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89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3" r:id="rId27"/>
    <p:sldId id="285" r:id="rId28"/>
    <p:sldId id="286" r:id="rId29"/>
    <p:sldId id="287" r:id="rId30"/>
    <p:sldId id="288" r:id="rId3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98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B170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64108" y="0"/>
            <a:ext cx="7449311" cy="958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B170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914144" y="60960"/>
            <a:ext cx="5655563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B170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3708" y="-52374"/>
            <a:ext cx="679658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B170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1161" y="1096721"/>
            <a:ext cx="7421676" cy="3387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hyperlink" Target="http://www.presidency.ucsb.edu/fireside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jp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36.png"/><Relationship Id="rId21" Type="http://schemas.openxmlformats.org/officeDocument/2006/relationships/image" Target="../media/image154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135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80.png"/><Relationship Id="rId21" Type="http://schemas.openxmlformats.org/officeDocument/2006/relationships/image" Target="../media/image197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" Type="http://schemas.openxmlformats.org/officeDocument/2006/relationships/image" Target="../media/image179.png"/><Relationship Id="rId16" Type="http://schemas.openxmlformats.org/officeDocument/2006/relationships/image" Target="../media/image193.png"/><Relationship Id="rId20" Type="http://schemas.openxmlformats.org/officeDocument/2006/relationships/hyperlink" Target="https://www.youtube.com/watch?v=mAONYTMf2p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18" Type="http://schemas.openxmlformats.org/officeDocument/2006/relationships/image" Target="../media/image214.jp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17" Type="http://schemas.openxmlformats.org/officeDocument/2006/relationships/image" Target="../media/image213.png"/><Relationship Id="rId2" Type="http://schemas.openxmlformats.org/officeDocument/2006/relationships/image" Target="../media/image198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0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666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81866" y="452038"/>
            <a:ext cx="1013285" cy="500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405026" y="488690"/>
            <a:ext cx="1501614" cy="452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318491" y="1221727"/>
            <a:ext cx="1208617" cy="4764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347215" y="0"/>
            <a:ext cx="2234110" cy="36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053141" y="452038"/>
            <a:ext cx="2978814" cy="623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544701" y="158824"/>
            <a:ext cx="1318491" cy="488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166247" y="476473"/>
            <a:ext cx="439497" cy="464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661399" y="1197292"/>
            <a:ext cx="1184200" cy="5131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294075" y="1823427"/>
            <a:ext cx="7605742" cy="31490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579173" y="2467889"/>
            <a:ext cx="268581" cy="452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690123" y="2504540"/>
            <a:ext cx="781328" cy="2443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136360" y="18325"/>
            <a:ext cx="0" cy="5125720"/>
          </a:xfrm>
          <a:custGeom>
            <a:avLst/>
            <a:gdLst/>
            <a:ahLst/>
            <a:cxnLst/>
            <a:rect l="l" t="t" r="r" b="b"/>
            <a:pathLst>
              <a:path h="5125720">
                <a:moveTo>
                  <a:pt x="0" y="0"/>
                </a:moveTo>
                <a:lnTo>
                  <a:pt x="0" y="5125174"/>
                </a:lnTo>
              </a:path>
            </a:pathLst>
          </a:custGeom>
          <a:ln w="152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976660" y="4581"/>
            <a:ext cx="4370705" cy="0"/>
          </a:xfrm>
          <a:custGeom>
            <a:avLst/>
            <a:gdLst/>
            <a:ahLst/>
            <a:cxnLst/>
            <a:rect l="l" t="t" r="r" b="b"/>
            <a:pathLst>
              <a:path w="4370705">
                <a:moveTo>
                  <a:pt x="0" y="0"/>
                </a:moveTo>
                <a:lnTo>
                  <a:pt x="4370554" y="0"/>
                </a:lnTo>
              </a:path>
            </a:pathLst>
          </a:custGeom>
          <a:ln w="18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734648" y="195476"/>
            <a:ext cx="555625" cy="0"/>
          </a:xfrm>
          <a:custGeom>
            <a:avLst/>
            <a:gdLst/>
            <a:ahLst/>
            <a:cxnLst/>
            <a:rect l="l" t="t" r="r" b="b"/>
            <a:pathLst>
              <a:path w="555625">
                <a:moveTo>
                  <a:pt x="0" y="0"/>
                </a:moveTo>
                <a:lnTo>
                  <a:pt x="555475" y="0"/>
                </a:lnTo>
              </a:path>
            </a:pathLst>
          </a:custGeom>
          <a:ln w="122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843446" y="198530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79964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184200" y="198530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2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655472" y="1844808"/>
            <a:ext cx="705485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50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971810" y="1847862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39982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85098" y="5122092"/>
            <a:ext cx="8259445" cy="0"/>
          </a:xfrm>
          <a:custGeom>
            <a:avLst/>
            <a:gdLst/>
            <a:ahLst/>
            <a:cxnLst/>
            <a:rect l="l" t="t" r="r" b="b"/>
            <a:pathLst>
              <a:path w="8259445">
                <a:moveTo>
                  <a:pt x="0" y="0"/>
                </a:moveTo>
                <a:lnTo>
                  <a:pt x="8258901" y="0"/>
                </a:lnTo>
              </a:path>
            </a:pathLst>
          </a:custGeom>
          <a:ln w="18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5408255" y="2487742"/>
          <a:ext cx="1808479" cy="127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E6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80"/>
                        </a:lnSpc>
                      </a:pPr>
                      <a:r>
                        <a:rPr sz="2600" spc="-254" dirty="0">
                          <a:solidFill>
                            <a:srgbClr val="B8B8B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600" spc="-400" dirty="0">
                          <a:solidFill>
                            <a:srgbClr val="B8B8B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60" dirty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_</a:t>
                      </a:r>
                      <a:r>
                        <a:rPr sz="2600" spc="-560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QB</a:t>
                      </a:r>
                      <a:r>
                        <a:rPr sz="2600" spc="-560" dirty="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E6E6E6"/>
                      </a:solidFill>
                      <a:prstDash val="solid"/>
                    </a:lnL>
                    <a:lnR w="6350">
                      <a:solidFill>
                        <a:srgbClr val="E6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80"/>
                        </a:lnSpc>
                        <a:tabLst>
                          <a:tab pos="492759" algn="l"/>
                        </a:tabLst>
                      </a:pPr>
                      <a:r>
                        <a:rPr sz="2600" dirty="0">
                          <a:solidFill>
                            <a:srgbClr val="B8B8B8"/>
                          </a:solidFill>
                          <a:latin typeface="Arial"/>
                          <a:cs typeface="Arial"/>
                        </a:rPr>
                        <a:t>,	-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CFCFC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080"/>
                        </a:lnSpc>
                      </a:pPr>
                      <a:r>
                        <a:rPr sz="2600" spc="65" dirty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600" dirty="0">
                          <a:solidFill>
                            <a:srgbClr val="B8B8B8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FCFCF"/>
                      </a:solidFill>
                      <a:prstDash val="solid"/>
                    </a:lnL>
                    <a:lnR w="6350">
                      <a:solidFill>
                        <a:srgbClr val="E6E6E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6E6E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7641494" y="2564126"/>
            <a:ext cx="10668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714" dirty="0">
                <a:solidFill>
                  <a:srgbClr val="424242"/>
                </a:solidFill>
                <a:latin typeface="Arial"/>
                <a:cs typeface="Arial"/>
              </a:rPr>
              <a:t>MEN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42027" y="2948061"/>
            <a:ext cx="0" cy="403225"/>
          </a:xfrm>
          <a:custGeom>
            <a:avLst/>
            <a:gdLst/>
            <a:ahLst/>
            <a:cxnLst/>
            <a:rect l="l" t="t" r="r" b="b"/>
            <a:pathLst>
              <a:path h="403225">
                <a:moveTo>
                  <a:pt x="0" y="0"/>
                </a:moveTo>
                <a:lnTo>
                  <a:pt x="0" y="402603"/>
                </a:lnTo>
              </a:path>
            </a:pathLst>
          </a:custGeom>
          <a:ln w="610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8005815" y="2948061"/>
            <a:ext cx="0" cy="403225"/>
          </a:xfrm>
          <a:custGeom>
            <a:avLst/>
            <a:gdLst/>
            <a:ahLst/>
            <a:cxnLst/>
            <a:rect l="l" t="t" r="r" b="b"/>
            <a:pathLst>
              <a:path h="403225">
                <a:moveTo>
                  <a:pt x="0" y="0"/>
                </a:moveTo>
                <a:lnTo>
                  <a:pt x="0" y="402603"/>
                </a:lnTo>
              </a:path>
            </a:pathLst>
          </a:custGeom>
          <a:ln w="610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5909627" y="2947188"/>
            <a:ext cx="219011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2100" algn="l"/>
                <a:tab pos="1184910" algn="l"/>
                <a:tab pos="1450340" algn="l"/>
                <a:tab pos="1688464" algn="l"/>
                <a:tab pos="1849120" algn="l"/>
                <a:tab pos="2092960" algn="l"/>
              </a:tabLst>
            </a:pPr>
            <a:r>
              <a:rPr sz="2350" spc="-1515" dirty="0">
                <a:solidFill>
                  <a:srgbClr val="424242"/>
                </a:solidFill>
                <a:latin typeface="Times New Roman"/>
                <a:cs typeface="Times New Roman"/>
              </a:rPr>
              <a:t>K	</a:t>
            </a:r>
            <a:r>
              <a:rPr sz="2350" spc="-1280" dirty="0">
                <a:solidFill>
                  <a:srgbClr val="424242"/>
                </a:solidFill>
                <a:latin typeface="Times New Roman"/>
                <a:cs typeface="Times New Roman"/>
              </a:rPr>
              <a:t>E </a:t>
            </a:r>
            <a:r>
              <a:rPr sz="2350" spc="-285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2350" spc="-440" dirty="0">
                <a:solidFill>
                  <a:srgbClr val="B8B8B8"/>
                </a:solidFill>
                <a:latin typeface="Times New Roman"/>
                <a:cs typeface="Times New Roman"/>
              </a:rPr>
              <a:t>,</a:t>
            </a:r>
            <a:r>
              <a:rPr sz="2350" spc="-1140" dirty="0">
                <a:solidFill>
                  <a:srgbClr val="525252"/>
                </a:solidFill>
                <a:latin typeface="Times New Roman"/>
                <a:cs typeface="Times New Roman"/>
              </a:rPr>
              <a:t>E</a:t>
            </a:r>
            <a:r>
              <a:rPr sz="2350" spc="-1035" dirty="0">
                <a:solidFill>
                  <a:srgbClr val="525252"/>
                </a:solidFill>
                <a:latin typeface="Times New Roman"/>
                <a:cs typeface="Times New Roman"/>
              </a:rPr>
              <a:t>P</a:t>
            </a:r>
            <a:r>
              <a:rPr sz="2350" dirty="0">
                <a:solidFill>
                  <a:srgbClr val="525252"/>
                </a:solidFill>
                <a:latin typeface="Times New Roman"/>
                <a:cs typeface="Times New Roman"/>
              </a:rPr>
              <a:t>	</a:t>
            </a:r>
            <a:r>
              <a:rPr sz="2350" spc="-1345" dirty="0">
                <a:solidFill>
                  <a:srgbClr val="525252"/>
                </a:solidFill>
                <a:latin typeface="Times New Roman"/>
                <a:cs typeface="Times New Roman"/>
              </a:rPr>
              <a:t>G</a:t>
            </a:r>
            <a:r>
              <a:rPr sz="2350" dirty="0">
                <a:solidFill>
                  <a:srgbClr val="525252"/>
                </a:solidFill>
                <a:latin typeface="Times New Roman"/>
                <a:cs typeface="Times New Roman"/>
              </a:rPr>
              <a:t>	</a:t>
            </a:r>
            <a:r>
              <a:rPr sz="2350" spc="-1345" dirty="0">
                <a:solidFill>
                  <a:srgbClr val="525252"/>
                </a:solidFill>
                <a:latin typeface="Times New Roman"/>
                <a:cs typeface="Times New Roman"/>
              </a:rPr>
              <a:t>O</a:t>
            </a:r>
            <a:r>
              <a:rPr sz="2350" dirty="0">
                <a:solidFill>
                  <a:srgbClr val="525252"/>
                </a:solidFill>
                <a:latin typeface="Times New Roman"/>
                <a:cs typeface="Times New Roman"/>
              </a:rPr>
              <a:t>	</a:t>
            </a:r>
            <a:r>
              <a:rPr sz="2350" spc="-620" dirty="0">
                <a:solidFill>
                  <a:srgbClr val="525252"/>
                </a:solidFill>
                <a:latin typeface="Times New Roman"/>
                <a:cs typeface="Times New Roman"/>
              </a:rPr>
              <a:t>I</a:t>
            </a:r>
            <a:r>
              <a:rPr sz="2350" dirty="0">
                <a:solidFill>
                  <a:srgbClr val="525252"/>
                </a:solidFill>
                <a:latin typeface="Times New Roman"/>
                <a:cs typeface="Times New Roman"/>
              </a:rPr>
              <a:t>	</a:t>
            </a:r>
            <a:r>
              <a:rPr sz="2350" spc="-1345" dirty="0">
                <a:solidFill>
                  <a:srgbClr val="525252"/>
                </a:solidFill>
                <a:latin typeface="Times New Roman"/>
                <a:cs typeface="Times New Roman"/>
              </a:rPr>
              <a:t>N</a:t>
            </a:r>
            <a:r>
              <a:rPr sz="2350" dirty="0">
                <a:solidFill>
                  <a:srgbClr val="525252"/>
                </a:solidFill>
                <a:latin typeface="Times New Roman"/>
                <a:cs typeface="Times New Roman"/>
              </a:rPr>
              <a:t>	</a:t>
            </a:r>
            <a:r>
              <a:rPr sz="2350" spc="-295" dirty="0">
                <a:solidFill>
                  <a:srgbClr val="B8B8B8"/>
                </a:solidFill>
                <a:latin typeface="Times New Roman"/>
                <a:cs typeface="Times New Roman"/>
              </a:rPr>
              <a:t>'</a:t>
            </a:r>
            <a:r>
              <a:rPr sz="2350" spc="-1175" dirty="0">
                <a:solidFill>
                  <a:srgbClr val="424242"/>
                </a:solidFill>
                <a:latin typeface="Times New Roman"/>
                <a:cs typeface="Times New Roman"/>
              </a:rPr>
              <a:t>G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62810" y="3295189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110"/>
                </a:lnTo>
              </a:path>
            </a:pathLst>
          </a:custGeom>
          <a:ln w="610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451897" y="3295189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110"/>
                </a:lnTo>
              </a:path>
            </a:pathLst>
          </a:custGeom>
          <a:ln w="3175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287344" y="3456999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0" y="0"/>
                </a:moveTo>
                <a:lnTo>
                  <a:pt x="6104" y="0"/>
                </a:lnTo>
                <a:lnTo>
                  <a:pt x="6104" y="60766"/>
                </a:lnTo>
                <a:lnTo>
                  <a:pt x="0" y="60766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8504268" y="3556290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895"/>
                </a:lnTo>
              </a:path>
            </a:pathLst>
          </a:custGeom>
          <a:ln w="9156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5402119" y="3245047"/>
            <a:ext cx="3168650" cy="45021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0"/>
              </a:spcBef>
              <a:tabLst>
                <a:tab pos="1717675" algn="l"/>
              </a:tabLst>
            </a:pPr>
            <a:r>
              <a:rPr sz="1700" spc="-260" dirty="0">
                <a:solidFill>
                  <a:srgbClr val="424242"/>
                </a:solidFill>
                <a:latin typeface="Arial"/>
                <a:cs typeface="Arial"/>
              </a:rPr>
              <a:t>W</a:t>
            </a:r>
            <a:r>
              <a:rPr sz="1700" spc="-185" dirty="0">
                <a:solidFill>
                  <a:srgbClr val="424242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spc="-2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spc="-185" dirty="0">
                <a:solidFill>
                  <a:srgbClr val="424242"/>
                </a:solidFill>
                <a:latin typeface="Arial"/>
                <a:cs typeface="Arial"/>
              </a:rPr>
              <a:t>CAN</a:t>
            </a:r>
            <a:r>
              <a:rPr sz="1700" spc="-155" dirty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spc="-19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700" spc="-254" dirty="0">
                <a:solidFill>
                  <a:srgbClr val="424242"/>
                </a:solidFill>
                <a:latin typeface="Times New Roman"/>
                <a:cs typeface="Times New Roman"/>
              </a:rPr>
              <a:t>TAIC'</a:t>
            </a:r>
            <a:r>
              <a:rPr sz="1700" spc="-305" dirty="0">
                <a:solidFill>
                  <a:srgbClr val="424242"/>
                </a:solidFill>
                <a:latin typeface="Times New Roman"/>
                <a:cs typeface="Times New Roman"/>
              </a:rPr>
              <a:t>E</a:t>
            </a:r>
            <a:r>
              <a:rPr sz="1700" dirty="0">
                <a:solidFill>
                  <a:srgbClr val="424242"/>
                </a:solidFill>
                <a:latin typeface="Times New Roman"/>
                <a:cs typeface="Times New Roman"/>
              </a:rPr>
              <a:t>	</a:t>
            </a:r>
            <a:r>
              <a:rPr sz="1550" spc="-40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1550" spc="-325" dirty="0">
                <a:solidFill>
                  <a:srgbClr val="B8B8B8"/>
                </a:solidFill>
                <a:latin typeface="Arial"/>
                <a:cs typeface="Arial"/>
              </a:rPr>
              <a:t>,</a:t>
            </a:r>
            <a:r>
              <a:rPr sz="1550" spc="-100" dirty="0">
                <a:solidFill>
                  <a:srgbClr val="424242"/>
                </a:solidFill>
                <a:latin typeface="Arial"/>
                <a:cs typeface="Arial"/>
              </a:rPr>
              <a:t>R</a:t>
            </a:r>
            <a:r>
              <a:rPr sz="155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550" spc="-204" dirty="0">
                <a:solidFill>
                  <a:srgbClr val="B8B8B8"/>
                </a:solidFill>
                <a:latin typeface="Arial"/>
                <a:cs typeface="Arial"/>
              </a:rPr>
              <a:t>'</a:t>
            </a:r>
            <a:r>
              <a:rPr sz="1550" spc="30" dirty="0">
                <a:solidFill>
                  <a:srgbClr val="B8B8B8"/>
                </a:solidFill>
                <a:latin typeface="Arial"/>
                <a:cs typeface="Arial"/>
              </a:rPr>
              <a:t> </a:t>
            </a:r>
            <a:r>
              <a:rPr sz="1700" spc="-260" dirty="0">
                <a:solidFill>
                  <a:srgbClr val="424242"/>
                </a:solidFill>
                <a:latin typeface="Times New Roman"/>
                <a:cs typeface="Times New Roman"/>
              </a:rPr>
              <a:t>01=</a:t>
            </a:r>
            <a:r>
              <a:rPr sz="1700" spc="35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700" spc="-375" dirty="0">
                <a:solidFill>
                  <a:srgbClr val="424242"/>
                </a:solidFill>
                <a:latin typeface="Arial"/>
                <a:cs typeface="Arial"/>
              </a:rPr>
              <a:t>OU</a:t>
            </a:r>
            <a:r>
              <a:rPr sz="1700" spc="-355" dirty="0">
                <a:solidFill>
                  <a:srgbClr val="424242"/>
                </a:solidFill>
                <a:latin typeface="Arial"/>
                <a:cs typeface="Arial"/>
              </a:rPr>
              <a:t>R</a:t>
            </a:r>
            <a:r>
              <a:rPr sz="1700" spc="-9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350" spc="-125" dirty="0">
                <a:solidFill>
                  <a:srgbClr val="B8B8B8"/>
                </a:solidFill>
                <a:latin typeface="Arial"/>
                <a:cs typeface="Arial"/>
              </a:rPr>
              <a:t>1</a:t>
            </a:r>
            <a:r>
              <a:rPr sz="1700" spc="-60" dirty="0">
                <a:solidFill>
                  <a:srgbClr val="424242"/>
                </a:solidFill>
                <a:latin typeface="Arial"/>
                <a:cs typeface="Arial"/>
              </a:rPr>
              <a:t>0</a:t>
            </a:r>
            <a:r>
              <a:rPr sz="1700" spc="-480" dirty="0">
                <a:solidFill>
                  <a:srgbClr val="424242"/>
                </a:solidFill>
                <a:latin typeface="Arial"/>
                <a:cs typeface="Arial"/>
              </a:rPr>
              <a:t>W</a:t>
            </a:r>
            <a:endParaRPr sz="1700" dirty="0">
              <a:latin typeface="Arial"/>
              <a:cs typeface="Arial"/>
            </a:endParaRPr>
          </a:p>
          <a:p>
            <a:pPr marR="43180" algn="r">
              <a:lnSpc>
                <a:spcPct val="100000"/>
              </a:lnSpc>
              <a:spcBef>
                <a:spcPts val="115"/>
              </a:spcBef>
            </a:pPr>
            <a:r>
              <a:rPr sz="800" spc="-70" dirty="0">
                <a:solidFill>
                  <a:srgbClr val="B8B8B8"/>
                </a:solidFill>
                <a:latin typeface="Arial"/>
                <a:cs typeface="Arial"/>
              </a:rPr>
              <a:t>I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997" y="96723"/>
            <a:ext cx="462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New Deal</a:t>
            </a:r>
            <a:r>
              <a:rPr spc="-75" dirty="0"/>
              <a:t> </a:t>
            </a:r>
            <a:r>
              <a:rPr spc="-5" dirty="0"/>
              <a:t>Philosophy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0" y="757298"/>
            <a:ext cx="3863239" cy="403956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780"/>
              </a:spcBef>
              <a:buClr>
                <a:srgbClr val="1B170F"/>
              </a:buClr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u="sng" spc="-5" dirty="0">
                <a:solidFill>
                  <a:srgbClr val="67AABE"/>
                </a:solidFill>
                <a:uFill>
                  <a:solidFill>
                    <a:srgbClr val="67AABE"/>
                  </a:solidFill>
                </a:uFill>
                <a:latin typeface="Candara"/>
                <a:cs typeface="Candara"/>
                <a:hlinkClick r:id="rId2"/>
              </a:rPr>
              <a:t>Fireside</a:t>
            </a:r>
            <a:r>
              <a:rPr sz="2000" u="sng" spc="-20" dirty="0">
                <a:solidFill>
                  <a:srgbClr val="67AABE"/>
                </a:solidFill>
                <a:uFill>
                  <a:solidFill>
                    <a:srgbClr val="67AABE"/>
                  </a:solidFill>
                </a:uFill>
                <a:latin typeface="Candara"/>
                <a:cs typeface="Candara"/>
                <a:hlinkClick r:id="rId2"/>
              </a:rPr>
              <a:t> </a:t>
            </a:r>
            <a:r>
              <a:rPr sz="2000" u="sng" spc="-5" dirty="0">
                <a:solidFill>
                  <a:srgbClr val="67AABE"/>
                </a:solidFill>
                <a:uFill>
                  <a:solidFill>
                    <a:srgbClr val="67AABE"/>
                  </a:solidFill>
                </a:uFill>
                <a:latin typeface="Candara"/>
                <a:cs typeface="Candara"/>
                <a:hlinkClick r:id="rId2"/>
              </a:rPr>
              <a:t>Chats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1</a:t>
            </a:r>
            <a:r>
              <a:rPr sz="1800" spc="-7" baseline="25462" dirty="0">
                <a:solidFill>
                  <a:srgbClr val="1B170F"/>
                </a:solidFill>
                <a:latin typeface="Candara"/>
                <a:cs typeface="Candara"/>
              </a:rPr>
              <a:t>st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: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Banking</a:t>
            </a:r>
            <a:r>
              <a:rPr sz="1800" spc="-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 smtClean="0">
                <a:solidFill>
                  <a:srgbClr val="1B170F"/>
                </a:solidFill>
                <a:latin typeface="Candara"/>
                <a:cs typeface="Candara"/>
              </a:rPr>
              <a:t>System</a:t>
            </a:r>
            <a:r>
              <a:rPr lang="en-US" sz="1800" spc="-5" dirty="0" smtClean="0">
                <a:solidFill>
                  <a:srgbClr val="1B170F"/>
                </a:solidFill>
                <a:latin typeface="Candara"/>
                <a:cs typeface="Candara"/>
              </a:rPr>
              <a:t> –4 day closing</a:t>
            </a:r>
            <a:endParaRPr sz="18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Purpose: Instill</a:t>
            </a:r>
            <a:r>
              <a:rPr sz="18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confidence</a:t>
            </a:r>
            <a:endParaRPr sz="18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"/>
            </a:pPr>
            <a:endParaRPr sz="17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“Brain </a:t>
            </a:r>
            <a:r>
              <a:rPr sz="2000" spc="-15" dirty="0">
                <a:solidFill>
                  <a:srgbClr val="1B170F"/>
                </a:solidFill>
                <a:latin typeface="Candara"/>
                <a:cs typeface="Candara"/>
              </a:rPr>
              <a:t>Trust”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&amp; Other</a:t>
            </a:r>
            <a:r>
              <a:rPr sz="20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Advisers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University professors</a:t>
            </a:r>
            <a:r>
              <a:rPr sz="1800" spc="-6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as</a:t>
            </a:r>
            <a:endParaRPr sz="1800" dirty="0">
              <a:latin typeface="Candara"/>
              <a:cs typeface="Candara"/>
            </a:endParaRPr>
          </a:p>
          <a:p>
            <a:pPr marL="589915">
              <a:lnSpc>
                <a:spcPct val="100000"/>
              </a:lnSpc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economic</a:t>
            </a:r>
            <a:r>
              <a:rPr sz="1800" spc="-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advisers</a:t>
            </a:r>
            <a:endParaRPr sz="18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Diverse</a:t>
            </a:r>
            <a:r>
              <a:rPr sz="18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Cabinet</a:t>
            </a:r>
            <a:endParaRPr sz="18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Frances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Perkins: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Sec.</a:t>
            </a:r>
            <a:r>
              <a:rPr sz="1800" spc="-5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Labor</a:t>
            </a:r>
            <a:endParaRPr sz="1800" dirty="0">
              <a:latin typeface="Candara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Clr>
                <a:srgbClr val="1B170F"/>
              </a:buClr>
              <a:buFont typeface="Wingdings"/>
              <a:buChar char=""/>
            </a:pPr>
            <a:endParaRPr sz="17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400" spc="-5" dirty="0">
                <a:solidFill>
                  <a:srgbClr val="1B170F"/>
                </a:solidFill>
                <a:latin typeface="Candara"/>
                <a:cs typeface="Candara"/>
              </a:rPr>
              <a:t>The Three</a:t>
            </a:r>
            <a:r>
              <a:rPr sz="24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1B170F"/>
                </a:solidFill>
                <a:latin typeface="Candara"/>
                <a:cs typeface="Candara"/>
              </a:rPr>
              <a:t>R’s</a:t>
            </a:r>
            <a:endParaRPr sz="2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1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Relief, Recovery,</a:t>
            </a:r>
            <a:r>
              <a:rPr sz="2000" spc="-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Reform</a:t>
            </a:r>
            <a:endParaRPr sz="20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0701" y="887473"/>
            <a:ext cx="4172712" cy="393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5169" y="96723"/>
            <a:ext cx="4156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First Hundred</a:t>
            </a:r>
            <a:r>
              <a:rPr spc="-45" dirty="0"/>
              <a:t> </a:t>
            </a:r>
            <a:r>
              <a:rPr spc="-5" dirty="0"/>
              <a:t>Days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711078"/>
            <a:ext cx="4724400" cy="4292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9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Emergency</a:t>
            </a:r>
            <a:r>
              <a:rPr sz="19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Congress</a:t>
            </a:r>
            <a:endParaRPr sz="19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54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Bank Holiday</a:t>
            </a:r>
            <a:endParaRPr sz="19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54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Repeal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of</a:t>
            </a:r>
            <a:r>
              <a:rPr sz="1900" spc="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Prohibition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Beer-Wine Revenue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0" dirty="0">
                <a:solidFill>
                  <a:srgbClr val="1B170F"/>
                </a:solidFill>
                <a:latin typeface="Candara"/>
                <a:cs typeface="Candara"/>
              </a:rPr>
              <a:t>21</a:t>
            </a:r>
            <a:r>
              <a:rPr sz="1650" spc="0" baseline="25252" dirty="0">
                <a:solidFill>
                  <a:srgbClr val="1B170F"/>
                </a:solidFill>
                <a:latin typeface="Candara"/>
                <a:cs typeface="Candara"/>
              </a:rPr>
              <a:t>st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Amendment</a:t>
            </a:r>
            <a:r>
              <a:rPr sz="1700" spc="-14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(1933)</a:t>
            </a:r>
            <a:endParaRPr sz="17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54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Financial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Recovery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and</a:t>
            </a:r>
            <a:r>
              <a:rPr sz="19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Reform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Emergency Banking Relief</a:t>
            </a:r>
            <a:r>
              <a:rPr sz="1700" spc="-9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Glass-Steagall</a:t>
            </a:r>
            <a:r>
              <a:rPr sz="17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FDIC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 smtClean="0">
                <a:solidFill>
                  <a:srgbClr val="1B170F"/>
                </a:solidFill>
                <a:latin typeface="Candara"/>
                <a:cs typeface="Candara"/>
              </a:rPr>
              <a:t>Home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Owners Loan</a:t>
            </a:r>
            <a:r>
              <a:rPr sz="1700" spc="-7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Corporation</a:t>
            </a:r>
            <a:r>
              <a:rPr lang="en-US"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 – refinancing to prevent foreclosure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Farm Credit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r>
              <a:rPr lang="en-US"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 – low interest rates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946181"/>
            <a:ext cx="4152900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273" y="96723"/>
            <a:ext cx="5536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First </a:t>
            </a:r>
            <a:r>
              <a:rPr spc="-10" dirty="0"/>
              <a:t>Hundred </a:t>
            </a:r>
            <a:r>
              <a:rPr spc="-5" dirty="0"/>
              <a:t>Days</a:t>
            </a:r>
            <a:r>
              <a:rPr spc="-35" dirty="0"/>
              <a:t> </a:t>
            </a:r>
            <a:r>
              <a:rPr spc="-5" dirty="0"/>
              <a:t>(con.)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1048707"/>
            <a:ext cx="3394710" cy="34224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32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Relief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for the</a:t>
            </a:r>
            <a:r>
              <a:rPr sz="19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Unemployed</a:t>
            </a:r>
            <a:endParaRPr sz="1900" dirty="0">
              <a:latin typeface="Candara"/>
              <a:cs typeface="Candara"/>
            </a:endParaRPr>
          </a:p>
          <a:p>
            <a:pPr marL="589915" marR="481965" lvl="1" indent="-295275">
              <a:lnSpc>
                <a:spcPts val="163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Federal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Emergency</a:t>
            </a:r>
            <a:r>
              <a:rPr sz="1700" spc="-9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Relief 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Administration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(FERA)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ts val="1835"/>
              </a:lnSpc>
              <a:spcBef>
                <a:spcPts val="1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 smtClean="0">
                <a:solidFill>
                  <a:srgbClr val="1B170F"/>
                </a:solidFill>
                <a:latin typeface="Candara"/>
                <a:cs typeface="Candara"/>
              </a:rPr>
              <a:t>Public 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Works</a:t>
            </a:r>
            <a:r>
              <a:rPr sz="1700" spc="-6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1700" dirty="0">
              <a:latin typeface="Candara"/>
              <a:cs typeface="Candara"/>
            </a:endParaRPr>
          </a:p>
          <a:p>
            <a:pPr marL="589915">
              <a:lnSpc>
                <a:spcPts val="1835"/>
              </a:lnSpc>
            </a:pP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(PWA)</a:t>
            </a:r>
            <a:endParaRPr sz="1700" dirty="0">
              <a:latin typeface="Candara"/>
              <a:cs typeface="Candara"/>
            </a:endParaRPr>
          </a:p>
          <a:p>
            <a:pPr marL="589915" marR="332740" lvl="1" indent="-295275">
              <a:lnSpc>
                <a:spcPct val="8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Civilian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Conservation Corps  (CCC)</a:t>
            </a:r>
            <a:endParaRPr sz="1700" dirty="0">
              <a:latin typeface="Candara"/>
              <a:cs typeface="Candara"/>
            </a:endParaRPr>
          </a:p>
          <a:p>
            <a:pPr marL="589915" marR="349250" lvl="1" indent="-295275">
              <a:lnSpc>
                <a:spcPct val="80000"/>
              </a:lnSpc>
              <a:spcBef>
                <a:spcPts val="6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15" dirty="0">
                <a:solidFill>
                  <a:srgbClr val="1B170F"/>
                </a:solidFill>
                <a:latin typeface="Candara"/>
                <a:cs typeface="Candara"/>
              </a:rPr>
              <a:t>Tennessee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Valley</a:t>
            </a:r>
            <a:r>
              <a:rPr sz="1700" spc="-9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Authority  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(TVA</a:t>
            </a:r>
            <a:r>
              <a:rPr sz="1700" spc="-10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1700" spc="-10" dirty="0" smtClean="0">
                <a:solidFill>
                  <a:srgbClr val="1B170F"/>
                </a:solidFill>
                <a:latin typeface="Candara"/>
                <a:cs typeface="Candara"/>
              </a:rPr>
              <a:t/>
            </a:r>
            <a:br>
              <a:rPr lang="en-US" sz="1700" spc="-10" dirty="0" smtClean="0">
                <a:solidFill>
                  <a:srgbClr val="1B170F"/>
                </a:solidFill>
                <a:latin typeface="Candara"/>
                <a:cs typeface="Candara"/>
              </a:rPr>
            </a:br>
            <a:r>
              <a:rPr lang="en-US" sz="1700" spc="-10" dirty="0" smtClean="0">
                <a:solidFill>
                  <a:srgbClr val="1B170F"/>
                </a:solidFill>
                <a:latin typeface="Candara"/>
                <a:cs typeface="Candara"/>
              </a:rPr>
              <a:t>controlled by government</a:t>
            </a:r>
          </a:p>
          <a:p>
            <a:pPr marL="589915" marR="349250" lvl="1" indent="-295275">
              <a:lnSpc>
                <a:spcPct val="80000"/>
              </a:lnSpc>
              <a:spcBef>
                <a:spcPts val="6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lang="en-US" sz="1700" spc="-10" dirty="0" smtClean="0">
                <a:solidFill>
                  <a:srgbClr val="1B170F"/>
                </a:solidFill>
                <a:latin typeface="Candara"/>
                <a:cs typeface="Candara"/>
              </a:rPr>
              <a:t>Conservatives don’t like the government control of business – limit on their freedoms</a:t>
            </a:r>
            <a:endParaRPr lang="en-US" sz="17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1435" y="743712"/>
            <a:ext cx="4303775" cy="4061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55820" y="768095"/>
            <a:ext cx="4200144" cy="3957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273040" y="856488"/>
            <a:ext cx="3116580" cy="4101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504" y="96723"/>
            <a:ext cx="4876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Industry &amp;</a:t>
            </a:r>
            <a:r>
              <a:rPr spc="-10" dirty="0"/>
              <a:t> Agriculture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1048707"/>
            <a:ext cx="3755390" cy="33660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32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Industrial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Recovery</a:t>
            </a:r>
            <a:r>
              <a:rPr sz="1900" spc="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Program</a:t>
            </a:r>
            <a:endParaRPr sz="1900" dirty="0">
              <a:latin typeface="Candara"/>
              <a:cs typeface="Candara"/>
            </a:endParaRPr>
          </a:p>
          <a:p>
            <a:pPr marL="589915" marR="89535" lvl="1" indent="-295275">
              <a:lnSpc>
                <a:spcPts val="163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National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Recovery Administration 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(NRA)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ts val="1835"/>
              </a:lnSpc>
              <a:spcBef>
                <a:spcPts val="204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Regulated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wages, hours,</a:t>
            </a:r>
            <a:r>
              <a:rPr sz="1700" spc="-8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and</a:t>
            </a:r>
            <a:endParaRPr sz="1700" dirty="0">
              <a:latin typeface="Candara"/>
              <a:cs typeface="Candara"/>
            </a:endParaRPr>
          </a:p>
          <a:p>
            <a:pPr marL="873760">
              <a:lnSpc>
                <a:spcPts val="1835"/>
              </a:lnSpc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levels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of</a:t>
            </a:r>
            <a:r>
              <a:rPr sz="1700" spc="-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production</a:t>
            </a:r>
            <a:endParaRPr sz="1700" dirty="0">
              <a:latin typeface="Candara"/>
              <a:cs typeface="Candara"/>
            </a:endParaRPr>
          </a:p>
          <a:p>
            <a:pPr marL="873760" marR="522605" lvl="2" indent="-283845">
              <a:lnSpc>
                <a:spcPct val="80000"/>
              </a:lnSpc>
              <a:spcBef>
                <a:spcPts val="60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Declared</a:t>
            </a:r>
            <a:r>
              <a:rPr sz="1700" spc="-1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unconstitutional  </a:t>
            </a:r>
            <a:r>
              <a:rPr lang="en-US" sz="1700" dirty="0" smtClean="0">
                <a:solidFill>
                  <a:srgbClr val="1B170F"/>
                </a:solidFill>
                <a:latin typeface="Candara"/>
                <a:cs typeface="Candara"/>
              </a:rPr>
              <a:t>- </a:t>
            </a:r>
            <a:r>
              <a:rPr sz="1700" spc="-5" dirty="0" smtClean="0">
                <a:solidFill>
                  <a:srgbClr val="1B170F"/>
                </a:solidFill>
                <a:latin typeface="Candara"/>
                <a:cs typeface="Candara"/>
              </a:rPr>
              <a:t>(</a:t>
            </a:r>
            <a:r>
              <a:rPr sz="1700" i="1" spc="-5" dirty="0" smtClean="0">
                <a:solidFill>
                  <a:srgbClr val="1B170F"/>
                </a:solidFill>
                <a:latin typeface="Candara"/>
                <a:cs typeface="Candara"/>
              </a:rPr>
              <a:t>Schechter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,</a:t>
            </a:r>
            <a:r>
              <a:rPr sz="17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1935)</a:t>
            </a:r>
            <a:endParaRPr sz="1700" dirty="0">
              <a:latin typeface="Candara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Clr>
                <a:srgbClr val="1B170F"/>
              </a:buClr>
              <a:buFont typeface="Wingdings"/>
              <a:buChar char=""/>
            </a:pPr>
            <a:endParaRPr sz="13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spcBef>
                <a:spcPts val="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Farm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Production Control</a:t>
            </a:r>
            <a:r>
              <a:rPr sz="19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Program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Agricultural Adjustment Act</a:t>
            </a:r>
            <a:r>
              <a:rPr sz="1700" spc="-1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(AAA)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“subsidized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scarcity”</a:t>
            </a:r>
            <a:endParaRPr sz="1700" dirty="0">
              <a:latin typeface="Candara"/>
              <a:cs typeface="Candara"/>
            </a:endParaRPr>
          </a:p>
          <a:p>
            <a:pPr marL="873760" marR="522605" lvl="2" indent="-283845">
              <a:lnSpc>
                <a:spcPct val="80000"/>
              </a:lnSpc>
              <a:spcBef>
                <a:spcPts val="60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Declared</a:t>
            </a:r>
            <a:r>
              <a:rPr sz="1700" spc="-1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unconstitutional  (</a:t>
            </a:r>
            <a:r>
              <a:rPr sz="1700" i="1" dirty="0">
                <a:solidFill>
                  <a:srgbClr val="1B170F"/>
                </a:solidFill>
                <a:latin typeface="Candara"/>
                <a:cs typeface="Candara"/>
              </a:rPr>
              <a:t>Butler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,</a:t>
            </a:r>
            <a:r>
              <a:rPr sz="17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1936)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73853" y="966216"/>
            <a:ext cx="3048254" cy="3864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498847" y="835152"/>
            <a:ext cx="4421124" cy="4187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523232" y="859536"/>
            <a:ext cx="4317492" cy="408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880" y="96723"/>
            <a:ext cx="5713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</a:t>
            </a:r>
            <a:r>
              <a:rPr spc="-10" dirty="0"/>
              <a:t>New </a:t>
            </a:r>
            <a:r>
              <a:rPr spc="-5" dirty="0"/>
              <a:t>Deal</a:t>
            </a:r>
            <a:r>
              <a:rPr spc="-20" dirty="0"/>
              <a:t> </a:t>
            </a:r>
            <a:r>
              <a:rPr spc="-10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606" y="971550"/>
            <a:ext cx="3825139" cy="39991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ts val="2280"/>
              </a:lnSpc>
              <a:spcBef>
                <a:spcPts val="10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Civil </a:t>
            </a:r>
            <a:r>
              <a:rPr sz="2000" spc="-15" dirty="0">
                <a:solidFill>
                  <a:srgbClr val="1B170F"/>
                </a:solidFill>
                <a:latin typeface="Candara"/>
                <a:cs typeface="Candara"/>
              </a:rPr>
              <a:t>Works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2000" dirty="0">
              <a:latin typeface="Candara"/>
              <a:cs typeface="Candara"/>
            </a:endParaRPr>
          </a:p>
          <a:p>
            <a:pPr marL="294005">
              <a:lnSpc>
                <a:spcPts val="2280"/>
              </a:lnSpc>
            </a:pPr>
            <a:r>
              <a:rPr sz="2000" spc="-10" dirty="0">
                <a:solidFill>
                  <a:srgbClr val="1B170F"/>
                </a:solidFill>
                <a:latin typeface="Candara"/>
                <a:cs typeface="Candara"/>
              </a:rPr>
              <a:t>(CWA</a:t>
            </a:r>
            <a:r>
              <a:rPr sz="2000" spc="-10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2000" spc="-10" dirty="0" smtClean="0">
                <a:solidFill>
                  <a:srgbClr val="1B170F"/>
                </a:solidFill>
                <a:latin typeface="Candara"/>
                <a:cs typeface="Candara"/>
              </a:rPr>
              <a:t>- temporary construction jobs</a:t>
            </a:r>
            <a:endParaRPr sz="2000" dirty="0" smtClean="0">
              <a:latin typeface="Candara"/>
              <a:cs typeface="Candara"/>
            </a:endParaRPr>
          </a:p>
          <a:p>
            <a:pPr marL="294640" indent="-281940">
              <a:lnSpc>
                <a:spcPts val="2280"/>
              </a:lnSpc>
              <a:spcBef>
                <a:spcPts val="1764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 smtClean="0">
                <a:solidFill>
                  <a:srgbClr val="1B170F"/>
                </a:solidFill>
                <a:latin typeface="Candara"/>
                <a:cs typeface="Candara"/>
              </a:rPr>
              <a:t>Securities and</a:t>
            </a:r>
            <a:r>
              <a:rPr sz="2000" spc="5" dirty="0" smtClean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 smtClean="0">
                <a:solidFill>
                  <a:srgbClr val="1B170F"/>
                </a:solidFill>
                <a:latin typeface="Candara"/>
                <a:cs typeface="Candara"/>
              </a:rPr>
              <a:t>Exchange</a:t>
            </a:r>
            <a:endParaRPr sz="2000" dirty="0" smtClean="0">
              <a:latin typeface="Candara"/>
              <a:cs typeface="Candara"/>
            </a:endParaRPr>
          </a:p>
          <a:p>
            <a:pPr marL="294005">
              <a:lnSpc>
                <a:spcPts val="2280"/>
              </a:lnSpc>
            </a:pPr>
            <a:r>
              <a:rPr sz="2000" spc="-5" dirty="0" smtClean="0">
                <a:solidFill>
                  <a:srgbClr val="1B170F"/>
                </a:solidFill>
                <a:latin typeface="Candara"/>
                <a:cs typeface="Candara"/>
              </a:rPr>
              <a:t>Commission</a:t>
            </a:r>
            <a:r>
              <a:rPr sz="2000" spc="-20" dirty="0" smtClean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(SEC)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Police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stock</a:t>
            </a:r>
            <a:r>
              <a:rPr sz="1800" spc="-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market</a:t>
            </a:r>
            <a:endParaRPr sz="1800" dirty="0">
              <a:latin typeface="Candara"/>
              <a:cs typeface="Candara"/>
            </a:endParaRPr>
          </a:p>
          <a:p>
            <a:pPr marL="294640" indent="-281940">
              <a:lnSpc>
                <a:spcPts val="2280"/>
              </a:lnSpc>
              <a:spcBef>
                <a:spcPts val="1739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Federal Housing Administration</a:t>
            </a:r>
            <a:endParaRPr sz="2000" dirty="0">
              <a:latin typeface="Candara"/>
              <a:cs typeface="Candara"/>
            </a:endParaRPr>
          </a:p>
          <a:p>
            <a:pPr marL="294005">
              <a:lnSpc>
                <a:spcPts val="2280"/>
              </a:lnSpc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(FHA</a:t>
            </a:r>
            <a:r>
              <a:rPr sz="2000" spc="-5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2000" spc="-5" dirty="0" smtClean="0">
                <a:solidFill>
                  <a:srgbClr val="1B170F"/>
                </a:solidFill>
                <a:latin typeface="Candara"/>
                <a:cs typeface="Candara"/>
              </a:rPr>
              <a:t> –bank loans insured</a:t>
            </a:r>
            <a:endParaRPr sz="20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77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Gold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Reserve</a:t>
            </a:r>
            <a:r>
              <a:rPr sz="20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Ended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the Gold</a:t>
            </a:r>
            <a:r>
              <a:rPr sz="18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 smtClean="0">
                <a:solidFill>
                  <a:srgbClr val="1B170F"/>
                </a:solidFill>
                <a:latin typeface="Candara"/>
                <a:cs typeface="Candara"/>
              </a:rPr>
              <a:t>Standard</a:t>
            </a:r>
            <a:r>
              <a:rPr lang="en-US" sz="1800" spc="-5" dirty="0" smtClean="0">
                <a:solidFill>
                  <a:srgbClr val="1B170F"/>
                </a:solidFill>
                <a:latin typeface="Candara"/>
                <a:cs typeface="Candara"/>
              </a:rPr>
              <a:t> $35 for one ounce of gold – no exchange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1915" y="868680"/>
            <a:ext cx="4207764" cy="397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86300" y="893063"/>
            <a:ext cx="4104132" cy="3867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72995" y="1171955"/>
            <a:ext cx="6140196" cy="142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724911" y="2849879"/>
            <a:ext cx="4405884" cy="413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1092" y="103631"/>
            <a:ext cx="4207763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4598" y="255778"/>
            <a:ext cx="3423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>
                <a:latin typeface="Calibri"/>
                <a:cs typeface="Calibri"/>
              </a:rPr>
              <a:t>From </a:t>
            </a:r>
            <a:r>
              <a:rPr sz="4800" dirty="0">
                <a:latin typeface="Calibri"/>
                <a:cs typeface="Calibri"/>
              </a:rPr>
              <a:t>the</a:t>
            </a:r>
            <a:r>
              <a:rPr sz="4800" spc="-70" dirty="0">
                <a:latin typeface="Calibri"/>
                <a:cs typeface="Calibri"/>
              </a:rPr>
              <a:t> </a:t>
            </a:r>
            <a:r>
              <a:rPr sz="4800" spc="-20" dirty="0">
                <a:latin typeface="Calibri"/>
                <a:cs typeface="Calibri"/>
              </a:rPr>
              <a:t>Left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7175" y="1545336"/>
            <a:ext cx="443484" cy="539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298447" y="1531619"/>
            <a:ext cx="3075431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324355" y="1932432"/>
            <a:ext cx="402336" cy="48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609344" y="1918716"/>
            <a:ext cx="2734056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609344" y="2193035"/>
            <a:ext cx="2400300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609344" y="2467355"/>
            <a:ext cx="2420111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324355" y="2831592"/>
            <a:ext cx="402336" cy="48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09344" y="2817876"/>
            <a:ext cx="2761487" cy="5227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609344" y="3092195"/>
            <a:ext cx="1776983" cy="522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24355" y="3456432"/>
            <a:ext cx="402336" cy="48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609344" y="3442715"/>
            <a:ext cx="3000756" cy="5227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609344" y="3717035"/>
            <a:ext cx="1114044" cy="522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193736" y="1531619"/>
            <a:ext cx="3231515" cy="25666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775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2000" spc="-5" dirty="0">
                <a:solidFill>
                  <a:srgbClr val="1B170F"/>
                </a:solidFill>
                <a:latin typeface="Calibri"/>
                <a:cs typeface="Calibri"/>
              </a:rPr>
              <a:t>Socialists </a:t>
            </a:r>
            <a:r>
              <a:rPr sz="2000" dirty="0">
                <a:solidFill>
                  <a:srgbClr val="1B170F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libri"/>
                <a:cs typeface="Calibri"/>
              </a:rPr>
              <a:t>Communists</a:t>
            </a:r>
            <a:endParaRPr sz="2000" dirty="0">
              <a:latin typeface="Calibri"/>
              <a:cs typeface="Calibri"/>
            </a:endParaRPr>
          </a:p>
          <a:p>
            <a:pPr marL="589915" marR="271145" lvl="1" indent="-295275">
              <a:lnSpc>
                <a:spcPct val="100000"/>
              </a:lnSpc>
              <a:spcBef>
                <a:spcPts val="6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New Deal </a:t>
            </a: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maintained 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the 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economic </a:t>
            </a:r>
            <a:r>
              <a:rPr sz="1800" spc="-20" dirty="0">
                <a:solidFill>
                  <a:srgbClr val="1B170F"/>
                </a:solidFill>
                <a:latin typeface="Calibri"/>
                <a:cs typeface="Calibri"/>
              </a:rPr>
              <a:t>system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that  caused 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Depression</a:t>
            </a:r>
            <a:endParaRPr sz="1800" dirty="0">
              <a:latin typeface="Calibri"/>
              <a:cs typeface="Calibri"/>
            </a:endParaRPr>
          </a:p>
          <a:p>
            <a:pPr marL="589915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Did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not address 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social</a:t>
            </a:r>
            <a:endParaRPr sz="1800" dirty="0">
              <a:latin typeface="Calibri"/>
              <a:cs typeface="Calibri"/>
            </a:endParaRPr>
          </a:p>
          <a:p>
            <a:pPr marL="58991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order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(inequity)</a:t>
            </a:r>
            <a:endParaRPr sz="1800" dirty="0">
              <a:latin typeface="Calibri"/>
              <a:cs typeface="Calibri"/>
            </a:endParaRPr>
          </a:p>
          <a:p>
            <a:pPr marL="589915" marR="5080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5" dirty="0">
                <a:solidFill>
                  <a:srgbClr val="1B170F"/>
                </a:solidFill>
                <a:latin typeface="Calibri"/>
                <a:cs typeface="Calibri"/>
              </a:rPr>
              <a:t>Regulated 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1B170F"/>
                </a:solidFill>
                <a:latin typeface="Calibri"/>
                <a:cs typeface="Calibri"/>
              </a:rPr>
              <a:t>protected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big  business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31664" y="1468285"/>
            <a:ext cx="3428999" cy="30206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6188" y="0"/>
            <a:ext cx="4649723" cy="1351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0329" y="145160"/>
            <a:ext cx="3864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>
                <a:latin typeface="Calibri"/>
                <a:cs typeface="Calibri"/>
              </a:rPr>
              <a:t>From </a:t>
            </a:r>
            <a:r>
              <a:rPr sz="4800" spc="-5" dirty="0">
                <a:latin typeface="Calibri"/>
                <a:cs typeface="Calibri"/>
              </a:rPr>
              <a:t>The</a:t>
            </a:r>
            <a:r>
              <a:rPr sz="4800" spc="-80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Right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61311" y="1241688"/>
            <a:ext cx="3252470" cy="245515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78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10" dirty="0">
                <a:solidFill>
                  <a:srgbClr val="1B170F"/>
                </a:solidFill>
                <a:latin typeface="Calibri"/>
                <a:cs typeface="Calibri"/>
              </a:rPr>
              <a:t>Conservative</a:t>
            </a:r>
            <a:r>
              <a:rPr sz="2000" spc="0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B170F"/>
                </a:solidFill>
                <a:latin typeface="Calibri"/>
                <a:cs typeface="Calibri"/>
              </a:rPr>
              <a:t>Viewpoint</a:t>
            </a:r>
            <a:endParaRPr sz="2000" dirty="0">
              <a:latin typeface="Calibri"/>
              <a:cs typeface="Calibri"/>
            </a:endParaRPr>
          </a:p>
          <a:p>
            <a:pPr marL="589915" marR="561975" lvl="1" indent="-295275">
              <a:lnSpc>
                <a:spcPct val="100000"/>
              </a:lnSpc>
              <a:spcBef>
                <a:spcPts val="6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5" dirty="0">
                <a:solidFill>
                  <a:srgbClr val="1B170F"/>
                </a:solidFill>
                <a:latin typeface="Calibri"/>
                <a:cs typeface="Calibri"/>
              </a:rPr>
              <a:t>Too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much government  intrusion</a:t>
            </a:r>
            <a:endParaRPr sz="1800" dirty="0">
              <a:latin typeface="Calibri"/>
              <a:cs typeface="Calibri"/>
            </a:endParaRPr>
          </a:p>
          <a:p>
            <a:pPr marL="589915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Creation </a:t>
            </a:r>
            <a:r>
              <a:rPr sz="1800" spc="-5" dirty="0">
                <a:solidFill>
                  <a:srgbClr val="1B170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1B170F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1B170F"/>
                </a:solidFill>
                <a:latin typeface="Calibri"/>
                <a:cs typeface="Calibri"/>
              </a:rPr>
              <a:t>welfare</a:t>
            </a: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B170F"/>
                </a:solidFill>
                <a:latin typeface="Calibri"/>
                <a:cs typeface="Calibri"/>
              </a:rPr>
              <a:t>state</a:t>
            </a:r>
            <a:endParaRPr sz="1800" dirty="0">
              <a:latin typeface="Calibri"/>
              <a:cs typeface="Calibri"/>
            </a:endParaRPr>
          </a:p>
          <a:p>
            <a:pPr marL="589915" lvl="1" indent="-295275">
              <a:lnSpc>
                <a:spcPct val="100000"/>
              </a:lnSpc>
              <a:spcBef>
                <a:spcPts val="5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0" dirty="0" smtClean="0">
                <a:solidFill>
                  <a:srgbClr val="1B170F"/>
                </a:solidFill>
                <a:latin typeface="Calibri"/>
                <a:cs typeface="Calibri"/>
              </a:rPr>
              <a:t>Unconstitutional</a:t>
            </a:r>
            <a:endParaRPr sz="1800" dirty="0">
              <a:latin typeface="Calibri"/>
              <a:cs typeface="Calibri"/>
            </a:endParaRPr>
          </a:p>
          <a:p>
            <a:pPr marL="589915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Socialistic</a:t>
            </a:r>
            <a:endParaRPr sz="1800" dirty="0">
              <a:latin typeface="Calibri"/>
              <a:cs typeface="Calibri"/>
            </a:endParaRPr>
          </a:p>
          <a:p>
            <a:pPr marL="589915" lvl="1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15" dirty="0" smtClean="0">
                <a:solidFill>
                  <a:srgbClr val="1B170F"/>
                </a:solidFill>
                <a:latin typeface="Calibri"/>
                <a:cs typeface="Calibri"/>
              </a:rPr>
              <a:t>Interest </a:t>
            </a:r>
            <a:r>
              <a:rPr sz="1800" spc="-10" dirty="0">
                <a:solidFill>
                  <a:srgbClr val="1B170F"/>
                </a:solidFill>
                <a:latin typeface="Calibri"/>
                <a:cs typeface="Calibri"/>
              </a:rPr>
              <a:t>Group</a:t>
            </a:r>
            <a:r>
              <a:rPr sz="1800" spc="5" dirty="0">
                <a:solidFill>
                  <a:srgbClr val="1B170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B170F"/>
                </a:solidFill>
                <a:latin typeface="Calibri"/>
                <a:cs typeface="Calibri"/>
              </a:rPr>
              <a:t>Politics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464822" y="1089660"/>
            <a:ext cx="4934712" cy="3616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28553" y="1120237"/>
            <a:ext cx="4442460" cy="3756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31062" y="1101468"/>
            <a:ext cx="4338828" cy="3653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011" y="0"/>
            <a:ext cx="4722876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0059" y="82911"/>
            <a:ext cx="4006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libri"/>
                <a:cs typeface="Calibri"/>
              </a:rPr>
              <a:t>The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Demagogues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708" y="768095"/>
            <a:ext cx="358139" cy="463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6027" y="757427"/>
            <a:ext cx="2673096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010411" y="1088136"/>
            <a:ext cx="315468" cy="408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296924" y="1078991"/>
            <a:ext cx="2506979" cy="435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10411" y="1370075"/>
            <a:ext cx="315468" cy="408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296924" y="1360932"/>
            <a:ext cx="2851404" cy="435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306067" y="1652016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580388" y="1642872"/>
            <a:ext cx="3137916" cy="435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11708" y="2100072"/>
            <a:ext cx="358139" cy="463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6027" y="2089404"/>
            <a:ext cx="2138172" cy="493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10411" y="2421635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296924" y="2412492"/>
            <a:ext cx="1859280" cy="435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306067" y="2703576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80388" y="2694432"/>
            <a:ext cx="1862327" cy="4358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11708" y="3151632"/>
            <a:ext cx="358139" cy="463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86027" y="3140964"/>
            <a:ext cx="1274063" cy="4937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010411" y="3471671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296924" y="3462528"/>
            <a:ext cx="1444752" cy="4358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010411" y="3753611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296924" y="3744467"/>
            <a:ext cx="1872995" cy="4358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306067" y="4035552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580388" y="4026408"/>
            <a:ext cx="2799588" cy="4358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580388" y="4232147"/>
            <a:ext cx="880872" cy="435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589532" y="4523232"/>
            <a:ext cx="315468" cy="408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862327" y="4514088"/>
            <a:ext cx="2709672" cy="4358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853820" y="757427"/>
            <a:ext cx="3760470" cy="406590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Father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Charles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E.</a:t>
            </a:r>
            <a:r>
              <a:rPr sz="1700" spc="-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Coughlin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Catholic Priest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&amp;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Radio</a:t>
            </a:r>
            <a:r>
              <a:rPr sz="15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Host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National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Union for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Social</a:t>
            </a:r>
            <a:r>
              <a:rPr sz="15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Justice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Inflate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currency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&amp; nationalize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banks</a:t>
            </a:r>
            <a:endParaRPr sz="1500" dirty="0">
              <a:latin typeface="Candara"/>
              <a:cs typeface="Candara"/>
            </a:endParaRPr>
          </a:p>
          <a:p>
            <a:pPr lvl="2">
              <a:lnSpc>
                <a:spcPct val="100000"/>
              </a:lnSpc>
              <a:buClr>
                <a:srgbClr val="1B170F"/>
              </a:buClr>
              <a:buFont typeface="Arial"/>
              <a:buChar char="•"/>
            </a:pPr>
            <a:endParaRPr sz="155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Francis E.</a:t>
            </a:r>
            <a:r>
              <a:rPr sz="1700" spc="-15" dirty="0">
                <a:solidFill>
                  <a:srgbClr val="1B170F"/>
                </a:solidFill>
                <a:latin typeface="Candara"/>
                <a:cs typeface="Candara"/>
              </a:rPr>
              <a:t> Townsend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Retirement</a:t>
            </a:r>
            <a:r>
              <a:rPr sz="1500" spc="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pension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$200/month for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60+</a:t>
            </a:r>
            <a:endParaRPr sz="1500" dirty="0">
              <a:latin typeface="Candara"/>
              <a:cs typeface="Candara"/>
            </a:endParaRPr>
          </a:p>
          <a:p>
            <a:pPr lvl="2">
              <a:lnSpc>
                <a:spcPct val="100000"/>
              </a:lnSpc>
              <a:buClr>
                <a:srgbClr val="1B170F"/>
              </a:buClr>
              <a:buFont typeface="Arial"/>
              <a:buChar char="•"/>
            </a:pPr>
            <a:endParaRPr sz="155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Huey</a:t>
            </a:r>
            <a:r>
              <a:rPr sz="1700" spc="-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Long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589915" algn="l"/>
                <a:tab pos="590550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 “Kingfish”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“Share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Our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Wealth”</a:t>
            </a:r>
            <a:endParaRPr sz="1500" dirty="0">
              <a:latin typeface="Candara"/>
              <a:cs typeface="Candara"/>
            </a:endParaRPr>
          </a:p>
          <a:p>
            <a:pPr marL="873760" marR="390525" lvl="2" indent="-283845">
              <a:lnSpc>
                <a:spcPts val="1620"/>
              </a:lnSpc>
              <a:spcBef>
                <a:spcPts val="625"/>
              </a:spcBef>
              <a:buFont typeface="Arial"/>
              <a:buChar char="•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$5,000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annually to all</a:t>
            </a:r>
            <a:r>
              <a:rPr sz="1500" spc="-1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American  families</a:t>
            </a:r>
            <a:endParaRPr sz="1500" dirty="0">
              <a:latin typeface="Candara"/>
              <a:cs typeface="Candara"/>
            </a:endParaRPr>
          </a:p>
          <a:p>
            <a:pPr marL="1155700" lvl="3" indent="-28194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Paid by income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tax on</a:t>
            </a:r>
            <a:r>
              <a:rPr sz="15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wealthy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91911" y="786383"/>
            <a:ext cx="3752088" cy="2535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5416296" y="810768"/>
            <a:ext cx="3727704" cy="2432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748784" y="2442970"/>
            <a:ext cx="3439667" cy="26060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773167" y="2467355"/>
            <a:ext cx="3336036" cy="25024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92223" y="1997964"/>
            <a:ext cx="624840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903220" y="2852927"/>
            <a:ext cx="4062983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4416" y="103631"/>
            <a:ext cx="5881115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42" y="255778"/>
            <a:ext cx="5094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Essential</a:t>
            </a:r>
            <a:r>
              <a:rPr sz="4800" spc="-80" dirty="0"/>
              <a:t> </a:t>
            </a:r>
            <a:r>
              <a:rPr sz="4800" dirty="0"/>
              <a:t>Questions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027175" y="1269491"/>
            <a:ext cx="443484" cy="537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298447" y="1254252"/>
            <a:ext cx="7202424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298447" y="1498091"/>
            <a:ext cx="6952488" cy="579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298447" y="1741932"/>
            <a:ext cx="6957059" cy="579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298447" y="1985772"/>
            <a:ext cx="1767839" cy="579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027175" y="2499360"/>
            <a:ext cx="443484" cy="537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298447" y="2484120"/>
            <a:ext cx="7016496" cy="579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298447" y="2727960"/>
            <a:ext cx="6981444" cy="5791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298447" y="2971800"/>
            <a:ext cx="710184" cy="579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712976" y="2971800"/>
            <a:ext cx="1360932" cy="5791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723388" y="2971800"/>
            <a:ext cx="414527" cy="579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318260" y="3314700"/>
            <a:ext cx="420623" cy="5090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01724" y="3299459"/>
            <a:ext cx="914400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318260" y="3622547"/>
            <a:ext cx="420623" cy="5090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601724" y="3607308"/>
            <a:ext cx="1280160" cy="5501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318260" y="3930396"/>
            <a:ext cx="420623" cy="5090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601724" y="3915155"/>
            <a:ext cx="1100327" cy="5501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168095" y="1312875"/>
            <a:ext cx="7102475" cy="29737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4640" marR="5080" indent="-281940">
              <a:lnSpc>
                <a:spcPct val="80000"/>
              </a:lnSpc>
              <a:spcBef>
                <a:spcPts val="585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Analyze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responses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of Franklin D. Roosevelt's administration 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to the problems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of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the Great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Depression. How effective were 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these responses? How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did they change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role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of the federal 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government?</a:t>
            </a:r>
            <a:endParaRPr sz="20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B170F"/>
              </a:buClr>
              <a:buFont typeface="Wingdings"/>
              <a:buChar char=""/>
            </a:pPr>
            <a:endParaRPr sz="1700" dirty="0">
              <a:latin typeface="Times New Roman"/>
              <a:cs typeface="Times New Roman"/>
            </a:endParaRPr>
          </a:p>
          <a:p>
            <a:pPr marL="294640" marR="190500" indent="-281940" algn="just">
              <a:lnSpc>
                <a:spcPct val="80100"/>
              </a:lnSpc>
              <a:buFont typeface="Wingdings"/>
              <a:buChar char=""/>
              <a:tabLst>
                <a:tab pos="295275" algn="l"/>
              </a:tabLst>
            </a:pP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How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successful were the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programs of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New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Deal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in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solving 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the problems of the Great Depression?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Assess with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respect to  the</a:t>
            </a:r>
            <a:r>
              <a:rPr sz="20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following: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5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Relief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4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Recovery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4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Reform</a:t>
            </a:r>
            <a:endParaRPr sz="1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17" y="96723"/>
            <a:ext cx="35229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Relief</a:t>
            </a:r>
            <a:r>
              <a:rPr spc="-25" dirty="0"/>
              <a:t> </a:t>
            </a:r>
            <a:r>
              <a:rPr spc="-10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1076909"/>
            <a:ext cx="3486150" cy="322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indent="-281940">
              <a:lnSpc>
                <a:spcPts val="2055"/>
              </a:lnSpc>
              <a:spcBef>
                <a:spcPts val="9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20" dirty="0">
                <a:solidFill>
                  <a:srgbClr val="1B170F"/>
                </a:solidFill>
                <a:latin typeface="Candara"/>
                <a:cs typeface="Candara"/>
              </a:rPr>
              <a:t>Works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Progress</a:t>
            </a:r>
            <a:r>
              <a:rPr sz="1900" spc="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1900" dirty="0">
              <a:latin typeface="Candara"/>
              <a:cs typeface="Candara"/>
            </a:endParaRPr>
          </a:p>
          <a:p>
            <a:pPr marL="294005">
              <a:lnSpc>
                <a:spcPts val="2055"/>
              </a:lnSpc>
            </a:pPr>
            <a:r>
              <a:rPr sz="1900" spc="-15" dirty="0">
                <a:solidFill>
                  <a:srgbClr val="1B170F"/>
                </a:solidFill>
                <a:latin typeface="Candara"/>
                <a:cs typeface="Candara"/>
              </a:rPr>
              <a:t>(WPA)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3.4 million</a:t>
            </a:r>
            <a:r>
              <a:rPr sz="1700" spc="-4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employed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Construction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and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Infrastructure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Art and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Literature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National 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Youth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19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Part-time jobs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for</a:t>
            </a:r>
            <a:r>
              <a:rPr sz="1700" spc="-7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students</a:t>
            </a:r>
            <a:endParaRPr sz="17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54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Resettlement</a:t>
            </a:r>
            <a:r>
              <a:rPr sz="19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4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Loans to tenant</a:t>
            </a:r>
            <a:r>
              <a:rPr sz="1700" spc="-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farmers</a:t>
            </a:r>
            <a:endParaRPr sz="1700" dirty="0">
              <a:latin typeface="Candara"/>
              <a:cs typeface="Candara"/>
            </a:endParaRPr>
          </a:p>
          <a:p>
            <a:pPr marL="589915" marR="490220" lvl="1" indent="-295275">
              <a:lnSpc>
                <a:spcPct val="8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Federal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camps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for</a:t>
            </a:r>
            <a:r>
              <a:rPr sz="1700" spc="-8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migrant 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workers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3503" y="665986"/>
            <a:ext cx="4611624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437888" y="690372"/>
            <a:ext cx="4507992" cy="424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9405" y="96723"/>
            <a:ext cx="18853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Reforms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5961" y="995883"/>
            <a:ext cx="3490595" cy="3503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ts val="1939"/>
              </a:lnSpc>
              <a:spcBef>
                <a:spcPts val="105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National Labor Relations</a:t>
            </a:r>
            <a:r>
              <a:rPr sz="1700" spc="-6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700" dirty="0">
              <a:latin typeface="Candara"/>
              <a:cs typeface="Candara"/>
            </a:endParaRPr>
          </a:p>
          <a:p>
            <a:pPr marL="294640">
              <a:lnSpc>
                <a:spcPts val="1939"/>
              </a:lnSpc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(1936)</a:t>
            </a:r>
            <a:endParaRPr sz="1700" dirty="0">
              <a:latin typeface="Candara"/>
              <a:cs typeface="Candara"/>
            </a:endParaRPr>
          </a:p>
          <a:p>
            <a:pPr marL="590550" lvl="1" indent="-295910">
              <a:lnSpc>
                <a:spcPct val="100000"/>
              </a:lnSpc>
              <a:spcBef>
                <a:spcPts val="430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Wagner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500" dirty="0">
              <a:latin typeface="Candara"/>
              <a:cs typeface="Candara"/>
            </a:endParaRPr>
          </a:p>
          <a:p>
            <a:pPr marL="873760" lvl="2" indent="-283210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Protected collective bargaining</a:t>
            </a:r>
            <a:endParaRPr sz="1500" dirty="0">
              <a:latin typeface="Candara"/>
              <a:cs typeface="Candara"/>
            </a:endParaRPr>
          </a:p>
          <a:p>
            <a:pPr marL="294640" marR="5080" indent="-281940">
              <a:lnSpc>
                <a:spcPts val="1839"/>
              </a:lnSpc>
              <a:spcBef>
                <a:spcPts val="615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Rural Electrification Administration  (REA)</a:t>
            </a:r>
            <a:endParaRPr sz="17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365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Increase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in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Federal</a:t>
            </a:r>
            <a:r>
              <a:rPr sz="1700" spc="-20" dirty="0">
                <a:solidFill>
                  <a:srgbClr val="1B170F"/>
                </a:solidFill>
                <a:latin typeface="Candara"/>
                <a:cs typeface="Candara"/>
              </a:rPr>
              <a:t> Taxes</a:t>
            </a:r>
            <a:endParaRPr sz="1700" dirty="0">
              <a:latin typeface="Candara"/>
              <a:cs typeface="Candara"/>
            </a:endParaRPr>
          </a:p>
          <a:p>
            <a:pPr marL="590550" lvl="1" indent="-295910">
              <a:lnSpc>
                <a:spcPct val="100000"/>
              </a:lnSpc>
              <a:spcBef>
                <a:spcPts val="430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On the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Wealthy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&amp;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Capital</a:t>
            </a:r>
            <a:r>
              <a:rPr sz="15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Gains</a:t>
            </a:r>
            <a:endParaRPr sz="15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390"/>
              </a:spcBef>
              <a:buFont typeface="Wingdings"/>
              <a:buChar char=""/>
              <a:tabLst>
                <a:tab pos="294005" algn="l"/>
                <a:tab pos="295275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Social Security</a:t>
            </a:r>
            <a:r>
              <a:rPr sz="1700" spc="-5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700" dirty="0">
              <a:latin typeface="Candara"/>
              <a:cs typeface="Candara"/>
            </a:endParaRPr>
          </a:p>
          <a:p>
            <a:pPr marL="590550" lvl="1" indent="-295910">
              <a:lnSpc>
                <a:spcPct val="100000"/>
              </a:lnSpc>
              <a:spcBef>
                <a:spcPts val="425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Payments</a:t>
            </a:r>
            <a:r>
              <a:rPr sz="1500" spc="-9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to:</a:t>
            </a:r>
            <a:endParaRPr sz="1500" dirty="0">
              <a:latin typeface="Candara"/>
              <a:cs typeface="Candara"/>
            </a:endParaRPr>
          </a:p>
          <a:p>
            <a:pPr marL="873760" marR="147955" lvl="2" indent="-283210">
              <a:lnSpc>
                <a:spcPts val="1620"/>
              </a:lnSpc>
              <a:spcBef>
                <a:spcPts val="62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Retired (65+, blind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or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disabled,  dependent children and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their 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mothers)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7230" y="850391"/>
            <a:ext cx="2739390" cy="4113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420111" y="0"/>
            <a:ext cx="4226052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729" y="96723"/>
            <a:ext cx="4332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 </a:t>
            </a:r>
            <a:r>
              <a:rPr spc="-10" dirty="0"/>
              <a:t>Election </a:t>
            </a:r>
            <a:r>
              <a:rPr spc="-5" dirty="0"/>
              <a:t>of </a:t>
            </a:r>
            <a:r>
              <a:rPr spc="-10" dirty="0"/>
              <a:t>1936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1048707"/>
            <a:ext cx="3463925" cy="33096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32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Republicans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Alfred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Landon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1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Progressive</a:t>
            </a:r>
            <a:endParaRPr sz="1700" dirty="0">
              <a:latin typeface="Candara"/>
              <a:cs typeface="Candara"/>
            </a:endParaRPr>
          </a:p>
          <a:p>
            <a:pPr marL="294640" indent="-281940">
              <a:lnSpc>
                <a:spcPts val="2055"/>
              </a:lnSpc>
              <a:spcBef>
                <a:spcPts val="154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Realignment and the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New</a:t>
            </a:r>
            <a:r>
              <a:rPr sz="19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Deal</a:t>
            </a:r>
            <a:endParaRPr sz="1900" dirty="0">
              <a:latin typeface="Candara"/>
              <a:cs typeface="Candara"/>
            </a:endParaRPr>
          </a:p>
          <a:p>
            <a:pPr marL="294005">
              <a:lnSpc>
                <a:spcPts val="2055"/>
              </a:lnSpc>
            </a:pP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Coalition</a:t>
            </a:r>
            <a:endParaRPr sz="1900" dirty="0">
              <a:latin typeface="Candara"/>
              <a:cs typeface="Candara"/>
            </a:endParaRPr>
          </a:p>
          <a:p>
            <a:pPr marL="589915" marR="5080" lvl="1" indent="-295275">
              <a:lnSpc>
                <a:spcPts val="1630"/>
              </a:lnSpc>
              <a:spcBef>
                <a:spcPts val="5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Roosevelt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garners both old</a:t>
            </a:r>
            <a:r>
              <a:rPr sz="1700" spc="-1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and  new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faces</a:t>
            </a:r>
            <a:endParaRPr sz="1700" dirty="0">
              <a:latin typeface="Candara"/>
              <a:cs typeface="Candara"/>
            </a:endParaRPr>
          </a:p>
          <a:p>
            <a:pPr marL="873760" marR="159385" lvl="2" indent="-283845">
              <a:lnSpc>
                <a:spcPct val="80100"/>
              </a:lnSpc>
              <a:spcBef>
                <a:spcPts val="61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Solid South,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city</a:t>
            </a:r>
            <a:r>
              <a:rPr sz="1700" spc="-7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machines,  unions, and blue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collar  workers</a:t>
            </a:r>
            <a:endParaRPr sz="1700" dirty="0">
              <a:latin typeface="Candara"/>
              <a:cs typeface="Candara"/>
            </a:endParaRPr>
          </a:p>
          <a:p>
            <a:pPr marL="873760" marR="69215" lvl="2" indent="-283845">
              <a:lnSpc>
                <a:spcPct val="80000"/>
              </a:lnSpc>
              <a:spcBef>
                <a:spcPts val="60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Racial minorities, people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on  relief, and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intellectuals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4755" y="1588236"/>
            <a:ext cx="4322063" cy="251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069" y="96723"/>
            <a:ext cx="422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 </a:t>
            </a:r>
            <a:r>
              <a:rPr spc="-10" dirty="0"/>
              <a:t>Supreme</a:t>
            </a:r>
            <a:r>
              <a:rPr spc="-35" dirty="0"/>
              <a:t> </a:t>
            </a:r>
            <a:r>
              <a:rPr spc="-10" dirty="0"/>
              <a:t>Court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2063" y="1039113"/>
            <a:ext cx="3628390" cy="36309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ts val="1835"/>
              </a:lnSpc>
              <a:spcBef>
                <a:spcPts val="10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SCOTUS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Begins Striking Down</a:t>
            </a:r>
            <a:r>
              <a:rPr sz="1700" spc="-9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New</a:t>
            </a:r>
            <a:endParaRPr sz="1700" dirty="0">
              <a:latin typeface="Candara"/>
              <a:cs typeface="Candara"/>
            </a:endParaRPr>
          </a:p>
          <a:p>
            <a:pPr marL="294640">
              <a:lnSpc>
                <a:spcPts val="1835"/>
              </a:lnSpc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Deal</a:t>
            </a:r>
            <a:r>
              <a:rPr sz="17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Legislation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5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NRA,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AAA</a:t>
            </a:r>
            <a:endParaRPr sz="15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8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Court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Reorganization</a:t>
            </a:r>
            <a:r>
              <a:rPr sz="1700" spc="-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Plan</a:t>
            </a:r>
            <a:endParaRPr sz="1700" dirty="0">
              <a:latin typeface="Candara"/>
              <a:cs typeface="Candara"/>
            </a:endParaRPr>
          </a:p>
          <a:p>
            <a:pPr marL="589915" marR="26670" lvl="1" indent="-295275">
              <a:lnSpc>
                <a:spcPts val="1440"/>
              </a:lnSpc>
              <a:spcBef>
                <a:spcPts val="5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Roosevelt proposes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to add 1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justice 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for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each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justice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over the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age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of 70</a:t>
            </a:r>
            <a:r>
              <a:rPr sz="1500" spc="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(6)</a:t>
            </a:r>
            <a:endParaRPr sz="1500" dirty="0">
              <a:latin typeface="Candara"/>
              <a:cs typeface="Candara"/>
            </a:endParaRPr>
          </a:p>
          <a:p>
            <a:pPr marL="873760" marR="5080" lvl="2" indent="-283845">
              <a:lnSpc>
                <a:spcPct val="80000"/>
              </a:lnSpc>
              <a:spcBef>
                <a:spcPts val="615"/>
              </a:spcBef>
              <a:buFont typeface="Wingdings"/>
              <a:buChar char=""/>
              <a:tabLst>
                <a:tab pos="873125" algn="l"/>
                <a:tab pos="874394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“Court-packing”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or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“dictator”  bill</a:t>
            </a:r>
            <a:endParaRPr sz="15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8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Reaction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ts val="1620"/>
              </a:lnSpc>
              <a:spcBef>
                <a:spcPts val="25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Congress defeats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bill (bipartisan</a:t>
            </a:r>
            <a:endParaRPr sz="1500" dirty="0">
              <a:latin typeface="Candara"/>
              <a:cs typeface="Candara"/>
            </a:endParaRPr>
          </a:p>
          <a:p>
            <a:pPr marL="589915">
              <a:lnSpc>
                <a:spcPts val="1620"/>
              </a:lnSpc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vote)</a:t>
            </a:r>
            <a:endParaRPr sz="15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8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Aftermath</a:t>
            </a:r>
            <a:endParaRPr sz="1700" dirty="0">
              <a:latin typeface="Candara"/>
              <a:cs typeface="Candara"/>
            </a:endParaRPr>
          </a:p>
          <a:p>
            <a:pPr marL="589915" marR="61594" lvl="1" indent="-295275">
              <a:lnSpc>
                <a:spcPct val="80000"/>
              </a:lnSpc>
              <a:spcBef>
                <a:spcPts val="6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SCOTUS begins supporting New Deal  legislation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4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Upholds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Wagner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and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Social</a:t>
            </a:r>
            <a:r>
              <a:rPr sz="15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Security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6571" y="854963"/>
            <a:ext cx="4378452" cy="413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00955" y="879347"/>
            <a:ext cx="4274820" cy="4029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089" y="56515"/>
            <a:ext cx="3133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Rise of</a:t>
            </a:r>
            <a:r>
              <a:rPr spc="-45" dirty="0"/>
              <a:t> </a:t>
            </a:r>
            <a:r>
              <a:rPr spc="-5" dirty="0"/>
              <a:t>Unions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721" y="826388"/>
            <a:ext cx="3744595" cy="38042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94640" marR="354965" indent="-281940">
              <a:lnSpc>
                <a:spcPts val="1340"/>
              </a:lnSpc>
              <a:spcBef>
                <a:spcPts val="43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Formation of the Committee of Industrial  Organizations (CIO,</a:t>
            </a:r>
            <a:r>
              <a:rPr sz="14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1936)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John L.</a:t>
            </a:r>
            <a:r>
              <a:rPr sz="13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Lewis</a:t>
            </a:r>
            <a:endParaRPr sz="1300" dirty="0">
              <a:latin typeface="Candara"/>
              <a:cs typeface="Candara"/>
            </a:endParaRPr>
          </a:p>
          <a:p>
            <a:pPr marL="589915" lvl="1" indent="-295275">
              <a:lnSpc>
                <a:spcPts val="1405"/>
              </a:lnSpc>
              <a:spcBef>
                <a:spcPts val="28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Broke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from AFL to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organized</a:t>
            </a:r>
            <a:r>
              <a:rPr sz="1300" spc="8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unskilled</a:t>
            </a:r>
            <a:endParaRPr sz="1300" dirty="0">
              <a:latin typeface="Candara"/>
              <a:cs typeface="Candara"/>
            </a:endParaRPr>
          </a:p>
          <a:p>
            <a:pPr marL="589915">
              <a:lnSpc>
                <a:spcPts val="1405"/>
              </a:lnSpc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laborers</a:t>
            </a:r>
            <a:endParaRPr sz="13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Strikes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Automobiles</a:t>
            </a:r>
            <a:endParaRPr sz="13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General Motors</a:t>
            </a:r>
            <a:r>
              <a:rPr sz="1300" spc="5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(1937)</a:t>
            </a:r>
            <a:endParaRPr sz="1300" dirty="0">
              <a:latin typeface="Candara"/>
              <a:cs typeface="Candara"/>
            </a:endParaRPr>
          </a:p>
          <a:p>
            <a:pPr marL="1155700" lvl="3" indent="-281940">
              <a:lnSpc>
                <a:spcPts val="1405"/>
              </a:lnSpc>
              <a:spcBef>
                <a:spcPts val="290"/>
              </a:spcBef>
              <a:buFont typeface="Wingdings"/>
              <a:buChar char=""/>
              <a:tabLst>
                <a:tab pos="1155700" algn="l"/>
                <a:tab pos="1156335" algn="l"/>
              </a:tabLst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Resulted in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recognition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of the</a:t>
            </a:r>
            <a:r>
              <a:rPr sz="1300" spc="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United</a:t>
            </a:r>
            <a:endParaRPr sz="1300" dirty="0">
              <a:latin typeface="Candara"/>
              <a:cs typeface="Candara"/>
            </a:endParaRPr>
          </a:p>
          <a:p>
            <a:pPr marL="1155700">
              <a:lnSpc>
                <a:spcPts val="1405"/>
              </a:lnSpc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Auto </a:t>
            </a:r>
            <a:r>
              <a:rPr sz="1300" spc="-15" dirty="0">
                <a:solidFill>
                  <a:srgbClr val="1B170F"/>
                </a:solidFill>
                <a:latin typeface="Candara"/>
                <a:cs typeface="Candara"/>
              </a:rPr>
              <a:t>Workers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Union</a:t>
            </a:r>
            <a:r>
              <a:rPr sz="1300" spc="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15" dirty="0">
                <a:solidFill>
                  <a:srgbClr val="1B170F"/>
                </a:solidFill>
                <a:latin typeface="Candara"/>
                <a:cs typeface="Candara"/>
              </a:rPr>
              <a:t>(UAW)</a:t>
            </a:r>
            <a:endParaRPr sz="13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Steel</a:t>
            </a:r>
            <a:endParaRPr sz="13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28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Memorial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Day Massacre</a:t>
            </a:r>
            <a:r>
              <a:rPr sz="1300" spc="9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(1937)</a:t>
            </a:r>
            <a:endParaRPr sz="1300" dirty="0">
              <a:latin typeface="Candara"/>
              <a:cs typeface="Candara"/>
            </a:endParaRPr>
          </a:p>
          <a:p>
            <a:pPr marL="1155700" lvl="3" indent="-281940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1155700" algn="l"/>
                <a:tab pos="1156335" algn="l"/>
              </a:tabLst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Republic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Steel,</a:t>
            </a:r>
            <a:r>
              <a:rPr sz="1300" spc="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Chicago</a:t>
            </a:r>
            <a:endParaRPr sz="13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26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Fair Labor Standards Act</a:t>
            </a:r>
            <a:r>
              <a:rPr sz="1400" spc="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(1938)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Minimum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Wage,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Maximum Hours</a:t>
            </a:r>
            <a:r>
              <a:rPr sz="1300" spc="6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($.40/40hr)</a:t>
            </a:r>
            <a:endParaRPr sz="13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Child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Labor Restrictions</a:t>
            </a:r>
            <a:r>
              <a:rPr sz="1300" spc="6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(16+)</a:t>
            </a:r>
            <a:endParaRPr sz="13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29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Upheld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by SCOTUS </a:t>
            </a:r>
            <a:r>
              <a:rPr sz="1300" spc="-10" dirty="0">
                <a:solidFill>
                  <a:srgbClr val="1B170F"/>
                </a:solidFill>
                <a:latin typeface="Candara"/>
                <a:cs typeface="Candara"/>
              </a:rPr>
              <a:t>(</a:t>
            </a:r>
            <a:r>
              <a:rPr sz="1300" i="1" spc="-10" dirty="0">
                <a:solidFill>
                  <a:srgbClr val="1B170F"/>
                </a:solidFill>
                <a:latin typeface="Candara"/>
                <a:cs typeface="Candara"/>
              </a:rPr>
              <a:t>Darby </a:t>
            </a:r>
            <a:r>
              <a:rPr sz="1300" i="1" spc="-5" dirty="0">
                <a:solidFill>
                  <a:srgbClr val="1B170F"/>
                </a:solidFill>
                <a:latin typeface="Candara"/>
                <a:cs typeface="Candara"/>
              </a:rPr>
              <a:t>Lumber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,</a:t>
            </a:r>
            <a:r>
              <a:rPr sz="1300" spc="5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300" spc="-5" dirty="0">
                <a:solidFill>
                  <a:srgbClr val="1B170F"/>
                </a:solidFill>
                <a:latin typeface="Candara"/>
                <a:cs typeface="Candara"/>
              </a:rPr>
              <a:t>1941)</a:t>
            </a:r>
            <a:endParaRPr sz="13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3064" y="2110739"/>
            <a:ext cx="3925824" cy="3032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78679" y="765048"/>
            <a:ext cx="4029455" cy="2225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703064" y="789431"/>
            <a:ext cx="3925824" cy="2121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344" y="96723"/>
            <a:ext cx="5911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Last Phase of the New</a:t>
            </a:r>
            <a:r>
              <a:rPr spc="-25" dirty="0"/>
              <a:t> </a:t>
            </a:r>
            <a:r>
              <a:rPr spc="-10" dirty="0"/>
              <a:t>Deal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869391"/>
            <a:ext cx="3375660" cy="3957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indent="-281940">
              <a:lnSpc>
                <a:spcPts val="2165"/>
              </a:lnSpc>
              <a:spcBef>
                <a:spcPts val="9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The “Roosevelt</a:t>
            </a:r>
            <a:r>
              <a:rPr sz="19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Recession”</a:t>
            </a:r>
            <a:endParaRPr sz="1900" dirty="0">
              <a:latin typeface="Candara"/>
              <a:cs typeface="Candara"/>
            </a:endParaRPr>
          </a:p>
          <a:p>
            <a:pPr marL="294005">
              <a:lnSpc>
                <a:spcPts val="2165"/>
              </a:lnSpc>
            </a:pP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(1937-38)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Causes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ts val="1939"/>
              </a:lnSpc>
              <a:spcBef>
                <a:spcPts val="3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Increased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taxes led</a:t>
            </a:r>
            <a:r>
              <a:rPr sz="1700" spc="-4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to</a:t>
            </a:r>
            <a:endParaRPr sz="1700" dirty="0">
              <a:latin typeface="Candara"/>
              <a:cs typeface="Candara"/>
            </a:endParaRPr>
          </a:p>
          <a:p>
            <a:pPr marL="200025" algn="ctr">
              <a:lnSpc>
                <a:spcPts val="1939"/>
              </a:lnSpc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decreased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spending</a:t>
            </a:r>
            <a:endParaRPr sz="1700" dirty="0">
              <a:latin typeface="Candara"/>
              <a:cs typeface="Candara"/>
            </a:endParaRPr>
          </a:p>
          <a:p>
            <a:pPr marL="873760" marR="5080" lvl="2" indent="-283845">
              <a:lnSpc>
                <a:spcPts val="1839"/>
              </a:lnSpc>
              <a:spcBef>
                <a:spcPts val="62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Reduced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spending on</a:t>
            </a:r>
            <a:r>
              <a:rPr sz="1700" spc="-8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relief  programs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Keynesian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Economics</a:t>
            </a:r>
            <a:endParaRPr sz="17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3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Deficit</a:t>
            </a:r>
            <a:r>
              <a:rPr sz="17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spending</a:t>
            </a:r>
            <a:endParaRPr sz="17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76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900" spc="-15" dirty="0">
                <a:solidFill>
                  <a:srgbClr val="1B170F"/>
                </a:solidFill>
                <a:latin typeface="Candara"/>
                <a:cs typeface="Candara"/>
              </a:rPr>
              <a:t>Weakened </a:t>
            </a:r>
            <a:r>
              <a:rPr sz="1900" spc="-10" dirty="0">
                <a:solidFill>
                  <a:srgbClr val="1B170F"/>
                </a:solidFill>
                <a:latin typeface="Candara"/>
                <a:cs typeface="Candara"/>
              </a:rPr>
              <a:t>New</a:t>
            </a:r>
            <a:r>
              <a:rPr sz="19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B170F"/>
                </a:solidFill>
                <a:latin typeface="Candara"/>
                <a:cs typeface="Candara"/>
              </a:rPr>
              <a:t>Deal</a:t>
            </a:r>
            <a:endParaRPr sz="1900" dirty="0">
              <a:latin typeface="Candara"/>
              <a:cs typeface="Candara"/>
            </a:endParaRPr>
          </a:p>
          <a:p>
            <a:pPr marL="589915" lvl="1" indent="-295275">
              <a:lnSpc>
                <a:spcPts val="1939"/>
              </a:lnSpc>
              <a:spcBef>
                <a:spcPts val="4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Midterm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Election</a:t>
            </a:r>
            <a:r>
              <a:rPr sz="17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reduces</a:t>
            </a:r>
            <a:endParaRPr sz="1700" dirty="0">
              <a:latin typeface="Candara"/>
              <a:cs typeface="Candara"/>
            </a:endParaRPr>
          </a:p>
          <a:p>
            <a:pPr marL="589915">
              <a:lnSpc>
                <a:spcPts val="1939"/>
              </a:lnSpc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Dems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(1938)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9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Rise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of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Fascism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in</a:t>
            </a:r>
            <a:r>
              <a:rPr sz="1700" spc="-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Europe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6950" y="861060"/>
            <a:ext cx="3283711" cy="4104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5110" y="24511"/>
            <a:ext cx="3575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Life </a:t>
            </a:r>
            <a:r>
              <a:rPr spc="-5" dirty="0"/>
              <a:t>on the</a:t>
            </a:r>
            <a:r>
              <a:rPr spc="-35" dirty="0"/>
              <a:t> </a:t>
            </a:r>
            <a:r>
              <a:rPr spc="-5" dirty="0"/>
              <a:t>Farm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161" y="866343"/>
            <a:ext cx="3402329" cy="3815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ts val="2280"/>
              </a:lnSpc>
              <a:spcBef>
                <a:spcPts val="10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Foreclosures 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&amp;</a:t>
            </a:r>
            <a:r>
              <a:rPr sz="20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Penny</a:t>
            </a:r>
            <a:endParaRPr sz="2000" dirty="0">
              <a:latin typeface="Candara"/>
              <a:cs typeface="Candara"/>
            </a:endParaRPr>
          </a:p>
          <a:p>
            <a:pPr marL="294005">
              <a:lnSpc>
                <a:spcPts val="2280"/>
              </a:lnSpc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Auctions</a:t>
            </a:r>
            <a:endParaRPr sz="20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spcBef>
                <a:spcPts val="1764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The Dust</a:t>
            </a:r>
            <a:r>
              <a:rPr sz="2000" dirty="0">
                <a:solidFill>
                  <a:srgbClr val="1B170F"/>
                </a:solidFill>
                <a:latin typeface="Candara"/>
                <a:cs typeface="Candara"/>
              </a:rPr>
              <a:t> Bowl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ts val="2055"/>
              </a:lnSpc>
              <a:spcBef>
                <a:spcPts val="3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Severe Drought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in</a:t>
            </a:r>
            <a:r>
              <a:rPr sz="18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Great</a:t>
            </a:r>
            <a:endParaRPr sz="1800" dirty="0">
              <a:latin typeface="Candara"/>
              <a:cs typeface="Candara"/>
            </a:endParaRPr>
          </a:p>
          <a:p>
            <a:pPr marL="589915">
              <a:lnSpc>
                <a:spcPts val="2055"/>
              </a:lnSpc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Plains/Midwest</a:t>
            </a:r>
            <a:endParaRPr sz="1800" dirty="0">
              <a:latin typeface="Candara"/>
              <a:cs typeface="Candara"/>
            </a:endParaRPr>
          </a:p>
          <a:p>
            <a:pPr marL="873760" marR="762000" lvl="2" indent="-283845">
              <a:lnSpc>
                <a:spcPts val="1939"/>
              </a:lnSpc>
              <a:spcBef>
                <a:spcPts val="63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100,000,000</a:t>
            </a:r>
            <a:r>
              <a:rPr sz="1800" spc="-8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acres 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affected</a:t>
            </a:r>
            <a:endParaRPr sz="1800" dirty="0">
              <a:latin typeface="Candara"/>
              <a:cs typeface="Candara"/>
            </a:endParaRPr>
          </a:p>
          <a:p>
            <a:pPr marL="873760" lvl="2" indent="-283845">
              <a:lnSpc>
                <a:spcPts val="2055"/>
              </a:lnSpc>
              <a:spcBef>
                <a:spcPts val="359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Result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of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poor</a:t>
            </a:r>
            <a:r>
              <a:rPr sz="1800" spc="-4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farming</a:t>
            </a:r>
            <a:endParaRPr sz="1800" dirty="0">
              <a:latin typeface="Candara"/>
              <a:cs typeface="Candara"/>
            </a:endParaRPr>
          </a:p>
          <a:p>
            <a:pPr marL="873760">
              <a:lnSpc>
                <a:spcPts val="2055"/>
              </a:lnSpc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techniques</a:t>
            </a:r>
            <a:endParaRPr sz="18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38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Resettlement</a:t>
            </a:r>
            <a:r>
              <a:rPr sz="1800" spc="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Administration</a:t>
            </a:r>
            <a:endParaRPr sz="18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38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“Okies”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&amp;</a:t>
            </a:r>
            <a:r>
              <a:rPr sz="18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“Arkies”</a:t>
            </a:r>
            <a:endParaRPr sz="18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39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800" i="1" spc="-5" dirty="0">
                <a:solidFill>
                  <a:srgbClr val="1B170F"/>
                </a:solidFill>
                <a:latin typeface="Candara"/>
                <a:cs typeface="Candara"/>
              </a:rPr>
              <a:t>The Grapes of</a:t>
            </a:r>
            <a:r>
              <a:rPr sz="1800" i="1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i="1" spc="-5" dirty="0">
                <a:solidFill>
                  <a:srgbClr val="1B170F"/>
                </a:solidFill>
                <a:latin typeface="Candara"/>
                <a:cs typeface="Candara"/>
              </a:rPr>
              <a:t>Wrath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9328" y="669036"/>
            <a:ext cx="4396739" cy="4143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468367" y="669036"/>
            <a:ext cx="4451603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764023" y="758951"/>
            <a:ext cx="3973068" cy="2487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764023" y="2494788"/>
            <a:ext cx="3968496" cy="2170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393435" y="758951"/>
            <a:ext cx="2904744" cy="3913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099303" y="4582667"/>
            <a:ext cx="1469136" cy="353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352032" y="4582667"/>
            <a:ext cx="742188" cy="353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912864" y="4582667"/>
            <a:ext cx="641603" cy="3535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38059" y="4582667"/>
            <a:ext cx="292607" cy="353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447788" y="4582667"/>
            <a:ext cx="900683" cy="3535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099303" y="4765547"/>
            <a:ext cx="3387852" cy="3535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196078" y="4637328"/>
            <a:ext cx="3197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ndara"/>
                <a:cs typeface="Candara"/>
              </a:rPr>
              <a:t>“Migrant Mother.” Dorthea Lange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– </a:t>
            </a:r>
            <a:r>
              <a:rPr sz="1200" spc="-5" dirty="0">
                <a:solidFill>
                  <a:srgbClr val="FFFFFF"/>
                </a:solidFill>
                <a:latin typeface="Candara"/>
                <a:cs typeface="Candara"/>
              </a:rPr>
              <a:t>funded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by  </a:t>
            </a:r>
            <a:r>
              <a:rPr sz="1200" spc="-5" dirty="0">
                <a:solidFill>
                  <a:srgbClr val="FFFFFF"/>
                </a:solidFill>
                <a:latin typeface="Candara"/>
                <a:cs typeface="Candara"/>
              </a:rPr>
              <a:t>Resettlement Administration. (Nipomo, CA.</a:t>
            </a:r>
            <a:r>
              <a:rPr sz="1200" spc="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1936)</a:t>
            </a:r>
            <a:endParaRPr sz="12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9320" y="0"/>
            <a:ext cx="5128259" cy="117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0442" y="65989"/>
            <a:ext cx="44138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African</a:t>
            </a:r>
            <a:r>
              <a:rPr sz="4400" spc="-35" dirty="0"/>
              <a:t> </a:t>
            </a:r>
            <a:r>
              <a:rPr sz="4400" spc="-5" dirty="0"/>
              <a:t>Americans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571500" y="854963"/>
            <a:ext cx="379475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4296" y="842772"/>
            <a:ext cx="3270504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68680" y="117652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155191" y="1164336"/>
            <a:ext cx="2976372" cy="435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55191" y="1370075"/>
            <a:ext cx="937260" cy="435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68680" y="1664207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55191" y="1652016"/>
            <a:ext cx="2776728" cy="435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55191" y="1857755"/>
            <a:ext cx="1496568" cy="435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71500" y="2316479"/>
            <a:ext cx="379475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44296" y="2304288"/>
            <a:ext cx="1639824" cy="493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68680" y="263956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155191" y="2627376"/>
            <a:ext cx="2676144" cy="4358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68680" y="292150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155191" y="2909316"/>
            <a:ext cx="1690116" cy="435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580132" y="2909316"/>
            <a:ext cx="899159" cy="435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68680" y="3203448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155191" y="3191255"/>
            <a:ext cx="2855976" cy="4358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164336" y="3485388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438655" y="3473196"/>
            <a:ext cx="2095499" cy="4358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68680" y="3767328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155191" y="3755135"/>
            <a:ext cx="2435352" cy="435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155191" y="3960876"/>
            <a:ext cx="1679448" cy="4358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164336" y="4255008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438655" y="4242815"/>
            <a:ext cx="2129027" cy="4358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438655" y="4448555"/>
            <a:ext cx="1042416" cy="4358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696345" y="867583"/>
            <a:ext cx="3275965" cy="39160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59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Continued Influence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of Jim</a:t>
            </a:r>
            <a:r>
              <a:rPr sz="1700" spc="-7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Crow</a:t>
            </a:r>
            <a:endParaRPr sz="1700" dirty="0">
              <a:latin typeface="Candara"/>
              <a:cs typeface="Candara"/>
            </a:endParaRPr>
          </a:p>
          <a:p>
            <a:pPr marL="589915" marR="12065" lvl="1" indent="-295275">
              <a:lnSpc>
                <a:spcPts val="1620"/>
              </a:lnSpc>
              <a:spcBef>
                <a:spcPts val="63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Sharecropping, extreme poverty, 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lynching</a:t>
            </a:r>
            <a:endParaRPr sz="1500" dirty="0">
              <a:latin typeface="Candara"/>
              <a:cs typeface="Candara"/>
            </a:endParaRPr>
          </a:p>
          <a:p>
            <a:pPr marL="589915" marR="208915" lvl="1" indent="-295275">
              <a:lnSpc>
                <a:spcPts val="162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Many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excluded from New Deal  relief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programs</a:t>
            </a:r>
            <a:endParaRPr sz="15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1B170F"/>
              </a:buClr>
              <a:buFont typeface="Wingdings"/>
              <a:buChar char=""/>
            </a:pPr>
            <a:endParaRPr sz="15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Improvements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4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Eleanor &amp; the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“Black</a:t>
            </a:r>
            <a:r>
              <a:rPr sz="15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Cabinet”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Marian Anderson</a:t>
            </a:r>
            <a:r>
              <a:rPr sz="1500" spc="10" dirty="0" smtClean="0">
                <a:solidFill>
                  <a:srgbClr val="67AABE"/>
                </a:solidFill>
                <a:latin typeface="Candara"/>
                <a:cs typeface="Candara"/>
              </a:rPr>
              <a:t> </a:t>
            </a:r>
            <a:r>
              <a:rPr sz="1500" u="sng" spc="-5" dirty="0" smtClean="0">
                <a:solidFill>
                  <a:srgbClr val="67AABE"/>
                </a:solidFill>
                <a:uFill>
                  <a:solidFill>
                    <a:srgbClr val="67AABE"/>
                  </a:solidFill>
                </a:uFill>
                <a:latin typeface="Candara"/>
                <a:cs typeface="Candara"/>
                <a:hlinkClick r:id="rId20"/>
              </a:rPr>
              <a:t>Concert</a:t>
            </a:r>
            <a:endParaRPr sz="1500" dirty="0" smtClean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10" dirty="0" smtClean="0">
                <a:solidFill>
                  <a:srgbClr val="1B170F"/>
                </a:solidFill>
                <a:latin typeface="Candara"/>
                <a:cs typeface="Candara"/>
              </a:rPr>
              <a:t>Federal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Council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on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Negro</a:t>
            </a:r>
            <a:r>
              <a:rPr sz="15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Affairs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Mary McLeod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Bethune</a:t>
            </a:r>
            <a:endParaRPr sz="1500" dirty="0">
              <a:latin typeface="Candara"/>
              <a:cs typeface="Candara"/>
            </a:endParaRPr>
          </a:p>
          <a:p>
            <a:pPr marL="589915" marR="551815" lvl="1" indent="-295275">
              <a:lnSpc>
                <a:spcPts val="1620"/>
              </a:lnSpc>
              <a:spcBef>
                <a:spcPts val="62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Fair Employment Practices  Committee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(1941)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ts val="1710"/>
              </a:lnSpc>
              <a:spcBef>
                <a:spcPts val="39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Pressure from A.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Philip</a:t>
            </a:r>
            <a:endParaRPr sz="1500" dirty="0">
              <a:latin typeface="Candara"/>
              <a:cs typeface="Candara"/>
            </a:endParaRPr>
          </a:p>
          <a:p>
            <a:pPr marL="873760">
              <a:lnSpc>
                <a:spcPts val="1710"/>
              </a:lnSpc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Randolph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28515" y="731519"/>
            <a:ext cx="4701540" cy="44119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9779" y="0"/>
            <a:ext cx="5506212" cy="104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36064" y="458723"/>
            <a:ext cx="5413247" cy="1246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7185" y="0"/>
            <a:ext cx="4699000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4">
              <a:lnSpc>
                <a:spcPts val="5240"/>
              </a:lnSpc>
              <a:spcBef>
                <a:spcPts val="105"/>
              </a:spcBef>
            </a:pPr>
            <a:r>
              <a:rPr sz="4400" spc="-5" dirty="0"/>
              <a:t>American </a:t>
            </a:r>
            <a:r>
              <a:rPr sz="4400" dirty="0"/>
              <a:t>Indians</a:t>
            </a:r>
            <a:r>
              <a:rPr sz="4400" spc="-40" dirty="0"/>
              <a:t> </a:t>
            </a:r>
            <a:r>
              <a:rPr sz="4400" dirty="0"/>
              <a:t>&amp;</a:t>
            </a:r>
          </a:p>
          <a:p>
            <a:pPr marL="12700">
              <a:lnSpc>
                <a:spcPts val="5240"/>
              </a:lnSpc>
            </a:pPr>
            <a:r>
              <a:rPr sz="4400" dirty="0"/>
              <a:t>Mexican</a:t>
            </a:r>
            <a:r>
              <a:rPr sz="4400" spc="-65" dirty="0"/>
              <a:t> </a:t>
            </a:r>
            <a:r>
              <a:rPr sz="4400" spc="-5" dirty="0"/>
              <a:t>Americans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768095" y="1319783"/>
            <a:ext cx="379476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040891" y="1307591"/>
            <a:ext cx="3038856" cy="492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040891" y="1540763"/>
            <a:ext cx="2452116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66800" y="1872995"/>
            <a:ext cx="333756" cy="4053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353311" y="1860804"/>
            <a:ext cx="2124456" cy="437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68095" y="2321051"/>
            <a:ext cx="379476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0891" y="2308860"/>
            <a:ext cx="3275076" cy="492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66800" y="2642616"/>
            <a:ext cx="333756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53311" y="2630423"/>
            <a:ext cx="1917191" cy="437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362455" y="2924555"/>
            <a:ext cx="333756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636776" y="2912364"/>
            <a:ext cx="2613660" cy="4373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36776" y="3118104"/>
            <a:ext cx="1583436" cy="4373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68095" y="3578352"/>
            <a:ext cx="379476" cy="46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040891" y="3566159"/>
            <a:ext cx="2074164" cy="492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066800" y="3898391"/>
            <a:ext cx="333756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353311" y="3886200"/>
            <a:ext cx="2549652" cy="4373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353311" y="4091940"/>
            <a:ext cx="1135380" cy="4373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066800" y="4386071"/>
            <a:ext cx="333756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353311" y="4373879"/>
            <a:ext cx="2471928" cy="4373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353311" y="4579618"/>
            <a:ext cx="1018032" cy="4373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886155" y="1355851"/>
            <a:ext cx="3282315" cy="3521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ts val="1939"/>
              </a:lnSpc>
              <a:spcBef>
                <a:spcPts val="10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John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Collier’s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appointment</a:t>
            </a:r>
            <a:r>
              <a:rPr sz="1700" spc="-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to</a:t>
            </a:r>
            <a:endParaRPr sz="1700" dirty="0">
              <a:latin typeface="Candara"/>
              <a:cs typeface="Candara"/>
            </a:endParaRPr>
          </a:p>
          <a:p>
            <a:pPr marL="294640">
              <a:lnSpc>
                <a:spcPts val="1939"/>
              </a:lnSpc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Bureau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of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Indian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Affairs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2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Inclusion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in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CCC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&amp;</a:t>
            </a:r>
            <a:r>
              <a:rPr sz="15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WPA</a:t>
            </a:r>
            <a:endParaRPr sz="15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buClr>
                <a:srgbClr val="1B170F"/>
              </a:buClr>
              <a:buFont typeface="Wingdings"/>
              <a:buChar char=""/>
            </a:pPr>
            <a:endParaRPr sz="155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Indian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Reorganization Act</a:t>
            </a:r>
            <a:r>
              <a:rPr sz="1700" spc="-8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(1934)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44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Repealed Dawes</a:t>
            </a:r>
            <a:r>
              <a:rPr sz="15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Act</a:t>
            </a:r>
            <a:endParaRPr sz="1500" dirty="0">
              <a:latin typeface="Candara"/>
              <a:cs typeface="Candara"/>
            </a:endParaRPr>
          </a:p>
          <a:p>
            <a:pPr marL="873760" marR="92710" lvl="2" indent="-283845">
              <a:lnSpc>
                <a:spcPts val="1620"/>
              </a:lnSpc>
              <a:spcBef>
                <a:spcPts val="62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Returned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land and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sought</a:t>
            </a:r>
            <a:r>
              <a:rPr sz="1500" spc="-5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to 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preserve</a:t>
            </a:r>
            <a:r>
              <a:rPr sz="1500" spc="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culture</a:t>
            </a:r>
            <a:endParaRPr sz="1500" dirty="0">
              <a:latin typeface="Candara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Clr>
                <a:srgbClr val="1B170F"/>
              </a:buClr>
              <a:buFont typeface="Wingdings"/>
              <a:buChar char=""/>
            </a:pPr>
            <a:endParaRPr sz="15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spcBef>
                <a:spcPts val="5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Mexican</a:t>
            </a:r>
            <a:r>
              <a:rPr sz="17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Americans</a:t>
            </a:r>
            <a:endParaRPr sz="1700" dirty="0">
              <a:latin typeface="Candara"/>
              <a:cs typeface="Candara"/>
            </a:endParaRPr>
          </a:p>
          <a:p>
            <a:pPr marL="589915" marR="439420" lvl="1" indent="-295275">
              <a:lnSpc>
                <a:spcPts val="1620"/>
              </a:lnSpc>
              <a:spcBef>
                <a:spcPts val="63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Impact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of white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migrants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to 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Southwest</a:t>
            </a:r>
            <a:endParaRPr sz="1500" dirty="0">
              <a:latin typeface="Candara"/>
              <a:cs typeface="Candara"/>
            </a:endParaRPr>
          </a:p>
          <a:p>
            <a:pPr marL="589915" marR="518159" lvl="1" indent="-295275">
              <a:lnSpc>
                <a:spcPts val="162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Repatriation: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over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500,000  deported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41876" y="1371041"/>
            <a:ext cx="4351020" cy="36099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Causes </a:t>
            </a:r>
            <a:r>
              <a:rPr spc="-10" dirty="0"/>
              <a:t>of </a:t>
            </a:r>
            <a:r>
              <a:rPr spc="-5" dirty="0"/>
              <a:t>the Great</a:t>
            </a:r>
            <a:r>
              <a:rPr spc="0" dirty="0"/>
              <a:t> </a:t>
            </a:r>
            <a:r>
              <a:rPr spc="-10" dirty="0"/>
              <a:t>Depression</a:t>
            </a:r>
          </a:p>
        </p:txBody>
      </p:sp>
      <p:sp>
        <p:nvSpPr>
          <p:cNvPr id="3" name="object 3"/>
          <p:cNvSpPr/>
          <p:nvPr/>
        </p:nvSpPr>
        <p:spPr>
          <a:xfrm>
            <a:off x="5271515" y="3627120"/>
            <a:ext cx="2165985" cy="1402080"/>
          </a:xfrm>
          <a:custGeom>
            <a:avLst/>
            <a:gdLst/>
            <a:ahLst/>
            <a:cxnLst/>
            <a:rect l="l" t="t" r="r" b="b"/>
            <a:pathLst>
              <a:path w="2165984" h="1402079">
                <a:moveTo>
                  <a:pt x="2025395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7"/>
                </a:lnTo>
                <a:lnTo>
                  <a:pt x="0" y="1261871"/>
                </a:lnTo>
                <a:lnTo>
                  <a:pt x="7144" y="1306187"/>
                </a:lnTo>
                <a:lnTo>
                  <a:pt x="27041" y="1344675"/>
                </a:lnTo>
                <a:lnTo>
                  <a:pt x="57387" y="1375027"/>
                </a:lnTo>
                <a:lnTo>
                  <a:pt x="95877" y="1394931"/>
                </a:lnTo>
                <a:lnTo>
                  <a:pt x="140208" y="1402079"/>
                </a:lnTo>
                <a:lnTo>
                  <a:pt x="2025395" y="1402079"/>
                </a:lnTo>
                <a:lnTo>
                  <a:pt x="2069726" y="1394931"/>
                </a:lnTo>
                <a:lnTo>
                  <a:pt x="2108216" y="1375027"/>
                </a:lnTo>
                <a:lnTo>
                  <a:pt x="2138562" y="1344675"/>
                </a:lnTo>
                <a:lnTo>
                  <a:pt x="2158459" y="1306187"/>
                </a:lnTo>
                <a:lnTo>
                  <a:pt x="2165604" y="1261871"/>
                </a:lnTo>
                <a:lnTo>
                  <a:pt x="2165604" y="140207"/>
                </a:lnTo>
                <a:lnTo>
                  <a:pt x="2158459" y="95877"/>
                </a:lnTo>
                <a:lnTo>
                  <a:pt x="2138562" y="57387"/>
                </a:lnTo>
                <a:lnTo>
                  <a:pt x="2108216" y="27041"/>
                </a:lnTo>
                <a:lnTo>
                  <a:pt x="2069726" y="7144"/>
                </a:lnTo>
                <a:lnTo>
                  <a:pt x="202539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71515" y="3627120"/>
            <a:ext cx="2165985" cy="1402080"/>
          </a:xfrm>
          <a:custGeom>
            <a:avLst/>
            <a:gdLst/>
            <a:ahLst/>
            <a:cxnLst/>
            <a:rect l="l" t="t" r="r" b="b"/>
            <a:pathLst>
              <a:path w="2165984" h="1402079">
                <a:moveTo>
                  <a:pt x="0" y="140207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8" y="0"/>
                </a:lnTo>
                <a:lnTo>
                  <a:pt x="2025395" y="0"/>
                </a:lnTo>
                <a:lnTo>
                  <a:pt x="2069726" y="7144"/>
                </a:lnTo>
                <a:lnTo>
                  <a:pt x="2108216" y="27041"/>
                </a:lnTo>
                <a:lnTo>
                  <a:pt x="2138562" y="57387"/>
                </a:lnTo>
                <a:lnTo>
                  <a:pt x="2158459" y="95877"/>
                </a:lnTo>
                <a:lnTo>
                  <a:pt x="2165604" y="140207"/>
                </a:lnTo>
                <a:lnTo>
                  <a:pt x="2165604" y="1261871"/>
                </a:lnTo>
                <a:lnTo>
                  <a:pt x="2158459" y="1306187"/>
                </a:lnTo>
                <a:lnTo>
                  <a:pt x="2138562" y="1344675"/>
                </a:lnTo>
                <a:lnTo>
                  <a:pt x="2108216" y="1375027"/>
                </a:lnTo>
                <a:lnTo>
                  <a:pt x="2069726" y="1394931"/>
                </a:lnTo>
                <a:lnTo>
                  <a:pt x="2025395" y="1402079"/>
                </a:lnTo>
                <a:lnTo>
                  <a:pt x="140208" y="1402079"/>
                </a:lnTo>
                <a:lnTo>
                  <a:pt x="95877" y="1394931"/>
                </a:lnTo>
                <a:lnTo>
                  <a:pt x="57387" y="1375027"/>
                </a:lnTo>
                <a:lnTo>
                  <a:pt x="27041" y="1344675"/>
                </a:lnTo>
                <a:lnTo>
                  <a:pt x="7144" y="1306187"/>
                </a:lnTo>
                <a:lnTo>
                  <a:pt x="0" y="1261871"/>
                </a:lnTo>
                <a:lnTo>
                  <a:pt x="0" y="140207"/>
                </a:lnTo>
                <a:close/>
              </a:path>
            </a:pathLst>
          </a:custGeom>
          <a:ln w="15239">
            <a:solidFill>
              <a:srgbClr val="8DA67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05321" y="4019804"/>
            <a:ext cx="889000" cy="4495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04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Low</a:t>
            </a:r>
            <a:r>
              <a:rPr sz="1300" spc="-50" dirty="0">
                <a:latin typeface="Candara"/>
                <a:cs typeface="Candara"/>
              </a:rPr>
              <a:t> </a:t>
            </a:r>
            <a:r>
              <a:rPr sz="1300" spc="-5" dirty="0">
                <a:latin typeface="Candara"/>
                <a:cs typeface="Candara"/>
              </a:rPr>
              <a:t>Prices</a:t>
            </a:r>
            <a:endParaRPr sz="1300" dirty="0">
              <a:latin typeface="Candara"/>
              <a:cs typeface="Candara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High</a:t>
            </a:r>
            <a:r>
              <a:rPr sz="1300" spc="-25" dirty="0">
                <a:latin typeface="Candara"/>
                <a:cs typeface="Candara"/>
              </a:rPr>
              <a:t> </a:t>
            </a:r>
            <a:r>
              <a:rPr sz="1300" spc="-10" dirty="0">
                <a:latin typeface="Candara"/>
                <a:cs typeface="Candara"/>
              </a:rPr>
              <a:t>Debt</a:t>
            </a:r>
            <a:endParaRPr sz="1300" dirty="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0407" y="3627120"/>
            <a:ext cx="2164080" cy="1402080"/>
          </a:xfrm>
          <a:custGeom>
            <a:avLst/>
            <a:gdLst/>
            <a:ahLst/>
            <a:cxnLst/>
            <a:rect l="l" t="t" r="r" b="b"/>
            <a:pathLst>
              <a:path w="2164079" h="1402079">
                <a:moveTo>
                  <a:pt x="2023871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7"/>
                </a:lnTo>
                <a:lnTo>
                  <a:pt x="0" y="1261871"/>
                </a:lnTo>
                <a:lnTo>
                  <a:pt x="7144" y="1306187"/>
                </a:lnTo>
                <a:lnTo>
                  <a:pt x="27041" y="1344675"/>
                </a:lnTo>
                <a:lnTo>
                  <a:pt x="57387" y="1375027"/>
                </a:lnTo>
                <a:lnTo>
                  <a:pt x="95877" y="1394931"/>
                </a:lnTo>
                <a:lnTo>
                  <a:pt x="140208" y="1402079"/>
                </a:lnTo>
                <a:lnTo>
                  <a:pt x="2023871" y="1402079"/>
                </a:lnTo>
                <a:lnTo>
                  <a:pt x="2068202" y="1394931"/>
                </a:lnTo>
                <a:lnTo>
                  <a:pt x="2106692" y="1375027"/>
                </a:lnTo>
                <a:lnTo>
                  <a:pt x="2137038" y="1344675"/>
                </a:lnTo>
                <a:lnTo>
                  <a:pt x="2156935" y="1306187"/>
                </a:lnTo>
                <a:lnTo>
                  <a:pt x="2164080" y="1261871"/>
                </a:lnTo>
                <a:lnTo>
                  <a:pt x="2164080" y="140207"/>
                </a:lnTo>
                <a:lnTo>
                  <a:pt x="2156935" y="95877"/>
                </a:lnTo>
                <a:lnTo>
                  <a:pt x="2137038" y="57387"/>
                </a:lnTo>
                <a:lnTo>
                  <a:pt x="2106692" y="27041"/>
                </a:lnTo>
                <a:lnTo>
                  <a:pt x="2068202" y="7144"/>
                </a:lnTo>
                <a:lnTo>
                  <a:pt x="20238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740407" y="3627120"/>
            <a:ext cx="2164080" cy="1402080"/>
          </a:xfrm>
          <a:custGeom>
            <a:avLst/>
            <a:gdLst/>
            <a:ahLst/>
            <a:cxnLst/>
            <a:rect l="l" t="t" r="r" b="b"/>
            <a:pathLst>
              <a:path w="2164079" h="1402079">
                <a:moveTo>
                  <a:pt x="0" y="140207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8" y="0"/>
                </a:lnTo>
                <a:lnTo>
                  <a:pt x="2023871" y="0"/>
                </a:lnTo>
                <a:lnTo>
                  <a:pt x="2068202" y="7144"/>
                </a:lnTo>
                <a:lnTo>
                  <a:pt x="2106692" y="27041"/>
                </a:lnTo>
                <a:lnTo>
                  <a:pt x="2137038" y="57387"/>
                </a:lnTo>
                <a:lnTo>
                  <a:pt x="2156935" y="95877"/>
                </a:lnTo>
                <a:lnTo>
                  <a:pt x="2164080" y="140207"/>
                </a:lnTo>
                <a:lnTo>
                  <a:pt x="2164080" y="1261871"/>
                </a:lnTo>
                <a:lnTo>
                  <a:pt x="2156935" y="1306187"/>
                </a:lnTo>
                <a:lnTo>
                  <a:pt x="2137038" y="1344675"/>
                </a:lnTo>
                <a:lnTo>
                  <a:pt x="2106692" y="1375027"/>
                </a:lnTo>
                <a:lnTo>
                  <a:pt x="2068202" y="1394931"/>
                </a:lnTo>
                <a:lnTo>
                  <a:pt x="2023871" y="1402079"/>
                </a:lnTo>
                <a:lnTo>
                  <a:pt x="140208" y="1402079"/>
                </a:lnTo>
                <a:lnTo>
                  <a:pt x="95877" y="1394931"/>
                </a:lnTo>
                <a:lnTo>
                  <a:pt x="57387" y="1375027"/>
                </a:lnTo>
                <a:lnTo>
                  <a:pt x="27041" y="1344675"/>
                </a:lnTo>
                <a:lnTo>
                  <a:pt x="7144" y="1306187"/>
                </a:lnTo>
                <a:lnTo>
                  <a:pt x="0" y="1261871"/>
                </a:lnTo>
                <a:lnTo>
                  <a:pt x="0" y="140207"/>
                </a:lnTo>
                <a:close/>
              </a:path>
            </a:pathLst>
          </a:custGeom>
          <a:ln w="15240">
            <a:solidFill>
              <a:srgbClr val="9C826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823466" y="4034129"/>
            <a:ext cx="957580" cy="6165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0" marR="130175" indent="-114300">
              <a:lnSpc>
                <a:spcPts val="1430"/>
              </a:lnSpc>
              <a:spcBef>
                <a:spcPts val="25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10" dirty="0">
                <a:latin typeface="Candara"/>
                <a:cs typeface="Candara"/>
              </a:rPr>
              <a:t>Buying</a:t>
            </a:r>
            <a:r>
              <a:rPr sz="1300" spc="-55" dirty="0">
                <a:latin typeface="Candara"/>
                <a:cs typeface="Candara"/>
              </a:rPr>
              <a:t> </a:t>
            </a:r>
            <a:r>
              <a:rPr sz="1300" spc="-5" dirty="0">
                <a:latin typeface="Candara"/>
                <a:cs typeface="Candara"/>
              </a:rPr>
              <a:t>on  Margin</a:t>
            </a:r>
            <a:endParaRPr sz="1300" dirty="0">
              <a:latin typeface="Candara"/>
              <a:cs typeface="Candara"/>
            </a:endParaRPr>
          </a:p>
          <a:p>
            <a:pPr marL="127000" indent="-114300">
              <a:lnSpc>
                <a:spcPct val="100000"/>
              </a:lnSpc>
              <a:spcBef>
                <a:spcPts val="8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Speculation</a:t>
            </a:r>
            <a:endParaRPr sz="1300" dirty="0">
              <a:latin typeface="Candara"/>
              <a:cs typeface="Canda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515" y="647700"/>
            <a:ext cx="2165985" cy="1402080"/>
          </a:xfrm>
          <a:custGeom>
            <a:avLst/>
            <a:gdLst/>
            <a:ahLst/>
            <a:cxnLst/>
            <a:rect l="l" t="t" r="r" b="b"/>
            <a:pathLst>
              <a:path w="2165984" h="1402080">
                <a:moveTo>
                  <a:pt x="2025395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0" y="1261872"/>
                </a:lnTo>
                <a:lnTo>
                  <a:pt x="7144" y="1306202"/>
                </a:lnTo>
                <a:lnTo>
                  <a:pt x="27041" y="1344692"/>
                </a:lnTo>
                <a:lnTo>
                  <a:pt x="57387" y="1375038"/>
                </a:lnTo>
                <a:lnTo>
                  <a:pt x="95877" y="1394935"/>
                </a:lnTo>
                <a:lnTo>
                  <a:pt x="140208" y="1402080"/>
                </a:lnTo>
                <a:lnTo>
                  <a:pt x="2025395" y="1402080"/>
                </a:lnTo>
                <a:lnTo>
                  <a:pt x="2069726" y="1394935"/>
                </a:lnTo>
                <a:lnTo>
                  <a:pt x="2108216" y="1375038"/>
                </a:lnTo>
                <a:lnTo>
                  <a:pt x="2138562" y="1344692"/>
                </a:lnTo>
                <a:lnTo>
                  <a:pt x="2158459" y="1306202"/>
                </a:lnTo>
                <a:lnTo>
                  <a:pt x="2165604" y="1261872"/>
                </a:lnTo>
                <a:lnTo>
                  <a:pt x="2165604" y="140208"/>
                </a:lnTo>
                <a:lnTo>
                  <a:pt x="2158459" y="95877"/>
                </a:lnTo>
                <a:lnTo>
                  <a:pt x="2138562" y="57387"/>
                </a:lnTo>
                <a:lnTo>
                  <a:pt x="2108216" y="27041"/>
                </a:lnTo>
                <a:lnTo>
                  <a:pt x="2069726" y="7144"/>
                </a:lnTo>
                <a:lnTo>
                  <a:pt x="202539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271515" y="647700"/>
            <a:ext cx="2165985" cy="1402080"/>
          </a:xfrm>
          <a:custGeom>
            <a:avLst/>
            <a:gdLst/>
            <a:ahLst/>
            <a:cxnLst/>
            <a:rect l="l" t="t" r="r" b="b"/>
            <a:pathLst>
              <a:path w="2165984" h="1402080">
                <a:moveTo>
                  <a:pt x="0" y="140208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8" y="0"/>
                </a:lnTo>
                <a:lnTo>
                  <a:pt x="2025395" y="0"/>
                </a:lnTo>
                <a:lnTo>
                  <a:pt x="2069726" y="7144"/>
                </a:lnTo>
                <a:lnTo>
                  <a:pt x="2108216" y="27041"/>
                </a:lnTo>
                <a:lnTo>
                  <a:pt x="2138562" y="57387"/>
                </a:lnTo>
                <a:lnTo>
                  <a:pt x="2158459" y="95877"/>
                </a:lnTo>
                <a:lnTo>
                  <a:pt x="2165604" y="140208"/>
                </a:lnTo>
                <a:lnTo>
                  <a:pt x="2165604" y="1261872"/>
                </a:lnTo>
                <a:lnTo>
                  <a:pt x="2158459" y="1306202"/>
                </a:lnTo>
                <a:lnTo>
                  <a:pt x="2138562" y="1344692"/>
                </a:lnTo>
                <a:lnTo>
                  <a:pt x="2108216" y="1375038"/>
                </a:lnTo>
                <a:lnTo>
                  <a:pt x="2069726" y="1394935"/>
                </a:lnTo>
                <a:lnTo>
                  <a:pt x="2025395" y="1402080"/>
                </a:lnTo>
                <a:lnTo>
                  <a:pt x="140208" y="1402080"/>
                </a:lnTo>
                <a:lnTo>
                  <a:pt x="95877" y="1394935"/>
                </a:lnTo>
                <a:lnTo>
                  <a:pt x="57387" y="1375038"/>
                </a:lnTo>
                <a:lnTo>
                  <a:pt x="27041" y="1344692"/>
                </a:lnTo>
                <a:lnTo>
                  <a:pt x="7144" y="1306202"/>
                </a:lnTo>
                <a:lnTo>
                  <a:pt x="0" y="1261872"/>
                </a:lnTo>
                <a:lnTo>
                  <a:pt x="0" y="140208"/>
                </a:lnTo>
                <a:close/>
              </a:path>
            </a:pathLst>
          </a:custGeom>
          <a:ln w="15239">
            <a:solidFill>
              <a:srgbClr val="83AE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005321" y="702944"/>
            <a:ext cx="990600" cy="6165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0" marR="5080" indent="-114300">
              <a:lnSpc>
                <a:spcPts val="1430"/>
              </a:lnSpc>
              <a:spcBef>
                <a:spcPts val="25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La</a:t>
            </a:r>
            <a:r>
              <a:rPr sz="1300" dirty="0">
                <a:latin typeface="Candara"/>
                <a:cs typeface="Candara"/>
              </a:rPr>
              <a:t>i</a:t>
            </a:r>
            <a:r>
              <a:rPr sz="1300" spc="-5" dirty="0">
                <a:latin typeface="Candara"/>
                <a:cs typeface="Candara"/>
              </a:rPr>
              <a:t>s</a:t>
            </a:r>
            <a:r>
              <a:rPr sz="1300" spc="-15" dirty="0">
                <a:latin typeface="Candara"/>
                <a:cs typeface="Candara"/>
              </a:rPr>
              <a:t>se</a:t>
            </a:r>
            <a:r>
              <a:rPr sz="1300" spc="-10" dirty="0">
                <a:latin typeface="Candara"/>
                <a:cs typeface="Candara"/>
              </a:rPr>
              <a:t>z-</a:t>
            </a:r>
            <a:r>
              <a:rPr sz="1300" spc="-5" dirty="0">
                <a:latin typeface="Candara"/>
                <a:cs typeface="Candara"/>
              </a:rPr>
              <a:t>fai</a:t>
            </a:r>
            <a:r>
              <a:rPr sz="1300" spc="-10" dirty="0">
                <a:latin typeface="Candara"/>
                <a:cs typeface="Candara"/>
              </a:rPr>
              <a:t>r</a:t>
            </a:r>
            <a:r>
              <a:rPr sz="1300" spc="-5" dirty="0">
                <a:latin typeface="Candara"/>
                <a:cs typeface="Candara"/>
              </a:rPr>
              <a:t>e  Capitalism</a:t>
            </a:r>
            <a:endParaRPr sz="1300" dirty="0">
              <a:latin typeface="Candara"/>
              <a:cs typeface="Candara"/>
            </a:endParaRPr>
          </a:p>
          <a:p>
            <a:pPr marL="127000" indent="-114300">
              <a:lnSpc>
                <a:spcPct val="100000"/>
              </a:lnSpc>
              <a:spcBef>
                <a:spcPts val="8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High</a:t>
            </a:r>
            <a:r>
              <a:rPr sz="1300" spc="-20" dirty="0">
                <a:latin typeface="Candara"/>
                <a:cs typeface="Candara"/>
              </a:rPr>
              <a:t> </a:t>
            </a:r>
            <a:r>
              <a:rPr sz="1300" spc="-5" dirty="0">
                <a:latin typeface="Candara"/>
                <a:cs typeface="Candara"/>
              </a:rPr>
              <a:t>tariffs</a:t>
            </a:r>
            <a:endParaRPr sz="1300" dirty="0">
              <a:latin typeface="Candara"/>
              <a:cs typeface="Candar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40407" y="647700"/>
            <a:ext cx="2164080" cy="1402080"/>
          </a:xfrm>
          <a:custGeom>
            <a:avLst/>
            <a:gdLst/>
            <a:ahLst/>
            <a:cxnLst/>
            <a:rect l="l" t="t" r="r" b="b"/>
            <a:pathLst>
              <a:path w="2164079" h="1402080">
                <a:moveTo>
                  <a:pt x="2023871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0" y="1261872"/>
                </a:lnTo>
                <a:lnTo>
                  <a:pt x="7144" y="1306202"/>
                </a:lnTo>
                <a:lnTo>
                  <a:pt x="27041" y="1344692"/>
                </a:lnTo>
                <a:lnTo>
                  <a:pt x="57387" y="1375038"/>
                </a:lnTo>
                <a:lnTo>
                  <a:pt x="95877" y="1394935"/>
                </a:lnTo>
                <a:lnTo>
                  <a:pt x="140208" y="1402080"/>
                </a:lnTo>
                <a:lnTo>
                  <a:pt x="2023871" y="1402080"/>
                </a:lnTo>
                <a:lnTo>
                  <a:pt x="2068202" y="1394935"/>
                </a:lnTo>
                <a:lnTo>
                  <a:pt x="2106692" y="1375038"/>
                </a:lnTo>
                <a:lnTo>
                  <a:pt x="2137038" y="1344692"/>
                </a:lnTo>
                <a:lnTo>
                  <a:pt x="2156935" y="1306202"/>
                </a:lnTo>
                <a:lnTo>
                  <a:pt x="2164080" y="1261872"/>
                </a:lnTo>
                <a:lnTo>
                  <a:pt x="2164080" y="140208"/>
                </a:lnTo>
                <a:lnTo>
                  <a:pt x="2156935" y="95877"/>
                </a:lnTo>
                <a:lnTo>
                  <a:pt x="2137038" y="57387"/>
                </a:lnTo>
                <a:lnTo>
                  <a:pt x="2106692" y="27041"/>
                </a:lnTo>
                <a:lnTo>
                  <a:pt x="2068202" y="7144"/>
                </a:lnTo>
                <a:lnTo>
                  <a:pt x="20238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740407" y="647700"/>
            <a:ext cx="2164080" cy="1402080"/>
          </a:xfrm>
          <a:custGeom>
            <a:avLst/>
            <a:gdLst/>
            <a:ahLst/>
            <a:cxnLst/>
            <a:rect l="l" t="t" r="r" b="b"/>
            <a:pathLst>
              <a:path w="2164079" h="1402080">
                <a:moveTo>
                  <a:pt x="0" y="140208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8" y="0"/>
                </a:lnTo>
                <a:lnTo>
                  <a:pt x="2023871" y="0"/>
                </a:lnTo>
                <a:lnTo>
                  <a:pt x="2068202" y="7144"/>
                </a:lnTo>
                <a:lnTo>
                  <a:pt x="2106692" y="27041"/>
                </a:lnTo>
                <a:lnTo>
                  <a:pt x="2137038" y="57387"/>
                </a:lnTo>
                <a:lnTo>
                  <a:pt x="2156935" y="95877"/>
                </a:lnTo>
                <a:lnTo>
                  <a:pt x="2164080" y="140208"/>
                </a:lnTo>
                <a:lnTo>
                  <a:pt x="2164080" y="1261872"/>
                </a:lnTo>
                <a:lnTo>
                  <a:pt x="2156935" y="1306202"/>
                </a:lnTo>
                <a:lnTo>
                  <a:pt x="2137038" y="1344692"/>
                </a:lnTo>
                <a:lnTo>
                  <a:pt x="2106692" y="1375038"/>
                </a:lnTo>
                <a:lnTo>
                  <a:pt x="2068202" y="1394935"/>
                </a:lnTo>
                <a:lnTo>
                  <a:pt x="2023871" y="1402080"/>
                </a:lnTo>
                <a:lnTo>
                  <a:pt x="140208" y="1402080"/>
                </a:lnTo>
                <a:lnTo>
                  <a:pt x="95877" y="1394935"/>
                </a:lnTo>
                <a:lnTo>
                  <a:pt x="57387" y="1375038"/>
                </a:lnTo>
                <a:lnTo>
                  <a:pt x="27041" y="1344692"/>
                </a:lnTo>
                <a:lnTo>
                  <a:pt x="7144" y="1306202"/>
                </a:lnTo>
                <a:lnTo>
                  <a:pt x="0" y="1261872"/>
                </a:lnTo>
                <a:lnTo>
                  <a:pt x="0" y="140208"/>
                </a:lnTo>
                <a:close/>
              </a:path>
            </a:pathLst>
          </a:custGeom>
          <a:ln w="15240">
            <a:solidFill>
              <a:srgbClr val="92A9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823466" y="702944"/>
            <a:ext cx="1256030" cy="7981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0" marR="5080" indent="-114300">
              <a:lnSpc>
                <a:spcPts val="1430"/>
              </a:lnSpc>
              <a:spcBef>
                <a:spcPts val="25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Ove</a:t>
            </a:r>
            <a:r>
              <a:rPr sz="1300" spc="-15" dirty="0">
                <a:latin typeface="Candara"/>
                <a:cs typeface="Candara"/>
              </a:rPr>
              <a:t>r</a:t>
            </a:r>
            <a:r>
              <a:rPr sz="1300" spc="-5" dirty="0">
                <a:latin typeface="Candara"/>
                <a:cs typeface="Candara"/>
              </a:rPr>
              <a:t>p</a:t>
            </a:r>
            <a:r>
              <a:rPr sz="1300" spc="-10" dirty="0">
                <a:latin typeface="Candara"/>
                <a:cs typeface="Candara"/>
              </a:rPr>
              <a:t>ro</a:t>
            </a:r>
            <a:r>
              <a:rPr sz="1300" spc="-15" dirty="0">
                <a:latin typeface="Candara"/>
                <a:cs typeface="Candara"/>
              </a:rPr>
              <a:t>d</a:t>
            </a:r>
            <a:r>
              <a:rPr sz="1300" spc="-5" dirty="0">
                <a:latin typeface="Candara"/>
                <a:cs typeface="Candara"/>
              </a:rPr>
              <a:t>uc</a:t>
            </a:r>
            <a:r>
              <a:rPr sz="1300" dirty="0">
                <a:latin typeface="Candara"/>
                <a:cs typeface="Candara"/>
              </a:rPr>
              <a:t>t</a:t>
            </a:r>
            <a:r>
              <a:rPr sz="1300" spc="-5" dirty="0">
                <a:latin typeface="Candara"/>
                <a:cs typeface="Candara"/>
              </a:rPr>
              <a:t>i</a:t>
            </a:r>
            <a:r>
              <a:rPr sz="1300" spc="-10" dirty="0">
                <a:latin typeface="Candara"/>
                <a:cs typeface="Candara"/>
              </a:rPr>
              <a:t>o</a:t>
            </a:r>
            <a:r>
              <a:rPr sz="1300" spc="-5" dirty="0">
                <a:latin typeface="Candara"/>
                <a:cs typeface="Candara"/>
              </a:rPr>
              <a:t>n  (durable</a:t>
            </a:r>
            <a:r>
              <a:rPr sz="1300" spc="-40" dirty="0">
                <a:latin typeface="Candara"/>
                <a:cs typeface="Candara"/>
              </a:rPr>
              <a:t> </a:t>
            </a:r>
            <a:r>
              <a:rPr sz="1300" spc="-10" dirty="0">
                <a:latin typeface="Candara"/>
                <a:cs typeface="Candara"/>
              </a:rPr>
              <a:t>goods)</a:t>
            </a:r>
            <a:endParaRPr sz="1300" dirty="0">
              <a:latin typeface="Candara"/>
              <a:cs typeface="Candara"/>
            </a:endParaRPr>
          </a:p>
          <a:p>
            <a:pPr marL="127000" indent="-114300">
              <a:lnSpc>
                <a:spcPts val="1495"/>
              </a:lnSpc>
              <a:spcBef>
                <a:spcPts val="80"/>
              </a:spcBef>
              <a:buSzPct val="92307"/>
              <a:buChar char="•"/>
              <a:tabLst>
                <a:tab pos="127000" algn="l"/>
              </a:tabLst>
            </a:pPr>
            <a:r>
              <a:rPr sz="1300" spc="-5" dirty="0">
                <a:latin typeface="Candara"/>
                <a:cs typeface="Candara"/>
              </a:rPr>
              <a:t>Availability</a:t>
            </a:r>
            <a:r>
              <a:rPr sz="1300" spc="-30" dirty="0">
                <a:latin typeface="Candara"/>
                <a:cs typeface="Candara"/>
              </a:rPr>
              <a:t> </a:t>
            </a:r>
            <a:r>
              <a:rPr sz="1300" spc="-5" dirty="0">
                <a:latin typeface="Candara"/>
                <a:cs typeface="Candara"/>
              </a:rPr>
              <a:t>of</a:t>
            </a:r>
            <a:endParaRPr sz="1300" dirty="0">
              <a:latin typeface="Candara"/>
              <a:cs typeface="Candara"/>
            </a:endParaRPr>
          </a:p>
          <a:p>
            <a:pPr marL="127000">
              <a:lnSpc>
                <a:spcPts val="1495"/>
              </a:lnSpc>
            </a:pPr>
            <a:r>
              <a:rPr sz="1300" spc="-10" dirty="0">
                <a:latin typeface="Candara"/>
                <a:cs typeface="Candara"/>
              </a:rPr>
              <a:t>Credit</a:t>
            </a:r>
            <a:endParaRPr sz="1300" dirty="0">
              <a:latin typeface="Candara"/>
              <a:cs typeface="Candar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44139" y="893063"/>
            <a:ext cx="1905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357498" y="1787728"/>
            <a:ext cx="103505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Industrial</a:t>
            </a:r>
            <a:endParaRPr sz="2000" dirty="0">
              <a:latin typeface="Candara"/>
              <a:cs typeface="Candara"/>
            </a:endParaRPr>
          </a:p>
          <a:p>
            <a:pPr algn="ctr">
              <a:lnSpc>
                <a:spcPts val="2305"/>
              </a:lnSpc>
            </a:pP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Policy</a:t>
            </a:r>
            <a:endParaRPr sz="2000" dirty="0">
              <a:latin typeface="Candara"/>
              <a:cs typeface="Candar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8388" y="893063"/>
            <a:ext cx="1905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4977510" y="1787728"/>
            <a:ext cx="65405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>
              <a:lnSpc>
                <a:spcPts val="2305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Gov’t</a:t>
            </a:r>
            <a:endParaRPr sz="2000" dirty="0">
              <a:latin typeface="Candara"/>
              <a:cs typeface="Candara"/>
            </a:endParaRPr>
          </a:p>
          <a:p>
            <a:pPr marL="12700">
              <a:lnSpc>
                <a:spcPts val="2305"/>
              </a:lnSpc>
            </a:pP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2000" spc="-10" dirty="0">
                <a:solidFill>
                  <a:srgbClr val="FFFFFF"/>
                </a:solidFill>
                <a:latin typeface="Candara"/>
                <a:cs typeface="Candara"/>
              </a:rPr>
              <a:t>o</a:t>
            </a: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cy</a:t>
            </a:r>
            <a:endParaRPr sz="2000" dirty="0">
              <a:latin typeface="Candara"/>
              <a:cs typeface="Candar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28388" y="2878835"/>
            <a:ext cx="19050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4793107" y="3217926"/>
            <a:ext cx="102108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2352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Farm  </a:t>
            </a: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Ec</a:t>
            </a:r>
            <a:r>
              <a:rPr sz="2000" spc="-10" dirty="0">
                <a:solidFill>
                  <a:srgbClr val="FFFFFF"/>
                </a:solidFill>
                <a:latin typeface="Candara"/>
                <a:cs typeface="Candara"/>
              </a:rPr>
              <a:t>on</a:t>
            </a: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omy</a:t>
            </a:r>
            <a:endParaRPr sz="2000" dirty="0">
              <a:latin typeface="Candara"/>
              <a:cs typeface="Candar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44139" y="2878835"/>
            <a:ext cx="19050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3471798" y="3078226"/>
            <a:ext cx="806450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2540" algn="ctr">
              <a:lnSpc>
                <a:spcPct val="918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Stock  </a:t>
            </a:r>
            <a:r>
              <a:rPr sz="2000" dirty="0">
                <a:solidFill>
                  <a:srgbClr val="FFFFFF"/>
                </a:solidFill>
                <a:latin typeface="Candara"/>
                <a:cs typeface="Candara"/>
              </a:rPr>
              <a:t>Market  </a:t>
            </a:r>
            <a:r>
              <a:rPr sz="2000" spc="-5" dirty="0">
                <a:solidFill>
                  <a:srgbClr val="FFFFFF"/>
                </a:solidFill>
                <a:latin typeface="Candara"/>
                <a:cs typeface="Candara"/>
              </a:rPr>
              <a:t>Crash</a:t>
            </a:r>
            <a:endParaRPr sz="2000" dirty="0">
              <a:latin typeface="Candara"/>
              <a:cs typeface="Candar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93108" y="2474976"/>
            <a:ext cx="606551" cy="257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4276344" y="2944367"/>
            <a:ext cx="608076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417" y="102184"/>
            <a:ext cx="4795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04040"/>
                </a:solidFill>
              </a:rPr>
              <a:t>Review: The </a:t>
            </a:r>
            <a:r>
              <a:rPr spc="-10" dirty="0">
                <a:solidFill>
                  <a:srgbClr val="404040"/>
                </a:solidFill>
              </a:rPr>
              <a:t>Three </a:t>
            </a:r>
            <a:r>
              <a:rPr spc="-5" dirty="0">
                <a:solidFill>
                  <a:srgbClr val="404040"/>
                </a:solidFill>
              </a:rPr>
              <a:t>R’s</a:t>
            </a:r>
          </a:p>
        </p:txBody>
      </p:sp>
      <p:sp>
        <p:nvSpPr>
          <p:cNvPr id="3" name="object 3"/>
          <p:cNvSpPr/>
          <p:nvPr/>
        </p:nvSpPr>
        <p:spPr>
          <a:xfrm>
            <a:off x="1090422" y="866394"/>
            <a:ext cx="7271384" cy="1856739"/>
          </a:xfrm>
          <a:custGeom>
            <a:avLst/>
            <a:gdLst/>
            <a:ahLst/>
            <a:cxnLst/>
            <a:rect l="l" t="t" r="r" b="b"/>
            <a:pathLst>
              <a:path w="7271384" h="1856739">
                <a:moveTo>
                  <a:pt x="7085330" y="0"/>
                </a:moveTo>
                <a:lnTo>
                  <a:pt x="185674" y="0"/>
                </a:lnTo>
                <a:lnTo>
                  <a:pt x="136307" y="6627"/>
                </a:lnTo>
                <a:lnTo>
                  <a:pt x="91951" y="25334"/>
                </a:lnTo>
                <a:lnTo>
                  <a:pt x="54375" y="54356"/>
                </a:lnTo>
                <a:lnTo>
                  <a:pt x="25345" y="91929"/>
                </a:lnTo>
                <a:lnTo>
                  <a:pt x="6631" y="136289"/>
                </a:lnTo>
                <a:lnTo>
                  <a:pt x="0" y="185673"/>
                </a:lnTo>
                <a:lnTo>
                  <a:pt x="0" y="1670557"/>
                </a:lnTo>
                <a:lnTo>
                  <a:pt x="6631" y="1719942"/>
                </a:lnTo>
                <a:lnTo>
                  <a:pt x="25345" y="1764302"/>
                </a:lnTo>
                <a:lnTo>
                  <a:pt x="54375" y="1801875"/>
                </a:lnTo>
                <a:lnTo>
                  <a:pt x="91951" y="1830897"/>
                </a:lnTo>
                <a:lnTo>
                  <a:pt x="136307" y="1849604"/>
                </a:lnTo>
                <a:lnTo>
                  <a:pt x="185674" y="1856231"/>
                </a:lnTo>
                <a:lnTo>
                  <a:pt x="7085330" y="1856231"/>
                </a:lnTo>
                <a:lnTo>
                  <a:pt x="7134714" y="1849604"/>
                </a:lnTo>
                <a:lnTo>
                  <a:pt x="7179074" y="1830897"/>
                </a:lnTo>
                <a:lnTo>
                  <a:pt x="7216648" y="1801875"/>
                </a:lnTo>
                <a:lnTo>
                  <a:pt x="7245669" y="1764302"/>
                </a:lnTo>
                <a:lnTo>
                  <a:pt x="7264376" y="1719942"/>
                </a:lnTo>
                <a:lnTo>
                  <a:pt x="7271004" y="1670557"/>
                </a:lnTo>
                <a:lnTo>
                  <a:pt x="7271004" y="185673"/>
                </a:lnTo>
                <a:lnTo>
                  <a:pt x="7264376" y="136289"/>
                </a:lnTo>
                <a:lnTo>
                  <a:pt x="7245669" y="91929"/>
                </a:lnTo>
                <a:lnTo>
                  <a:pt x="7216648" y="54356"/>
                </a:lnTo>
                <a:lnTo>
                  <a:pt x="7179074" y="25334"/>
                </a:lnTo>
                <a:lnTo>
                  <a:pt x="7134714" y="6627"/>
                </a:lnTo>
                <a:lnTo>
                  <a:pt x="7085330" y="0"/>
                </a:lnTo>
                <a:close/>
              </a:path>
            </a:pathLst>
          </a:custGeom>
          <a:solidFill>
            <a:srgbClr val="DED7D2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90422" y="866394"/>
            <a:ext cx="7271384" cy="1856739"/>
          </a:xfrm>
          <a:custGeom>
            <a:avLst/>
            <a:gdLst/>
            <a:ahLst/>
            <a:cxnLst/>
            <a:rect l="l" t="t" r="r" b="b"/>
            <a:pathLst>
              <a:path w="7271384" h="1856739">
                <a:moveTo>
                  <a:pt x="0" y="185673"/>
                </a:moveTo>
                <a:lnTo>
                  <a:pt x="6631" y="136289"/>
                </a:lnTo>
                <a:lnTo>
                  <a:pt x="25345" y="91929"/>
                </a:lnTo>
                <a:lnTo>
                  <a:pt x="54375" y="54355"/>
                </a:lnTo>
                <a:lnTo>
                  <a:pt x="91951" y="25334"/>
                </a:lnTo>
                <a:lnTo>
                  <a:pt x="136307" y="6627"/>
                </a:lnTo>
                <a:lnTo>
                  <a:pt x="185674" y="0"/>
                </a:lnTo>
                <a:lnTo>
                  <a:pt x="7085330" y="0"/>
                </a:lnTo>
                <a:lnTo>
                  <a:pt x="7134714" y="6627"/>
                </a:lnTo>
                <a:lnTo>
                  <a:pt x="7179074" y="25334"/>
                </a:lnTo>
                <a:lnTo>
                  <a:pt x="7216648" y="54356"/>
                </a:lnTo>
                <a:lnTo>
                  <a:pt x="7245669" y="91929"/>
                </a:lnTo>
                <a:lnTo>
                  <a:pt x="7264376" y="136289"/>
                </a:lnTo>
                <a:lnTo>
                  <a:pt x="7271004" y="185673"/>
                </a:lnTo>
                <a:lnTo>
                  <a:pt x="7271004" y="1670557"/>
                </a:lnTo>
                <a:lnTo>
                  <a:pt x="7264376" y="1719942"/>
                </a:lnTo>
                <a:lnTo>
                  <a:pt x="7245669" y="1764302"/>
                </a:lnTo>
                <a:lnTo>
                  <a:pt x="7216648" y="1801875"/>
                </a:lnTo>
                <a:lnTo>
                  <a:pt x="7179074" y="1830897"/>
                </a:lnTo>
                <a:lnTo>
                  <a:pt x="7134714" y="1849604"/>
                </a:lnTo>
                <a:lnTo>
                  <a:pt x="7085330" y="1856231"/>
                </a:lnTo>
                <a:lnTo>
                  <a:pt x="185674" y="1856231"/>
                </a:lnTo>
                <a:lnTo>
                  <a:pt x="136307" y="1849604"/>
                </a:lnTo>
                <a:lnTo>
                  <a:pt x="91951" y="1830897"/>
                </a:lnTo>
                <a:lnTo>
                  <a:pt x="54375" y="1801875"/>
                </a:lnTo>
                <a:lnTo>
                  <a:pt x="25345" y="1764302"/>
                </a:lnTo>
                <a:lnTo>
                  <a:pt x="6631" y="1719942"/>
                </a:lnTo>
                <a:lnTo>
                  <a:pt x="0" y="1670557"/>
                </a:lnTo>
                <a:lnTo>
                  <a:pt x="0" y="185673"/>
                </a:lnTo>
                <a:close/>
              </a:path>
            </a:pathLst>
          </a:custGeom>
          <a:ln w="38100">
            <a:solidFill>
              <a:srgbClr val="DED7D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308353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1998980" y="0"/>
                </a:moveTo>
                <a:lnTo>
                  <a:pt x="136144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4"/>
                </a:lnTo>
                <a:lnTo>
                  <a:pt x="0" y="1224788"/>
                </a:lnTo>
                <a:lnTo>
                  <a:pt x="6941" y="1267817"/>
                </a:lnTo>
                <a:lnTo>
                  <a:pt x="26269" y="1305190"/>
                </a:lnTo>
                <a:lnTo>
                  <a:pt x="55741" y="1334662"/>
                </a:lnTo>
                <a:lnTo>
                  <a:pt x="93114" y="1353990"/>
                </a:lnTo>
                <a:lnTo>
                  <a:pt x="136144" y="1360932"/>
                </a:lnTo>
                <a:lnTo>
                  <a:pt x="1998980" y="1360932"/>
                </a:lnTo>
                <a:lnTo>
                  <a:pt x="2042009" y="1353990"/>
                </a:lnTo>
                <a:lnTo>
                  <a:pt x="2079382" y="1334662"/>
                </a:lnTo>
                <a:lnTo>
                  <a:pt x="2108854" y="1305190"/>
                </a:lnTo>
                <a:lnTo>
                  <a:pt x="2128182" y="1267817"/>
                </a:lnTo>
                <a:lnTo>
                  <a:pt x="2135124" y="1224788"/>
                </a:lnTo>
                <a:lnTo>
                  <a:pt x="2135124" y="136144"/>
                </a:lnTo>
                <a:lnTo>
                  <a:pt x="2128182" y="93114"/>
                </a:lnTo>
                <a:lnTo>
                  <a:pt x="2108854" y="55741"/>
                </a:lnTo>
                <a:lnTo>
                  <a:pt x="2079382" y="26269"/>
                </a:lnTo>
                <a:lnTo>
                  <a:pt x="2042009" y="6941"/>
                </a:lnTo>
                <a:lnTo>
                  <a:pt x="1998980" y="0"/>
                </a:lnTo>
                <a:close/>
              </a:path>
            </a:pathLst>
          </a:custGeom>
          <a:solidFill>
            <a:srgbClr val="D4C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308353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0" y="136144"/>
                </a:moveTo>
                <a:lnTo>
                  <a:pt x="6941" y="93114"/>
                </a:lnTo>
                <a:lnTo>
                  <a:pt x="26269" y="55741"/>
                </a:lnTo>
                <a:lnTo>
                  <a:pt x="55741" y="26269"/>
                </a:lnTo>
                <a:lnTo>
                  <a:pt x="93114" y="6941"/>
                </a:lnTo>
                <a:lnTo>
                  <a:pt x="136144" y="0"/>
                </a:lnTo>
                <a:lnTo>
                  <a:pt x="1998980" y="0"/>
                </a:lnTo>
                <a:lnTo>
                  <a:pt x="2042009" y="6941"/>
                </a:lnTo>
                <a:lnTo>
                  <a:pt x="2079382" y="26269"/>
                </a:lnTo>
                <a:lnTo>
                  <a:pt x="2108854" y="55741"/>
                </a:lnTo>
                <a:lnTo>
                  <a:pt x="2128182" y="93114"/>
                </a:lnTo>
                <a:lnTo>
                  <a:pt x="2135124" y="136144"/>
                </a:lnTo>
                <a:lnTo>
                  <a:pt x="2135124" y="1224788"/>
                </a:lnTo>
                <a:lnTo>
                  <a:pt x="2128182" y="1267817"/>
                </a:lnTo>
                <a:lnTo>
                  <a:pt x="2108854" y="1305190"/>
                </a:lnTo>
                <a:lnTo>
                  <a:pt x="2079382" y="1334662"/>
                </a:lnTo>
                <a:lnTo>
                  <a:pt x="2042009" y="1353990"/>
                </a:lnTo>
                <a:lnTo>
                  <a:pt x="1998980" y="1360932"/>
                </a:lnTo>
                <a:lnTo>
                  <a:pt x="136144" y="1360932"/>
                </a:lnTo>
                <a:lnTo>
                  <a:pt x="93114" y="1353990"/>
                </a:lnTo>
                <a:lnTo>
                  <a:pt x="55741" y="1334662"/>
                </a:lnTo>
                <a:lnTo>
                  <a:pt x="26269" y="1305190"/>
                </a:lnTo>
                <a:lnTo>
                  <a:pt x="6941" y="1267817"/>
                </a:lnTo>
                <a:lnTo>
                  <a:pt x="0" y="1224788"/>
                </a:lnTo>
                <a:lnTo>
                  <a:pt x="0" y="13614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308353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2135124" y="0"/>
                </a:moveTo>
                <a:lnTo>
                  <a:pt x="0" y="0"/>
                </a:lnTo>
                <a:lnTo>
                  <a:pt x="0" y="2045042"/>
                </a:lnTo>
                <a:lnTo>
                  <a:pt x="4552" y="2090227"/>
                </a:lnTo>
                <a:lnTo>
                  <a:pt x="17611" y="2132311"/>
                </a:lnTo>
                <a:lnTo>
                  <a:pt x="38274" y="2170394"/>
                </a:lnTo>
                <a:lnTo>
                  <a:pt x="65643" y="2203573"/>
                </a:lnTo>
                <a:lnTo>
                  <a:pt x="98815" y="2230949"/>
                </a:lnTo>
                <a:lnTo>
                  <a:pt x="136892" y="2251618"/>
                </a:lnTo>
                <a:lnTo>
                  <a:pt x="178972" y="2264681"/>
                </a:lnTo>
                <a:lnTo>
                  <a:pt x="224155" y="2269236"/>
                </a:lnTo>
                <a:lnTo>
                  <a:pt x="1910969" y="2269236"/>
                </a:lnTo>
                <a:lnTo>
                  <a:pt x="1956151" y="2264681"/>
                </a:lnTo>
                <a:lnTo>
                  <a:pt x="1998231" y="2251618"/>
                </a:lnTo>
                <a:lnTo>
                  <a:pt x="2036308" y="2230949"/>
                </a:lnTo>
                <a:lnTo>
                  <a:pt x="2069480" y="2203573"/>
                </a:lnTo>
                <a:lnTo>
                  <a:pt x="2096849" y="2170394"/>
                </a:lnTo>
                <a:lnTo>
                  <a:pt x="2117512" y="2132311"/>
                </a:lnTo>
                <a:lnTo>
                  <a:pt x="2130571" y="2090227"/>
                </a:lnTo>
                <a:lnTo>
                  <a:pt x="2135124" y="2045042"/>
                </a:lnTo>
                <a:lnTo>
                  <a:pt x="2135124" y="0"/>
                </a:lnTo>
                <a:close/>
              </a:path>
            </a:pathLst>
          </a:custGeom>
          <a:solidFill>
            <a:srgbClr val="9C826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08353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1910969" y="2269236"/>
                </a:moveTo>
                <a:lnTo>
                  <a:pt x="224155" y="2269236"/>
                </a:lnTo>
                <a:lnTo>
                  <a:pt x="178972" y="2264681"/>
                </a:lnTo>
                <a:lnTo>
                  <a:pt x="136892" y="2251618"/>
                </a:lnTo>
                <a:lnTo>
                  <a:pt x="98815" y="2230949"/>
                </a:lnTo>
                <a:lnTo>
                  <a:pt x="65643" y="2203573"/>
                </a:lnTo>
                <a:lnTo>
                  <a:pt x="38274" y="2170394"/>
                </a:lnTo>
                <a:lnTo>
                  <a:pt x="17611" y="2132311"/>
                </a:lnTo>
                <a:lnTo>
                  <a:pt x="4552" y="2090227"/>
                </a:lnTo>
                <a:lnTo>
                  <a:pt x="0" y="2045042"/>
                </a:lnTo>
                <a:lnTo>
                  <a:pt x="0" y="0"/>
                </a:lnTo>
                <a:lnTo>
                  <a:pt x="2135124" y="0"/>
                </a:lnTo>
                <a:lnTo>
                  <a:pt x="2135124" y="2045042"/>
                </a:lnTo>
                <a:lnTo>
                  <a:pt x="2130571" y="2090227"/>
                </a:lnTo>
                <a:lnTo>
                  <a:pt x="2117512" y="2132311"/>
                </a:lnTo>
                <a:lnTo>
                  <a:pt x="2096849" y="2170394"/>
                </a:lnTo>
                <a:lnTo>
                  <a:pt x="2069480" y="2203573"/>
                </a:lnTo>
                <a:lnTo>
                  <a:pt x="2036308" y="2230949"/>
                </a:lnTo>
                <a:lnTo>
                  <a:pt x="1998231" y="2251618"/>
                </a:lnTo>
                <a:lnTo>
                  <a:pt x="1956151" y="2264681"/>
                </a:lnTo>
                <a:lnTo>
                  <a:pt x="1910969" y="226923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990344" y="2741676"/>
            <a:ext cx="789432" cy="501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054351" y="3070860"/>
            <a:ext cx="659892" cy="501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754123" y="3400044"/>
            <a:ext cx="1260348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008632" y="3729228"/>
            <a:ext cx="751332" cy="501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055876" y="4058411"/>
            <a:ext cx="658368" cy="501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036064" y="4387596"/>
            <a:ext cx="696468" cy="501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883791" y="2725669"/>
            <a:ext cx="982980" cy="200088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645"/>
              </a:spcBef>
            </a:pP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FERA</a:t>
            </a:r>
            <a:endParaRPr sz="1700" dirty="0">
              <a:latin typeface="Candara"/>
              <a:cs typeface="Candara"/>
            </a:endParaRPr>
          </a:p>
          <a:p>
            <a:pPr marL="12700" marR="5080" indent="-635" algn="ctr">
              <a:lnSpc>
                <a:spcPct val="127099"/>
              </a:lnSpc>
            </a:pPr>
            <a:r>
              <a:rPr sz="1700" b="1" spc="-10" dirty="0">
                <a:solidFill>
                  <a:srgbClr val="FFFFFF"/>
                </a:solidFill>
                <a:latin typeface="Candara"/>
                <a:cs typeface="Candara"/>
              </a:rPr>
              <a:t>CCC  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1700" b="1" spc="-40" dirty="0">
                <a:solidFill>
                  <a:srgbClr val="FFFFFF"/>
                </a:solidFill>
                <a:latin typeface="Candara"/>
                <a:cs typeface="Candara"/>
              </a:rPr>
              <a:t>W</a:t>
            </a: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A/W</a:t>
            </a:r>
            <a:r>
              <a:rPr sz="1700" b="1" spc="-40" dirty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A  </a:t>
            </a:r>
            <a:r>
              <a:rPr sz="1700" b="1" spc="-15" dirty="0">
                <a:solidFill>
                  <a:srgbClr val="FFFFFF"/>
                </a:solidFill>
                <a:latin typeface="Candara"/>
                <a:cs typeface="Candara"/>
              </a:rPr>
              <a:t>CWA</a:t>
            </a:r>
            <a:endParaRPr sz="1700" dirty="0">
              <a:latin typeface="Candara"/>
              <a:cs typeface="Candara"/>
            </a:endParaRPr>
          </a:p>
          <a:p>
            <a:pPr marL="1905" algn="ctr">
              <a:lnSpc>
                <a:spcPct val="100000"/>
              </a:lnSpc>
              <a:spcBef>
                <a:spcPts val="555"/>
              </a:spcBef>
            </a:pP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FSA</a:t>
            </a:r>
            <a:endParaRPr sz="1700" dirty="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700" b="1" spc="-15" dirty="0">
                <a:solidFill>
                  <a:srgbClr val="FFFFFF"/>
                </a:solidFill>
                <a:latin typeface="Candara"/>
                <a:cs typeface="Candara"/>
              </a:rPr>
              <a:t>NYA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58361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1998979" y="0"/>
                </a:moveTo>
                <a:lnTo>
                  <a:pt x="136143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4"/>
                </a:lnTo>
                <a:lnTo>
                  <a:pt x="0" y="1224788"/>
                </a:lnTo>
                <a:lnTo>
                  <a:pt x="6941" y="1267817"/>
                </a:lnTo>
                <a:lnTo>
                  <a:pt x="26269" y="1305190"/>
                </a:lnTo>
                <a:lnTo>
                  <a:pt x="55741" y="1334662"/>
                </a:lnTo>
                <a:lnTo>
                  <a:pt x="93114" y="1353990"/>
                </a:lnTo>
                <a:lnTo>
                  <a:pt x="136143" y="1360932"/>
                </a:lnTo>
                <a:lnTo>
                  <a:pt x="1998979" y="1360932"/>
                </a:lnTo>
                <a:lnTo>
                  <a:pt x="2042009" y="1353990"/>
                </a:lnTo>
                <a:lnTo>
                  <a:pt x="2079382" y="1334662"/>
                </a:lnTo>
                <a:lnTo>
                  <a:pt x="2108854" y="1305190"/>
                </a:lnTo>
                <a:lnTo>
                  <a:pt x="2128182" y="1267817"/>
                </a:lnTo>
                <a:lnTo>
                  <a:pt x="2135124" y="1224788"/>
                </a:lnTo>
                <a:lnTo>
                  <a:pt x="2135124" y="136144"/>
                </a:lnTo>
                <a:lnTo>
                  <a:pt x="2128182" y="93114"/>
                </a:lnTo>
                <a:lnTo>
                  <a:pt x="2108854" y="55741"/>
                </a:lnTo>
                <a:lnTo>
                  <a:pt x="2079382" y="26269"/>
                </a:lnTo>
                <a:lnTo>
                  <a:pt x="2042009" y="6941"/>
                </a:lnTo>
                <a:lnTo>
                  <a:pt x="1998979" y="0"/>
                </a:lnTo>
                <a:close/>
              </a:path>
            </a:pathLst>
          </a:custGeom>
          <a:solidFill>
            <a:srgbClr val="D4C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658361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0" y="136144"/>
                </a:moveTo>
                <a:lnTo>
                  <a:pt x="6941" y="93114"/>
                </a:lnTo>
                <a:lnTo>
                  <a:pt x="26269" y="55741"/>
                </a:lnTo>
                <a:lnTo>
                  <a:pt x="55741" y="26269"/>
                </a:lnTo>
                <a:lnTo>
                  <a:pt x="93114" y="6941"/>
                </a:lnTo>
                <a:lnTo>
                  <a:pt x="136143" y="0"/>
                </a:lnTo>
                <a:lnTo>
                  <a:pt x="1998979" y="0"/>
                </a:lnTo>
                <a:lnTo>
                  <a:pt x="2042009" y="6941"/>
                </a:lnTo>
                <a:lnTo>
                  <a:pt x="2079382" y="26269"/>
                </a:lnTo>
                <a:lnTo>
                  <a:pt x="2108854" y="55741"/>
                </a:lnTo>
                <a:lnTo>
                  <a:pt x="2128182" y="93114"/>
                </a:lnTo>
                <a:lnTo>
                  <a:pt x="2135124" y="136144"/>
                </a:lnTo>
                <a:lnTo>
                  <a:pt x="2135124" y="1224788"/>
                </a:lnTo>
                <a:lnTo>
                  <a:pt x="2128182" y="1267817"/>
                </a:lnTo>
                <a:lnTo>
                  <a:pt x="2108854" y="1305190"/>
                </a:lnTo>
                <a:lnTo>
                  <a:pt x="2079382" y="1334662"/>
                </a:lnTo>
                <a:lnTo>
                  <a:pt x="2042009" y="1353990"/>
                </a:lnTo>
                <a:lnTo>
                  <a:pt x="1998979" y="1360932"/>
                </a:lnTo>
                <a:lnTo>
                  <a:pt x="136143" y="1360932"/>
                </a:lnTo>
                <a:lnTo>
                  <a:pt x="93114" y="1353990"/>
                </a:lnTo>
                <a:lnTo>
                  <a:pt x="55741" y="1334662"/>
                </a:lnTo>
                <a:lnTo>
                  <a:pt x="26269" y="1305190"/>
                </a:lnTo>
                <a:lnTo>
                  <a:pt x="6941" y="1267817"/>
                </a:lnTo>
                <a:lnTo>
                  <a:pt x="0" y="1224788"/>
                </a:lnTo>
                <a:lnTo>
                  <a:pt x="0" y="13614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658361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2135124" y="0"/>
                </a:moveTo>
                <a:lnTo>
                  <a:pt x="0" y="0"/>
                </a:lnTo>
                <a:lnTo>
                  <a:pt x="0" y="2045042"/>
                </a:lnTo>
                <a:lnTo>
                  <a:pt x="4552" y="2090227"/>
                </a:lnTo>
                <a:lnTo>
                  <a:pt x="17611" y="2132311"/>
                </a:lnTo>
                <a:lnTo>
                  <a:pt x="38274" y="2170394"/>
                </a:lnTo>
                <a:lnTo>
                  <a:pt x="65643" y="2203573"/>
                </a:lnTo>
                <a:lnTo>
                  <a:pt x="98815" y="2230949"/>
                </a:lnTo>
                <a:lnTo>
                  <a:pt x="136892" y="2251618"/>
                </a:lnTo>
                <a:lnTo>
                  <a:pt x="178972" y="2264681"/>
                </a:lnTo>
                <a:lnTo>
                  <a:pt x="224154" y="2269236"/>
                </a:lnTo>
                <a:lnTo>
                  <a:pt x="1910968" y="2269236"/>
                </a:lnTo>
                <a:lnTo>
                  <a:pt x="1956151" y="2264681"/>
                </a:lnTo>
                <a:lnTo>
                  <a:pt x="1998231" y="2251618"/>
                </a:lnTo>
                <a:lnTo>
                  <a:pt x="2036308" y="2230949"/>
                </a:lnTo>
                <a:lnTo>
                  <a:pt x="2069480" y="2203573"/>
                </a:lnTo>
                <a:lnTo>
                  <a:pt x="2096849" y="2170394"/>
                </a:lnTo>
                <a:lnTo>
                  <a:pt x="2117512" y="2132311"/>
                </a:lnTo>
                <a:lnTo>
                  <a:pt x="2130571" y="2090227"/>
                </a:lnTo>
                <a:lnTo>
                  <a:pt x="2135124" y="2045042"/>
                </a:lnTo>
                <a:lnTo>
                  <a:pt x="2135124" y="0"/>
                </a:lnTo>
                <a:close/>
              </a:path>
            </a:pathLst>
          </a:custGeom>
          <a:solidFill>
            <a:srgbClr val="9C826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658361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1910968" y="2269236"/>
                </a:moveTo>
                <a:lnTo>
                  <a:pt x="224154" y="2269236"/>
                </a:lnTo>
                <a:lnTo>
                  <a:pt x="178972" y="2264681"/>
                </a:lnTo>
                <a:lnTo>
                  <a:pt x="136892" y="2251618"/>
                </a:lnTo>
                <a:lnTo>
                  <a:pt x="98815" y="2230949"/>
                </a:lnTo>
                <a:lnTo>
                  <a:pt x="65643" y="2203573"/>
                </a:lnTo>
                <a:lnTo>
                  <a:pt x="38274" y="2170394"/>
                </a:lnTo>
                <a:lnTo>
                  <a:pt x="17611" y="2132311"/>
                </a:lnTo>
                <a:lnTo>
                  <a:pt x="4552" y="2090227"/>
                </a:lnTo>
                <a:lnTo>
                  <a:pt x="0" y="2045042"/>
                </a:lnTo>
                <a:lnTo>
                  <a:pt x="0" y="0"/>
                </a:lnTo>
                <a:lnTo>
                  <a:pt x="2135124" y="0"/>
                </a:lnTo>
                <a:lnTo>
                  <a:pt x="2135124" y="2045042"/>
                </a:lnTo>
                <a:lnTo>
                  <a:pt x="2130571" y="2090227"/>
                </a:lnTo>
                <a:lnTo>
                  <a:pt x="2117512" y="2132311"/>
                </a:lnTo>
                <a:lnTo>
                  <a:pt x="2096849" y="2170394"/>
                </a:lnTo>
                <a:lnTo>
                  <a:pt x="2069480" y="2203573"/>
                </a:lnTo>
                <a:lnTo>
                  <a:pt x="2036308" y="2230949"/>
                </a:lnTo>
                <a:lnTo>
                  <a:pt x="1998231" y="2251618"/>
                </a:lnTo>
                <a:lnTo>
                  <a:pt x="1956151" y="2264681"/>
                </a:lnTo>
                <a:lnTo>
                  <a:pt x="1910968" y="226923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379976" y="2741676"/>
            <a:ext cx="710184" cy="5013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378452" y="3070860"/>
            <a:ext cx="711708" cy="501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398264" y="3400044"/>
            <a:ext cx="672084" cy="501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390644" y="3729228"/>
            <a:ext cx="687324" cy="5013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4508372" y="2725669"/>
            <a:ext cx="434975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just">
              <a:lnSpc>
                <a:spcPct val="127099"/>
              </a:lnSpc>
              <a:spcBef>
                <a:spcPts val="95"/>
              </a:spcBef>
            </a:pPr>
            <a:r>
              <a:rPr sz="1700" b="1" spc="-10" dirty="0">
                <a:solidFill>
                  <a:srgbClr val="FFFFFF"/>
                </a:solidFill>
                <a:latin typeface="Candara"/>
                <a:cs typeface="Candara"/>
              </a:rPr>
              <a:t>AAA  N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RA  </a:t>
            </a:r>
            <a:r>
              <a:rPr sz="1700" b="1" spc="-15" dirty="0">
                <a:solidFill>
                  <a:srgbClr val="FFFFFF"/>
                </a:solidFill>
                <a:latin typeface="Candara"/>
                <a:cs typeface="Candara"/>
              </a:rPr>
              <a:t>TVA  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FHA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8370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1998979" y="0"/>
                </a:moveTo>
                <a:lnTo>
                  <a:pt x="136143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4"/>
                </a:lnTo>
                <a:lnTo>
                  <a:pt x="0" y="1224788"/>
                </a:lnTo>
                <a:lnTo>
                  <a:pt x="6941" y="1267817"/>
                </a:lnTo>
                <a:lnTo>
                  <a:pt x="26269" y="1305190"/>
                </a:lnTo>
                <a:lnTo>
                  <a:pt x="55741" y="1334662"/>
                </a:lnTo>
                <a:lnTo>
                  <a:pt x="93114" y="1353990"/>
                </a:lnTo>
                <a:lnTo>
                  <a:pt x="136143" y="1360932"/>
                </a:lnTo>
                <a:lnTo>
                  <a:pt x="1998979" y="1360932"/>
                </a:lnTo>
                <a:lnTo>
                  <a:pt x="2042009" y="1353990"/>
                </a:lnTo>
                <a:lnTo>
                  <a:pt x="2079382" y="1334662"/>
                </a:lnTo>
                <a:lnTo>
                  <a:pt x="2108854" y="1305190"/>
                </a:lnTo>
                <a:lnTo>
                  <a:pt x="2128182" y="1267817"/>
                </a:lnTo>
                <a:lnTo>
                  <a:pt x="2135124" y="1224788"/>
                </a:lnTo>
                <a:lnTo>
                  <a:pt x="2135124" y="136144"/>
                </a:lnTo>
                <a:lnTo>
                  <a:pt x="2128182" y="93114"/>
                </a:lnTo>
                <a:lnTo>
                  <a:pt x="2108854" y="55741"/>
                </a:lnTo>
                <a:lnTo>
                  <a:pt x="2079382" y="26269"/>
                </a:lnTo>
                <a:lnTo>
                  <a:pt x="2042009" y="6941"/>
                </a:lnTo>
                <a:lnTo>
                  <a:pt x="1998979" y="0"/>
                </a:lnTo>
                <a:close/>
              </a:path>
            </a:pathLst>
          </a:custGeom>
          <a:solidFill>
            <a:srgbClr val="D4CD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008370" y="1114805"/>
            <a:ext cx="2135505" cy="1361440"/>
          </a:xfrm>
          <a:custGeom>
            <a:avLst/>
            <a:gdLst/>
            <a:ahLst/>
            <a:cxnLst/>
            <a:rect l="l" t="t" r="r" b="b"/>
            <a:pathLst>
              <a:path w="2135504" h="1361439">
                <a:moveTo>
                  <a:pt x="0" y="136144"/>
                </a:moveTo>
                <a:lnTo>
                  <a:pt x="6941" y="93114"/>
                </a:lnTo>
                <a:lnTo>
                  <a:pt x="26269" y="55741"/>
                </a:lnTo>
                <a:lnTo>
                  <a:pt x="55741" y="26269"/>
                </a:lnTo>
                <a:lnTo>
                  <a:pt x="93114" y="6941"/>
                </a:lnTo>
                <a:lnTo>
                  <a:pt x="136143" y="0"/>
                </a:lnTo>
                <a:lnTo>
                  <a:pt x="1998979" y="0"/>
                </a:lnTo>
                <a:lnTo>
                  <a:pt x="2042009" y="6941"/>
                </a:lnTo>
                <a:lnTo>
                  <a:pt x="2079382" y="26269"/>
                </a:lnTo>
                <a:lnTo>
                  <a:pt x="2108854" y="55741"/>
                </a:lnTo>
                <a:lnTo>
                  <a:pt x="2128182" y="93114"/>
                </a:lnTo>
                <a:lnTo>
                  <a:pt x="2135124" y="136144"/>
                </a:lnTo>
                <a:lnTo>
                  <a:pt x="2135124" y="1224788"/>
                </a:lnTo>
                <a:lnTo>
                  <a:pt x="2128182" y="1267817"/>
                </a:lnTo>
                <a:lnTo>
                  <a:pt x="2108854" y="1305190"/>
                </a:lnTo>
                <a:lnTo>
                  <a:pt x="2079382" y="1334662"/>
                </a:lnTo>
                <a:lnTo>
                  <a:pt x="2042009" y="1353990"/>
                </a:lnTo>
                <a:lnTo>
                  <a:pt x="1998979" y="1360932"/>
                </a:lnTo>
                <a:lnTo>
                  <a:pt x="136143" y="1360932"/>
                </a:lnTo>
                <a:lnTo>
                  <a:pt x="93114" y="1353990"/>
                </a:lnTo>
                <a:lnTo>
                  <a:pt x="55741" y="1334662"/>
                </a:lnTo>
                <a:lnTo>
                  <a:pt x="26269" y="1305190"/>
                </a:lnTo>
                <a:lnTo>
                  <a:pt x="6941" y="1267817"/>
                </a:lnTo>
                <a:lnTo>
                  <a:pt x="0" y="1224788"/>
                </a:lnTo>
                <a:lnTo>
                  <a:pt x="0" y="13614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008370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2135124" y="0"/>
                </a:moveTo>
                <a:lnTo>
                  <a:pt x="0" y="0"/>
                </a:lnTo>
                <a:lnTo>
                  <a:pt x="0" y="2045042"/>
                </a:lnTo>
                <a:lnTo>
                  <a:pt x="4552" y="2090227"/>
                </a:lnTo>
                <a:lnTo>
                  <a:pt x="17611" y="2132311"/>
                </a:lnTo>
                <a:lnTo>
                  <a:pt x="38274" y="2170394"/>
                </a:lnTo>
                <a:lnTo>
                  <a:pt x="65643" y="2203573"/>
                </a:lnTo>
                <a:lnTo>
                  <a:pt x="98815" y="2230949"/>
                </a:lnTo>
                <a:lnTo>
                  <a:pt x="136892" y="2251618"/>
                </a:lnTo>
                <a:lnTo>
                  <a:pt x="178972" y="2264681"/>
                </a:lnTo>
                <a:lnTo>
                  <a:pt x="224154" y="2269236"/>
                </a:lnTo>
                <a:lnTo>
                  <a:pt x="1910969" y="2269236"/>
                </a:lnTo>
                <a:lnTo>
                  <a:pt x="1956151" y="2264681"/>
                </a:lnTo>
                <a:lnTo>
                  <a:pt x="1998231" y="2251618"/>
                </a:lnTo>
                <a:lnTo>
                  <a:pt x="2036308" y="2230949"/>
                </a:lnTo>
                <a:lnTo>
                  <a:pt x="2069480" y="2203573"/>
                </a:lnTo>
                <a:lnTo>
                  <a:pt x="2096849" y="2170394"/>
                </a:lnTo>
                <a:lnTo>
                  <a:pt x="2117512" y="2132311"/>
                </a:lnTo>
                <a:lnTo>
                  <a:pt x="2130571" y="2090227"/>
                </a:lnTo>
                <a:lnTo>
                  <a:pt x="2135124" y="2045042"/>
                </a:lnTo>
                <a:lnTo>
                  <a:pt x="2135124" y="0"/>
                </a:lnTo>
                <a:close/>
              </a:path>
            </a:pathLst>
          </a:custGeom>
          <a:solidFill>
            <a:srgbClr val="9C826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008370" y="2722626"/>
            <a:ext cx="2135505" cy="2269490"/>
          </a:xfrm>
          <a:custGeom>
            <a:avLst/>
            <a:gdLst/>
            <a:ahLst/>
            <a:cxnLst/>
            <a:rect l="l" t="t" r="r" b="b"/>
            <a:pathLst>
              <a:path w="2135504" h="2269490">
                <a:moveTo>
                  <a:pt x="1910969" y="2269236"/>
                </a:moveTo>
                <a:lnTo>
                  <a:pt x="224154" y="2269236"/>
                </a:lnTo>
                <a:lnTo>
                  <a:pt x="178972" y="2264681"/>
                </a:lnTo>
                <a:lnTo>
                  <a:pt x="136892" y="2251618"/>
                </a:lnTo>
                <a:lnTo>
                  <a:pt x="98815" y="2230949"/>
                </a:lnTo>
                <a:lnTo>
                  <a:pt x="65643" y="2203573"/>
                </a:lnTo>
                <a:lnTo>
                  <a:pt x="38274" y="2170394"/>
                </a:lnTo>
                <a:lnTo>
                  <a:pt x="17611" y="2132311"/>
                </a:lnTo>
                <a:lnTo>
                  <a:pt x="4552" y="2090227"/>
                </a:lnTo>
                <a:lnTo>
                  <a:pt x="0" y="2045042"/>
                </a:lnTo>
                <a:lnTo>
                  <a:pt x="0" y="0"/>
                </a:lnTo>
                <a:lnTo>
                  <a:pt x="2135124" y="0"/>
                </a:lnTo>
                <a:lnTo>
                  <a:pt x="2135124" y="2045042"/>
                </a:lnTo>
                <a:lnTo>
                  <a:pt x="2130571" y="2090227"/>
                </a:lnTo>
                <a:lnTo>
                  <a:pt x="2117512" y="2132311"/>
                </a:lnTo>
                <a:lnTo>
                  <a:pt x="2096849" y="2170394"/>
                </a:lnTo>
                <a:lnTo>
                  <a:pt x="2069480" y="2203573"/>
                </a:lnTo>
                <a:lnTo>
                  <a:pt x="2036308" y="2230949"/>
                </a:lnTo>
                <a:lnTo>
                  <a:pt x="1998231" y="2251618"/>
                </a:lnTo>
                <a:lnTo>
                  <a:pt x="1956151" y="2264681"/>
                </a:lnTo>
                <a:lnTo>
                  <a:pt x="1910969" y="226923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719316" y="2741676"/>
            <a:ext cx="729996" cy="501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760464" y="3070860"/>
            <a:ext cx="649224" cy="5013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752843" y="3400044"/>
            <a:ext cx="664464" cy="5013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702552" y="3729228"/>
            <a:ext cx="763524" cy="5013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769607" y="4058411"/>
            <a:ext cx="629411" cy="5013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676643" y="4387596"/>
            <a:ext cx="816863" cy="5013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806945" y="2725669"/>
            <a:ext cx="539750" cy="200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27099"/>
              </a:lnSpc>
              <a:spcBef>
                <a:spcPts val="95"/>
              </a:spcBef>
            </a:pP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FDIC  SEC  </a:t>
            </a: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SSA  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FLSA  IRA  </a:t>
            </a: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NL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RA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798320" y="1565147"/>
            <a:ext cx="1231392" cy="3657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765803" y="1597152"/>
            <a:ext cx="1982724" cy="4373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298691" y="1565147"/>
            <a:ext cx="1584960" cy="3688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108" y="0"/>
            <a:ext cx="7449311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Causes </a:t>
            </a:r>
            <a:r>
              <a:rPr spc="-10" dirty="0"/>
              <a:t>of </a:t>
            </a:r>
            <a:r>
              <a:rPr spc="-5" dirty="0"/>
              <a:t>the Great</a:t>
            </a:r>
            <a:r>
              <a:rPr spc="0" dirty="0"/>
              <a:t> </a:t>
            </a:r>
            <a:r>
              <a:rPr spc="-10" dirty="0"/>
              <a:t>Depression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653277" y="614778"/>
            <a:ext cx="3143250" cy="418832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40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600" spc="-15" dirty="0">
                <a:solidFill>
                  <a:srgbClr val="1B170F"/>
                </a:solidFill>
                <a:latin typeface="Candara"/>
                <a:cs typeface="Candara"/>
              </a:rPr>
              <a:t>Wall </a:t>
            </a:r>
            <a:r>
              <a:rPr sz="1600" spc="-10" dirty="0">
                <a:solidFill>
                  <a:srgbClr val="1B170F"/>
                </a:solidFill>
                <a:latin typeface="Candara"/>
                <a:cs typeface="Candara"/>
              </a:rPr>
              <a:t>Street</a:t>
            </a:r>
            <a:r>
              <a:rPr sz="16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1B170F"/>
                </a:solidFill>
                <a:latin typeface="Candara"/>
                <a:cs typeface="Candara"/>
              </a:rPr>
              <a:t>Crash</a:t>
            </a:r>
            <a:endParaRPr sz="16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7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Black Thursday and Black</a:t>
            </a:r>
            <a:r>
              <a:rPr sz="1400" spc="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1B170F"/>
                </a:solidFill>
                <a:latin typeface="Candara"/>
                <a:cs typeface="Candara"/>
              </a:rPr>
              <a:t>Tuesday</a:t>
            </a:r>
            <a:endParaRPr sz="14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873125" algn="l"/>
                <a:tab pos="874394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Mass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Sale of</a:t>
            </a:r>
            <a:r>
              <a:rPr sz="14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Stocks</a:t>
            </a:r>
            <a:endParaRPr sz="1400" dirty="0">
              <a:latin typeface="Candara"/>
              <a:cs typeface="Candara"/>
            </a:endParaRPr>
          </a:p>
          <a:p>
            <a:pPr marL="1155700" lvl="3" indent="-281940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1155065" algn="l"/>
                <a:tab pos="1156335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Effect</a:t>
            </a:r>
            <a:r>
              <a:rPr sz="1400" spc="-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of:</a:t>
            </a:r>
            <a:endParaRPr sz="1400" dirty="0">
              <a:latin typeface="Candara"/>
              <a:cs typeface="Candara"/>
            </a:endParaRPr>
          </a:p>
          <a:p>
            <a:pPr marL="1437640" marR="226060" lvl="4" indent="-281940">
              <a:lnSpc>
                <a:spcPts val="1340"/>
              </a:lnSpc>
              <a:spcBef>
                <a:spcPts val="595"/>
              </a:spcBef>
              <a:buFont typeface="Wingdings"/>
              <a:buChar char=""/>
              <a:tabLst>
                <a:tab pos="1437005" algn="l"/>
                <a:tab pos="1438275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Buying on margin</a:t>
            </a:r>
            <a:r>
              <a:rPr sz="14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&amp; 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speculation</a:t>
            </a:r>
            <a:endParaRPr sz="1400" dirty="0">
              <a:latin typeface="Candara"/>
              <a:cs typeface="Candara"/>
            </a:endParaRPr>
          </a:p>
          <a:p>
            <a:pPr marL="1437640" marR="316230" lvl="4" indent="-281940">
              <a:lnSpc>
                <a:spcPts val="1340"/>
              </a:lnSpc>
              <a:spcBef>
                <a:spcPts val="610"/>
              </a:spcBef>
              <a:buFont typeface="Wingdings"/>
              <a:buChar char=""/>
              <a:tabLst>
                <a:tab pos="1437005" algn="l"/>
                <a:tab pos="1438275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False growth</a:t>
            </a:r>
            <a:r>
              <a:rPr sz="1400" spc="-4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from  installment plans  (credit)</a:t>
            </a:r>
            <a:endParaRPr sz="1400" dirty="0">
              <a:latin typeface="Candara"/>
              <a:cs typeface="Candara"/>
            </a:endParaRPr>
          </a:p>
          <a:p>
            <a:pPr marL="1437640" lvl="4" indent="-281940">
              <a:lnSpc>
                <a:spcPct val="100000"/>
              </a:lnSpc>
              <a:spcBef>
                <a:spcPts val="285"/>
              </a:spcBef>
              <a:buFont typeface="Wingdings"/>
              <a:buChar char=""/>
              <a:tabLst>
                <a:tab pos="1437005" algn="l"/>
                <a:tab pos="1438275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Overproduction</a:t>
            </a:r>
            <a:endParaRPr sz="1400" dirty="0">
              <a:latin typeface="Candara"/>
              <a:cs typeface="Candara"/>
            </a:endParaRPr>
          </a:p>
          <a:p>
            <a:pPr marL="1155700" marR="11430" lvl="3" indent="-281940">
              <a:lnSpc>
                <a:spcPts val="1340"/>
              </a:lnSpc>
              <a:spcBef>
                <a:spcPts val="590"/>
              </a:spcBef>
              <a:buFont typeface="Wingdings"/>
              <a:buChar char=""/>
              <a:tabLst>
                <a:tab pos="1155065" algn="l"/>
                <a:tab pos="1156335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Dow Jones: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381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(Sept.</a:t>
            </a:r>
            <a:r>
              <a:rPr sz="1400" spc="-7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‘29) 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to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41</a:t>
            </a:r>
            <a:r>
              <a:rPr sz="14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(1932)</a:t>
            </a:r>
            <a:endParaRPr sz="1400" dirty="0">
              <a:latin typeface="Candara"/>
              <a:cs typeface="Candara"/>
            </a:endParaRPr>
          </a:p>
          <a:p>
            <a:pPr lvl="3">
              <a:lnSpc>
                <a:spcPct val="100000"/>
              </a:lnSpc>
              <a:spcBef>
                <a:spcPts val="20"/>
              </a:spcBef>
              <a:buClr>
                <a:srgbClr val="1B170F"/>
              </a:buClr>
              <a:buFont typeface="Wingdings"/>
              <a:buChar char=""/>
            </a:pPr>
            <a:endParaRPr sz="14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600" spc="-5" dirty="0">
                <a:solidFill>
                  <a:srgbClr val="1B170F"/>
                </a:solidFill>
                <a:latin typeface="Candara"/>
                <a:cs typeface="Candara"/>
              </a:rPr>
              <a:t>Other Causes:</a:t>
            </a:r>
            <a:endParaRPr sz="16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7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Uneven distribution of</a:t>
            </a:r>
            <a:r>
              <a:rPr sz="14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wealth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15" dirty="0">
                <a:solidFill>
                  <a:srgbClr val="1B170F"/>
                </a:solidFill>
                <a:latin typeface="Candara"/>
                <a:cs typeface="Candara"/>
              </a:rPr>
              <a:t>Weak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Farm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Economy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Government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 Policies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 smtClean="0">
                <a:solidFill>
                  <a:srgbClr val="1B170F"/>
                </a:solidFill>
                <a:latin typeface="Candara"/>
                <a:cs typeface="Candara"/>
              </a:rPr>
              <a:t>Global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Economic Problems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1000" y="958596"/>
            <a:ext cx="5091049" cy="3433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283" y="0"/>
            <a:ext cx="8226552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761" y="29718"/>
            <a:ext cx="7510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Effects </a:t>
            </a:r>
            <a:r>
              <a:rPr sz="4400" spc="-10" dirty="0"/>
              <a:t>of </a:t>
            </a:r>
            <a:r>
              <a:rPr sz="4400" dirty="0"/>
              <a:t>the Great</a:t>
            </a:r>
            <a:r>
              <a:rPr sz="4400" spc="-35" dirty="0"/>
              <a:t> </a:t>
            </a:r>
            <a:r>
              <a:rPr sz="4400" spc="-5" dirty="0"/>
              <a:t>Depression</a:t>
            </a:r>
            <a:endParaRPr sz="4400" dirty="0"/>
          </a:p>
        </p:txBody>
      </p:sp>
      <p:sp>
        <p:nvSpPr>
          <p:cNvPr id="39" name="object 39"/>
          <p:cNvSpPr txBox="1"/>
          <p:nvPr/>
        </p:nvSpPr>
        <p:spPr>
          <a:xfrm>
            <a:off x="616159" y="627506"/>
            <a:ext cx="3042285" cy="445250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40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600" spc="-5" dirty="0">
                <a:solidFill>
                  <a:srgbClr val="1B170F"/>
                </a:solidFill>
                <a:latin typeface="Candara"/>
                <a:cs typeface="Candara"/>
              </a:rPr>
              <a:t>Economic:</a:t>
            </a:r>
            <a:endParaRPr sz="1600" dirty="0">
              <a:latin typeface="Candara"/>
              <a:cs typeface="Candara"/>
            </a:endParaRPr>
          </a:p>
          <a:p>
            <a:pPr marL="589915" marR="301625" lvl="1" indent="-295275">
              <a:lnSpc>
                <a:spcPts val="1350"/>
              </a:lnSpc>
              <a:spcBef>
                <a:spcPts val="5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dirty="0" smtClean="0">
                <a:solidFill>
                  <a:srgbClr val="1B170F"/>
                </a:solidFill>
                <a:latin typeface="Candara"/>
                <a:cs typeface="Candara"/>
              </a:rPr>
              <a:t>GNP</a:t>
            </a:r>
            <a:r>
              <a:rPr lang="en-US" sz="14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lang="en-US" sz="1400" dirty="0" smtClean="0">
                <a:solidFill>
                  <a:srgbClr val="1B170F"/>
                </a:solidFill>
                <a:latin typeface="Candara"/>
                <a:cs typeface="Candara"/>
              </a:rPr>
              <a:t>(value of goods and services) </a:t>
            </a:r>
            <a:r>
              <a:rPr sz="1400" dirty="0" smtClean="0">
                <a:solidFill>
                  <a:srgbClr val="1B170F"/>
                </a:solidFill>
                <a:latin typeface="Candara"/>
                <a:cs typeface="Candara"/>
              </a:rPr>
              <a:t>$104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billion (’29) </a:t>
            </a:r>
            <a:r>
              <a:rPr sz="1400" dirty="0">
                <a:solidFill>
                  <a:srgbClr val="1B170F"/>
                </a:solidFill>
                <a:latin typeface="Wingdings"/>
                <a:cs typeface="Wingdings"/>
              </a:rPr>
              <a:t></a:t>
            </a:r>
            <a:r>
              <a:rPr sz="1400" spc="-110" dirty="0">
                <a:solidFill>
                  <a:srgbClr val="1B170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$56 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billion (‘32)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7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Income declined 50%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20%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bank</a:t>
            </a:r>
            <a:r>
              <a:rPr sz="14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failures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Unemployment to</a:t>
            </a:r>
            <a:r>
              <a:rPr sz="1400" spc="-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25%</a:t>
            </a:r>
            <a:endParaRPr sz="14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1B170F"/>
              </a:buClr>
              <a:buFont typeface="Wingdings"/>
              <a:buChar char=""/>
            </a:pPr>
            <a:endParaRPr sz="1400" dirty="0">
              <a:latin typeface="Times New Roman"/>
              <a:cs typeface="Times New Roman"/>
            </a:endParaRPr>
          </a:p>
          <a:p>
            <a:pPr marL="338455" indent="-325755">
              <a:lnSpc>
                <a:spcPct val="100000"/>
              </a:lnSpc>
              <a:buFont typeface="Wingdings"/>
              <a:buChar char=""/>
              <a:tabLst>
                <a:tab pos="338455" algn="l"/>
                <a:tab pos="339090" algn="l"/>
              </a:tabLst>
            </a:pPr>
            <a:r>
              <a:rPr sz="1600" spc="-5" dirty="0">
                <a:solidFill>
                  <a:srgbClr val="1B170F"/>
                </a:solidFill>
                <a:latin typeface="Candara"/>
                <a:cs typeface="Candara"/>
              </a:rPr>
              <a:t>Political</a:t>
            </a:r>
            <a:endParaRPr sz="16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7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End of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Republican</a:t>
            </a:r>
            <a:r>
              <a:rPr sz="1400" spc="-4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dominance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More toward larger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government</a:t>
            </a:r>
            <a:endParaRPr sz="14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1B170F"/>
              </a:buClr>
              <a:buFont typeface="Wingdings"/>
              <a:buChar char=""/>
            </a:pPr>
            <a:endParaRPr sz="135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600" spc="-5" dirty="0">
                <a:solidFill>
                  <a:srgbClr val="1B170F"/>
                </a:solidFill>
                <a:latin typeface="Candara"/>
                <a:cs typeface="Candara"/>
              </a:rPr>
              <a:t>Social</a:t>
            </a:r>
            <a:endParaRPr sz="16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7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Affected all</a:t>
            </a:r>
            <a:r>
              <a:rPr sz="14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classes</a:t>
            </a:r>
            <a:endParaRPr sz="1400" dirty="0">
              <a:latin typeface="Candara"/>
              <a:cs typeface="Candara"/>
            </a:endParaRPr>
          </a:p>
          <a:p>
            <a:pPr marL="589915" marR="479425" lvl="1" indent="-295275">
              <a:lnSpc>
                <a:spcPts val="1340"/>
              </a:lnSpc>
              <a:spcBef>
                <a:spcPts val="59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Poverty, foreclosures, and  evictions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8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“hobos”</a:t>
            </a:r>
            <a:endParaRPr sz="1400" dirty="0">
              <a:latin typeface="Candara"/>
              <a:cs typeface="Candara"/>
            </a:endParaRPr>
          </a:p>
          <a:p>
            <a:pPr marL="589915" lvl="1" indent="-295275">
              <a:lnSpc>
                <a:spcPts val="1510"/>
              </a:lnSpc>
              <a:spcBef>
                <a:spcPts val="26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“Hoovervilles,”</a:t>
            </a:r>
            <a:r>
              <a:rPr sz="1400" spc="-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“Hoover</a:t>
            </a:r>
            <a:endParaRPr sz="1400" dirty="0">
              <a:latin typeface="Candara"/>
              <a:cs typeface="Candara"/>
            </a:endParaRPr>
          </a:p>
          <a:p>
            <a:pPr marL="589915">
              <a:lnSpc>
                <a:spcPts val="1510"/>
              </a:lnSpc>
            </a:pPr>
            <a:r>
              <a:rPr sz="1400" spc="-5" dirty="0">
                <a:solidFill>
                  <a:srgbClr val="1B170F"/>
                </a:solidFill>
                <a:latin typeface="Candara"/>
                <a:cs typeface="Candara"/>
              </a:rPr>
              <a:t>blankets,” and “Hoover</a:t>
            </a:r>
            <a:r>
              <a:rPr sz="1400" spc="-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1B170F"/>
                </a:solidFill>
                <a:latin typeface="Candara"/>
                <a:cs typeface="Candara"/>
              </a:rPr>
              <a:t>flags”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65091" y="1208532"/>
            <a:ext cx="4732020" cy="3221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053840" y="976883"/>
            <a:ext cx="4980432" cy="3938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078223" y="1001267"/>
            <a:ext cx="4876800" cy="3834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2746375" cy="21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over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438150"/>
            <a:ext cx="309383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oovervil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571750"/>
            <a:ext cx="3013075" cy="234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697" y="2791847"/>
            <a:ext cx="28575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1388" y="0"/>
            <a:ext cx="5259323" cy="1150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5148" y="0"/>
            <a:ext cx="4474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Hoover’s</a:t>
            </a:r>
            <a:r>
              <a:rPr sz="4800" spc="-55" dirty="0"/>
              <a:t> </a:t>
            </a:r>
            <a:r>
              <a:rPr sz="4800" dirty="0"/>
              <a:t>Policies</a:t>
            </a:r>
          </a:p>
        </p:txBody>
      </p:sp>
      <p:sp>
        <p:nvSpPr>
          <p:cNvPr id="22" name="object 22"/>
          <p:cNvSpPr/>
          <p:nvPr/>
        </p:nvSpPr>
        <p:spPr>
          <a:xfrm>
            <a:off x="713231" y="2830067"/>
            <a:ext cx="379475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986027" y="2817876"/>
            <a:ext cx="2086356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010411" y="3128772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296924" y="3116579"/>
            <a:ext cx="1842516" cy="435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010411" y="3387852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296924" y="3375659"/>
            <a:ext cx="2199131" cy="435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296924" y="3558540"/>
            <a:ext cx="1702308" cy="435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734055" y="3558540"/>
            <a:ext cx="313944" cy="435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782823" y="3558540"/>
            <a:ext cx="685800" cy="4358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13231" y="3991355"/>
            <a:ext cx="379475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986027" y="3979164"/>
            <a:ext cx="2097024" cy="4937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010411" y="4290059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296924" y="4277867"/>
            <a:ext cx="1263396" cy="435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010411" y="4549140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296924" y="4536947"/>
            <a:ext cx="1850136" cy="4358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5284471" y="724975"/>
            <a:ext cx="3588637" cy="4373632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384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Foreign</a:t>
            </a:r>
            <a:r>
              <a:rPr sz="17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Policy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4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Hawley-Smoot </a:t>
            </a:r>
            <a:r>
              <a:rPr sz="1500" spc="-15" dirty="0">
                <a:solidFill>
                  <a:srgbClr val="1B170F"/>
                </a:solidFill>
                <a:latin typeface="Candara"/>
                <a:cs typeface="Candara"/>
              </a:rPr>
              <a:t>Tariff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(1930)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ts val="1620"/>
              </a:lnSpc>
              <a:spcBef>
                <a:spcPts val="24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Highest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peacetime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schedule</a:t>
            </a:r>
            <a:r>
              <a:rPr sz="15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in</a:t>
            </a:r>
            <a:endParaRPr sz="1500" dirty="0">
              <a:latin typeface="Candara"/>
              <a:cs typeface="Candara"/>
            </a:endParaRPr>
          </a:p>
          <a:p>
            <a:pPr marR="334010" algn="ctr">
              <a:lnSpc>
                <a:spcPts val="1620"/>
              </a:lnSpc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history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(31-49%)</a:t>
            </a:r>
            <a:endParaRPr sz="1500" dirty="0">
              <a:latin typeface="Candara"/>
              <a:cs typeface="Candara"/>
            </a:endParaRPr>
          </a:p>
          <a:p>
            <a:pPr marL="873760" marR="382270" lvl="2" indent="-283845">
              <a:lnSpc>
                <a:spcPts val="1440"/>
              </a:lnSpc>
              <a:spcBef>
                <a:spcPts val="59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Result: higher tariffs from  Europe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&amp;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reduced</a:t>
            </a:r>
            <a:r>
              <a:rPr sz="15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trade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5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Debt Moratorium</a:t>
            </a:r>
            <a:r>
              <a:rPr sz="1500" spc="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(1931</a:t>
            </a:r>
            <a:r>
              <a:rPr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 – suspension of international debts</a:t>
            </a:r>
            <a:endParaRPr sz="1500" dirty="0">
              <a:latin typeface="Candara"/>
              <a:cs typeface="Candara"/>
            </a:endParaRPr>
          </a:p>
          <a:p>
            <a:pPr marL="873760" lvl="2" indent="-283845">
              <a:lnSpc>
                <a:spcPct val="100000"/>
              </a:lnSpc>
              <a:spcBef>
                <a:spcPts val="240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Effect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of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Dawes</a:t>
            </a:r>
            <a:r>
              <a:rPr sz="15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Plan</a:t>
            </a:r>
            <a:endParaRPr sz="135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Domestic</a:t>
            </a:r>
            <a:r>
              <a:rPr sz="17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Programs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4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Federal Farm</a:t>
            </a:r>
            <a:r>
              <a:rPr sz="1500" spc="2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Board</a:t>
            </a:r>
            <a:r>
              <a:rPr lang="en-US"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 – surplus held in storage to help stabilize prices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ts val="1620"/>
              </a:lnSpc>
              <a:spcBef>
                <a:spcPts val="24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Reconstruction Finance</a:t>
            </a:r>
            <a:endParaRPr sz="1500" dirty="0">
              <a:latin typeface="Candara"/>
              <a:cs typeface="Candara"/>
            </a:endParaRPr>
          </a:p>
          <a:p>
            <a:pPr marL="589915">
              <a:lnSpc>
                <a:spcPts val="1620"/>
              </a:lnSpc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Corporation (RFC</a:t>
            </a:r>
            <a:r>
              <a:rPr sz="15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-1932</a:t>
            </a:r>
            <a:r>
              <a:rPr sz="1500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1500" dirty="0" smtClean="0">
                <a:solidFill>
                  <a:srgbClr val="1B170F"/>
                </a:solidFill>
                <a:latin typeface="Candara"/>
                <a:cs typeface="Candara"/>
              </a:rPr>
              <a:t> – emergency loans to banks, insurance companies</a:t>
            </a:r>
            <a:endParaRPr sz="1500" dirty="0">
              <a:latin typeface="Candara"/>
              <a:cs typeface="Candara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1700" dirty="0" smtClean="0">
                <a:solidFill>
                  <a:srgbClr val="1B170F"/>
                </a:solidFill>
                <a:latin typeface="Candara"/>
                <a:cs typeface="Candara"/>
              </a:rPr>
              <a:t>Despair 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and</a:t>
            </a:r>
            <a:r>
              <a:rPr sz="1700" spc="-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Protest</a:t>
            </a:r>
            <a:endParaRPr sz="17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5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Farm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Unrest</a:t>
            </a:r>
            <a:endParaRPr sz="15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24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Bonus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March</a:t>
            </a:r>
            <a:r>
              <a:rPr sz="15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(1932)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6694" y="1353841"/>
            <a:ext cx="5209032" cy="34213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84225" y="1336082"/>
            <a:ext cx="4796028" cy="36195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380064" y="1370838"/>
            <a:ext cx="4692396" cy="35158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0"/>
            <a:ext cx="4453128" cy="104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4338" y="0"/>
            <a:ext cx="37306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Election </a:t>
            </a:r>
            <a:r>
              <a:rPr sz="4400" dirty="0"/>
              <a:t>of</a:t>
            </a:r>
            <a:r>
              <a:rPr sz="4400" spc="-65" dirty="0"/>
              <a:t> </a:t>
            </a:r>
            <a:r>
              <a:rPr sz="4400" spc="-5" dirty="0"/>
              <a:t>1932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539495" y="435863"/>
            <a:ext cx="379476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12291" y="423672"/>
            <a:ext cx="1293876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70051" y="506928"/>
            <a:ext cx="13042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5"/>
              </a:spcBef>
              <a:buFont typeface="Wingdings"/>
              <a:buChar char=""/>
              <a:tabLst>
                <a:tab pos="294640" algn="l"/>
                <a:tab pos="295275" algn="l"/>
              </a:tabLst>
            </a:pP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De</a:t>
            </a: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m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o</a:t>
            </a:r>
            <a:r>
              <a:rPr sz="1700" spc="-10" dirty="0">
                <a:solidFill>
                  <a:srgbClr val="1B170F"/>
                </a:solidFill>
                <a:latin typeface="Candara"/>
                <a:cs typeface="Candara"/>
              </a:rPr>
              <a:t>c</a:t>
            </a:r>
            <a:r>
              <a:rPr sz="1700" dirty="0">
                <a:solidFill>
                  <a:srgbClr val="1B170F"/>
                </a:solidFill>
                <a:latin typeface="Candara"/>
                <a:cs typeface="Candara"/>
              </a:rPr>
              <a:t>rats</a:t>
            </a:r>
            <a:endParaRPr sz="1700" dirty="0">
              <a:latin typeface="Candara"/>
              <a:cs typeface="Candar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200" y="75742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24711" y="745236"/>
            <a:ext cx="2362200" cy="435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38200" y="103936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24711" y="1027175"/>
            <a:ext cx="2368295" cy="435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33855" y="1321308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408175" y="1309116"/>
            <a:ext cx="2339340" cy="435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408175" y="1514855"/>
            <a:ext cx="2266188" cy="435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408175" y="1720595"/>
            <a:ext cx="2040636" cy="435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39495" y="2179320"/>
            <a:ext cx="379476" cy="461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12291" y="2167127"/>
            <a:ext cx="1406652" cy="493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838200" y="2502407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124711" y="2490216"/>
            <a:ext cx="2508504" cy="435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124711" y="2695955"/>
            <a:ext cx="2382012" cy="435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241548" y="2695955"/>
            <a:ext cx="313944" cy="4358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124711" y="2901695"/>
            <a:ext cx="1623060" cy="4358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39495" y="3360420"/>
            <a:ext cx="379476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12291" y="3348228"/>
            <a:ext cx="1019556" cy="4937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38200" y="3681984"/>
            <a:ext cx="333756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124711" y="3669791"/>
            <a:ext cx="2688336" cy="4358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124711" y="3875532"/>
            <a:ext cx="2872740" cy="4358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38200" y="4169664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124711" y="4157471"/>
            <a:ext cx="1699260" cy="4358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558795" y="4157471"/>
            <a:ext cx="313944" cy="4358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607564" y="4157471"/>
            <a:ext cx="746760" cy="4358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133855" y="4451603"/>
            <a:ext cx="333756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408175" y="4439411"/>
            <a:ext cx="1109472" cy="4358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2290572" y="4459223"/>
            <a:ext cx="303275" cy="3032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406395" y="4439411"/>
            <a:ext cx="1312163" cy="4358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408175" y="4645152"/>
            <a:ext cx="757427" cy="4358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81482" y="754827"/>
            <a:ext cx="3210560" cy="441210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590550" indent="-295910">
              <a:lnSpc>
                <a:spcPct val="100000"/>
              </a:lnSpc>
              <a:spcBef>
                <a:spcPts val="525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Franklin Delano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Roosevelt</a:t>
            </a:r>
            <a:endParaRPr sz="1500" dirty="0">
              <a:latin typeface="Candara"/>
              <a:cs typeface="Candara"/>
            </a:endParaRPr>
          </a:p>
          <a:p>
            <a:pPr marL="590550" indent="-295910">
              <a:lnSpc>
                <a:spcPct val="100000"/>
              </a:lnSpc>
              <a:spcBef>
                <a:spcPts val="420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A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“New Deal”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for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America</a:t>
            </a:r>
            <a:endParaRPr sz="1500" dirty="0">
              <a:latin typeface="Candara"/>
              <a:cs typeface="Candara"/>
            </a:endParaRPr>
          </a:p>
          <a:p>
            <a:pPr marL="873760" marR="294640" lvl="1" indent="-283210">
              <a:lnSpc>
                <a:spcPts val="1620"/>
              </a:lnSpc>
              <a:spcBef>
                <a:spcPts val="62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Repeal prohibition, aid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to 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unemployed, and cuts in  government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spending</a:t>
            </a:r>
            <a:endParaRPr sz="15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640" algn="l"/>
                <a:tab pos="295275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Republicans</a:t>
            </a:r>
            <a:endParaRPr sz="1700" dirty="0">
              <a:latin typeface="Candara"/>
              <a:cs typeface="Candara"/>
            </a:endParaRPr>
          </a:p>
          <a:p>
            <a:pPr marL="590550" marR="414655" lvl="1" indent="-295910" algn="just">
              <a:lnSpc>
                <a:spcPts val="1620"/>
              </a:lnSpc>
              <a:spcBef>
                <a:spcPts val="645"/>
              </a:spcBef>
              <a:buFont typeface="Wingdings"/>
              <a:buChar char=""/>
              <a:tabLst>
                <a:tab pos="59118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Hoover sticks with 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“rugged 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individualism” and “trickle-  down”</a:t>
            </a:r>
            <a:r>
              <a:rPr sz="1500" spc="-10" dirty="0">
                <a:solidFill>
                  <a:srgbClr val="1B170F"/>
                </a:solidFill>
                <a:latin typeface="Candara"/>
                <a:cs typeface="Candara"/>
              </a:rPr>
              <a:t> approach</a:t>
            </a:r>
            <a:endParaRPr sz="1500" dirty="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1B170F"/>
              </a:buClr>
              <a:buFont typeface="Wingdings"/>
              <a:buChar char=""/>
            </a:pPr>
            <a:endParaRPr sz="15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640" algn="l"/>
                <a:tab pos="295275" algn="l"/>
              </a:tabLst>
            </a:pPr>
            <a:r>
              <a:rPr sz="1700" spc="-5" dirty="0">
                <a:solidFill>
                  <a:srgbClr val="1B170F"/>
                </a:solidFill>
                <a:latin typeface="Candara"/>
                <a:cs typeface="Candara"/>
              </a:rPr>
              <a:t>Results:</a:t>
            </a:r>
            <a:endParaRPr sz="1700" dirty="0">
              <a:latin typeface="Candara"/>
              <a:cs typeface="Candara"/>
            </a:endParaRPr>
          </a:p>
          <a:p>
            <a:pPr marL="590550" marR="5080" lvl="1" indent="-295910">
              <a:lnSpc>
                <a:spcPts val="1620"/>
              </a:lnSpc>
              <a:spcBef>
                <a:spcPts val="635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Roosevelt Garners 57%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and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an  overwhelming electoral</a:t>
            </a:r>
            <a:r>
              <a:rPr sz="1500" spc="-2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majority</a:t>
            </a:r>
            <a:endParaRPr sz="1500" dirty="0">
              <a:latin typeface="Candara"/>
              <a:cs typeface="Candara"/>
            </a:endParaRPr>
          </a:p>
          <a:p>
            <a:pPr marL="590550" lvl="1" indent="-295910">
              <a:lnSpc>
                <a:spcPct val="100000"/>
              </a:lnSpc>
              <a:spcBef>
                <a:spcPts val="395"/>
              </a:spcBef>
              <a:buFont typeface="Wingdings"/>
              <a:buChar char=""/>
              <a:tabLst>
                <a:tab pos="589915" algn="l"/>
                <a:tab pos="591185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Hoover </a:t>
            </a:r>
            <a:r>
              <a:rPr sz="1500" dirty="0">
                <a:solidFill>
                  <a:srgbClr val="1B170F"/>
                </a:solidFill>
                <a:latin typeface="Candara"/>
                <a:cs typeface="Candara"/>
              </a:rPr>
              <a:t>the</a:t>
            </a:r>
            <a:r>
              <a:rPr sz="1500" spc="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“lame-duck”</a:t>
            </a:r>
            <a:endParaRPr sz="1500" dirty="0">
              <a:latin typeface="Candara"/>
              <a:cs typeface="Candara"/>
            </a:endParaRPr>
          </a:p>
          <a:p>
            <a:pPr marL="873760" marR="326390" lvl="2" indent="-283210">
              <a:lnSpc>
                <a:spcPts val="1620"/>
              </a:lnSpc>
              <a:spcBef>
                <a:spcPts val="625"/>
              </a:spcBef>
              <a:buFont typeface="Wingdings"/>
              <a:buChar char=""/>
              <a:tabLst>
                <a:tab pos="873760" algn="l"/>
                <a:tab pos="874394" algn="l"/>
              </a:tabLst>
            </a:pP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Impact: 20</a:t>
            </a:r>
            <a:r>
              <a:rPr sz="1500" spc="-7" baseline="25000" dirty="0">
                <a:solidFill>
                  <a:srgbClr val="1B170F"/>
                </a:solidFill>
                <a:latin typeface="Candara"/>
                <a:cs typeface="Candara"/>
              </a:rPr>
              <a:t>th </a:t>
            </a:r>
            <a:r>
              <a:rPr sz="1500" spc="-5" dirty="0">
                <a:solidFill>
                  <a:srgbClr val="1B170F"/>
                </a:solidFill>
                <a:latin typeface="Candara"/>
                <a:cs typeface="Candara"/>
              </a:rPr>
              <a:t>Amendment  (1933</a:t>
            </a:r>
            <a:r>
              <a:rPr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)</a:t>
            </a:r>
            <a:r>
              <a:rPr lang="en-US"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 – inauguration Jan 20</a:t>
            </a:r>
            <a:r>
              <a:rPr lang="en-US" sz="1500" spc="-5" baseline="30000" dirty="0" smtClean="0">
                <a:solidFill>
                  <a:srgbClr val="1B170F"/>
                </a:solidFill>
                <a:latin typeface="Candara"/>
                <a:cs typeface="Candara"/>
              </a:rPr>
              <a:t>th</a:t>
            </a:r>
            <a:r>
              <a:rPr lang="en-US" sz="1500" spc="-5" dirty="0" smtClean="0">
                <a:solidFill>
                  <a:srgbClr val="1B170F"/>
                </a:solidFill>
                <a:latin typeface="Candara"/>
                <a:cs typeface="Candara"/>
              </a:rPr>
              <a:t> set</a:t>
            </a:r>
            <a:endParaRPr sz="1500" dirty="0">
              <a:latin typeface="Candara"/>
              <a:cs typeface="Candar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99688" y="908303"/>
            <a:ext cx="5544312" cy="380695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624071" y="932687"/>
            <a:ext cx="5519928" cy="37033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974591" y="1149096"/>
            <a:ext cx="5038344" cy="32186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8152" y="30480"/>
            <a:ext cx="1865376" cy="1359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2802" y="181813"/>
            <a:ext cx="10820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FDR</a:t>
            </a:r>
          </a:p>
        </p:txBody>
      </p:sp>
      <p:sp>
        <p:nvSpPr>
          <p:cNvPr id="4" name="object 4"/>
          <p:cNvSpPr/>
          <p:nvPr/>
        </p:nvSpPr>
        <p:spPr>
          <a:xfrm>
            <a:off x="507491" y="280415"/>
            <a:ext cx="443483" cy="537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77240" y="265175"/>
            <a:ext cx="1645920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03148" y="667512"/>
            <a:ext cx="402336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089660" y="652272"/>
            <a:ext cx="2947416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89660" y="926591"/>
            <a:ext cx="3232404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58429" y="264923"/>
            <a:ext cx="3517265" cy="104266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780"/>
              </a:spcBef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Background</a:t>
            </a:r>
            <a:endParaRPr sz="2000" dirty="0">
              <a:latin typeface="Candara"/>
              <a:cs typeface="Candara"/>
            </a:endParaRPr>
          </a:p>
          <a:p>
            <a:pPr marL="589915" marR="5080" lvl="1" indent="-295275">
              <a:lnSpc>
                <a:spcPct val="100000"/>
              </a:lnSpc>
              <a:spcBef>
                <a:spcPts val="605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Hyde Park branch of of the  Boston Brahmin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Delano</a:t>
            </a:r>
            <a:r>
              <a:rPr sz="1800" spc="-13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family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8803" y="1292352"/>
            <a:ext cx="402335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373124" y="1277111"/>
            <a:ext cx="2738628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98803" y="1642872"/>
            <a:ext cx="402335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73124" y="1627632"/>
            <a:ext cx="2950464" cy="5227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373124" y="1901951"/>
            <a:ext cx="1632204" cy="522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03148" y="2267711"/>
            <a:ext cx="402336" cy="4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089660" y="2252472"/>
            <a:ext cx="1182624" cy="5227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098803" y="2618232"/>
            <a:ext cx="402335" cy="4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373124" y="2602992"/>
            <a:ext cx="2641092" cy="522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373124" y="2877311"/>
            <a:ext cx="2819400" cy="5227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373124" y="3151632"/>
            <a:ext cx="2013203" cy="5227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07491" y="3689603"/>
            <a:ext cx="443483" cy="537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7240" y="3674364"/>
            <a:ext cx="2295144" cy="5791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03148" y="4076700"/>
            <a:ext cx="402336" cy="4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089660" y="4061459"/>
            <a:ext cx="2930652" cy="5227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089660" y="4335779"/>
            <a:ext cx="1050036" cy="5227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58429" y="1291491"/>
            <a:ext cx="3475354" cy="3435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73760" indent="-283845">
              <a:lnSpc>
                <a:spcPct val="100000"/>
              </a:lnSpc>
              <a:spcBef>
                <a:spcPts val="700"/>
              </a:spcBef>
              <a:buFont typeface="Wingdings"/>
              <a:buChar char=""/>
              <a:tabLst>
                <a:tab pos="873125" algn="l"/>
                <a:tab pos="874394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Proverbial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“silver</a:t>
            </a:r>
            <a:r>
              <a:rPr sz="1800" spc="-5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spoon”</a:t>
            </a:r>
            <a:endParaRPr sz="1800" dirty="0">
              <a:latin typeface="Candara"/>
              <a:cs typeface="Candara"/>
            </a:endParaRPr>
          </a:p>
          <a:p>
            <a:pPr marL="873760" marR="5080" indent="-28384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873125" algn="l"/>
                <a:tab pos="874394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Boarding schools,</a:t>
            </a:r>
            <a:r>
              <a:rPr sz="1800" spc="-13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Harvard,  and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 Columbia</a:t>
            </a:r>
            <a:endParaRPr sz="1800" dirty="0">
              <a:latin typeface="Candara"/>
              <a:cs typeface="Candara"/>
            </a:endParaRPr>
          </a:p>
          <a:p>
            <a:pPr marL="589915" indent="-29527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Hardship</a:t>
            </a:r>
            <a:endParaRPr sz="1800" dirty="0">
              <a:latin typeface="Candara"/>
              <a:cs typeface="Candara"/>
            </a:endParaRPr>
          </a:p>
          <a:p>
            <a:pPr marL="873760" marR="137160" lvl="1" indent="-283845">
              <a:lnSpc>
                <a:spcPct val="100000"/>
              </a:lnSpc>
              <a:spcBef>
                <a:spcPts val="600"/>
              </a:spcBef>
              <a:buFont typeface="Wingdings"/>
              <a:buChar char=""/>
              <a:tabLst>
                <a:tab pos="873125" algn="l"/>
                <a:tab pos="874394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Contracted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polio in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1921  during vacation following  </a:t>
            </a:r>
            <a:r>
              <a:rPr sz="1800" spc="-10" dirty="0">
                <a:solidFill>
                  <a:srgbClr val="1B170F"/>
                </a:solidFill>
                <a:latin typeface="Candara"/>
                <a:cs typeface="Candara"/>
              </a:rPr>
              <a:t>1920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VP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run</a:t>
            </a:r>
            <a:r>
              <a:rPr sz="1800" spc="10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(Cox)</a:t>
            </a:r>
            <a:endParaRPr sz="18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"/>
              <a:tabLst>
                <a:tab pos="294005" algn="l"/>
                <a:tab pos="294640" algn="l"/>
              </a:tabLst>
            </a:pP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Inaugural</a:t>
            </a:r>
            <a:r>
              <a:rPr sz="2000" spc="1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B170F"/>
                </a:solidFill>
                <a:latin typeface="Candara"/>
                <a:cs typeface="Candara"/>
              </a:rPr>
              <a:t>Address</a:t>
            </a:r>
            <a:endParaRPr sz="2000" dirty="0">
              <a:latin typeface="Candara"/>
              <a:cs typeface="Candara"/>
            </a:endParaRPr>
          </a:p>
          <a:p>
            <a:pPr marL="589915" lvl="1" indent="-295275">
              <a:lnSpc>
                <a:spcPct val="100000"/>
              </a:lnSpc>
              <a:spcBef>
                <a:spcPts val="610"/>
              </a:spcBef>
              <a:buFont typeface="Wingdings"/>
              <a:buChar char=""/>
              <a:tabLst>
                <a:tab pos="589915" algn="l"/>
                <a:tab pos="590550" algn="l"/>
              </a:tabLst>
            </a:pP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“the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only thing </a:t>
            </a:r>
            <a:r>
              <a:rPr sz="1800" spc="-5" dirty="0">
                <a:solidFill>
                  <a:srgbClr val="1B170F"/>
                </a:solidFill>
                <a:latin typeface="Candara"/>
                <a:cs typeface="Candara"/>
              </a:rPr>
              <a:t>we have</a:t>
            </a:r>
            <a:r>
              <a:rPr sz="1800" spc="-75" dirty="0">
                <a:solidFill>
                  <a:srgbClr val="1B170F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to</a:t>
            </a:r>
            <a:endParaRPr sz="1800" dirty="0">
              <a:latin typeface="Candara"/>
              <a:cs typeface="Candara"/>
            </a:endParaRPr>
          </a:p>
          <a:p>
            <a:pPr marL="589915">
              <a:lnSpc>
                <a:spcPct val="100000"/>
              </a:lnSpc>
            </a:pPr>
            <a:r>
              <a:rPr sz="1800" dirty="0">
                <a:solidFill>
                  <a:srgbClr val="1B170F"/>
                </a:solidFill>
                <a:latin typeface="Candara"/>
                <a:cs typeface="Candara"/>
              </a:rPr>
              <a:t>fear…”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22291" y="1197864"/>
            <a:ext cx="4145279" cy="37094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646676" y="1222247"/>
            <a:ext cx="4041648" cy="36057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334255" y="1476755"/>
            <a:ext cx="4692396" cy="26395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1274</Words>
  <Application>Microsoft Office PowerPoint</Application>
  <PresentationFormat>On-screen Show (16:9)</PresentationFormat>
  <Paragraphs>303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Candara</vt:lpstr>
      <vt:lpstr>Times New Roman</vt:lpstr>
      <vt:lpstr>Wingdings</vt:lpstr>
      <vt:lpstr>Office Theme</vt:lpstr>
      <vt:lpstr>PowerPoint Presentation</vt:lpstr>
      <vt:lpstr>Essential Questions</vt:lpstr>
      <vt:lpstr>Causes of the Great Depression</vt:lpstr>
      <vt:lpstr>Causes of the Great Depression</vt:lpstr>
      <vt:lpstr>Effects of the Great Depression</vt:lpstr>
      <vt:lpstr>PowerPoint Presentation</vt:lpstr>
      <vt:lpstr>Hoover’s Policies</vt:lpstr>
      <vt:lpstr>Election of 1932</vt:lpstr>
      <vt:lpstr>FDR</vt:lpstr>
      <vt:lpstr>New Deal Philosophy</vt:lpstr>
      <vt:lpstr>First Hundred Days</vt:lpstr>
      <vt:lpstr>First Hundred Days (con.)</vt:lpstr>
      <vt:lpstr>Industry &amp; Agriculture</vt:lpstr>
      <vt:lpstr>Other New Deal Programs</vt:lpstr>
      <vt:lpstr>PowerPoint Presentation</vt:lpstr>
      <vt:lpstr>From the Left</vt:lpstr>
      <vt:lpstr>From The Right</vt:lpstr>
      <vt:lpstr>The Demagogues</vt:lpstr>
      <vt:lpstr>PowerPoint Presentation</vt:lpstr>
      <vt:lpstr>Relief Programs</vt:lpstr>
      <vt:lpstr>Reforms</vt:lpstr>
      <vt:lpstr>PowerPoint Presentation</vt:lpstr>
      <vt:lpstr>The Election of 1936</vt:lpstr>
      <vt:lpstr>The Supreme Court</vt:lpstr>
      <vt:lpstr>Rise of Unions</vt:lpstr>
      <vt:lpstr>Last Phase of the New Deal</vt:lpstr>
      <vt:lpstr>Life on the Farm</vt:lpstr>
      <vt:lpstr>African Americans</vt:lpstr>
      <vt:lpstr>American Indians &amp; Mexican Americans</vt:lpstr>
      <vt:lpstr>Review: The Three R’s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 &amp; New Deal</dc:title>
  <dc:creator>Isola</dc:creator>
  <cp:lastModifiedBy>Lisa Klein</cp:lastModifiedBy>
  <cp:revision>5</cp:revision>
  <dcterms:created xsi:type="dcterms:W3CDTF">2018-01-29T18:00:42Z</dcterms:created>
  <dcterms:modified xsi:type="dcterms:W3CDTF">2018-01-29T19:22:21Z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2018-01-29T00:00:00Z</vt:filetime>
  </property>
</Properties>
</file>