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CCFE-00D3-804E-94C9-CE8849081DF5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C9B99-61B8-5943-8E01-B7154DBA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Election of</a:t>
            </a:r>
            <a:r>
              <a:rPr lang="en-US" baseline="0" dirty="0" smtClean="0"/>
              <a:t> 1848: http://</a:t>
            </a:r>
            <a:r>
              <a:rPr lang="en-US" baseline="0" dirty="0" err="1" smtClean="0"/>
              <a:t>upload.wikimedia.org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/commons/c/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/1848_Electoral_Map.png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pumpkindelight.blogspot.com</a:t>
            </a:r>
            <a:r>
              <a:rPr lang="en-US" dirty="0" smtClean="0"/>
              <a:t>/2012/05/well-at-least-</a:t>
            </a:r>
            <a:r>
              <a:rPr lang="en-US" dirty="0" err="1" smtClean="0"/>
              <a:t>monday</a:t>
            </a:r>
            <a:r>
              <a:rPr lang="en-US" dirty="0" smtClean="0"/>
              <a:t>-is-</a:t>
            </a:r>
            <a:r>
              <a:rPr lang="en-US" dirty="0" err="1" smtClean="0"/>
              <a:t>over.html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http://</a:t>
            </a:r>
            <a:r>
              <a:rPr lang="en-US" dirty="0" err="1" smtClean="0"/>
              <a:t>americanhistory.unomaha.edu</a:t>
            </a:r>
            <a:r>
              <a:rPr lang="en-US" dirty="0" smtClean="0"/>
              <a:t>/</a:t>
            </a:r>
            <a:r>
              <a:rPr lang="en-US" dirty="0" err="1" smtClean="0"/>
              <a:t>module_files</a:t>
            </a:r>
            <a:r>
              <a:rPr lang="en-US" dirty="0" smtClean="0"/>
              <a:t>/Compromise%20of%201850%20Map.jpg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Underground</a:t>
            </a:r>
            <a:r>
              <a:rPr lang="en-US" baseline="0" dirty="0" smtClean="0"/>
              <a:t> RR: http://</a:t>
            </a:r>
            <a:r>
              <a:rPr lang="en-US" baseline="0" dirty="0" err="1" smtClean="0"/>
              <a:t>thomaslegion.net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theundergroundrailroadandamericancivilwarhistory.html</a:t>
            </a:r>
            <a:endParaRPr lang="en-US" baseline="0" dirty="0" smtClean="0"/>
          </a:p>
          <a:p>
            <a:r>
              <a:rPr lang="en-US" baseline="0" dirty="0" smtClean="0"/>
              <a:t>Chart: From AMSCO text, sourced from Hinton Helper’s </a:t>
            </a:r>
            <a:r>
              <a:rPr lang="en-US" i="1" baseline="0" dirty="0" smtClean="0"/>
              <a:t>Impending Crisis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http://</a:t>
            </a:r>
            <a:r>
              <a:rPr lang="en-US" dirty="0" err="1" smtClean="0"/>
              <a:t>wps.pearsoncustom.com</a:t>
            </a:r>
            <a:r>
              <a:rPr lang="en-US" dirty="0" smtClean="0"/>
              <a:t>/</a:t>
            </a:r>
            <a:r>
              <a:rPr lang="en-US" dirty="0" err="1" smtClean="0"/>
              <a:t>wps</a:t>
            </a:r>
            <a:r>
              <a:rPr lang="en-US" smtClean="0"/>
              <a:t>/media/objects/5407/5537171/atlas/atl_ah3_m009.html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upload.wikimedia.org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/commons/3/31/</a:t>
            </a:r>
            <a:r>
              <a:rPr lang="en-US" baseline="0" dirty="0" err="1" smtClean="0"/>
              <a:t>Southern_Chivalry.jpg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1856 Cartoon of Fremont Campaign: 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/commons/b/b9/1856-Republican-party-Fremont-isms-caricature.jpg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www.factbook.org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/en/u/u_/u_s__presidential_election__1856.html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1860 Candidates Cartoon: http://</a:t>
            </a:r>
            <a:r>
              <a:rPr lang="en-US" dirty="0" err="1" smtClean="0"/>
              <a:t>elections.harpweek.com</a:t>
            </a:r>
            <a:r>
              <a:rPr lang="en-US" dirty="0" smtClean="0"/>
              <a:t>/1860/cartoon-1860-large.asp?UniqueID=39&amp;Year=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Map: https://</a:t>
            </a:r>
            <a:r>
              <a:rPr lang="en-US" dirty="0" err="1" smtClean="0"/>
              <a:t>mstartzman.pbworks.com</a:t>
            </a:r>
            <a:r>
              <a:rPr lang="en-US" dirty="0" smtClean="0"/>
              <a:t>/w/page/32933296/Lincoln%20Douglas%20debates%20(second)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John Brown’s Body: 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/commons/3/3a/Original-john-brown-words-george-kimball-1890.jpg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1860 Map: http://3.bp.blogspot.com/_n0kOLTsDBsw/</a:t>
            </a:r>
            <a:r>
              <a:rPr lang="en-US" dirty="0" err="1" smtClean="0"/>
              <a:t>TNXTisqh</a:t>
            </a:r>
            <a:r>
              <a:rPr lang="en-US" dirty="0" smtClean="0"/>
              <a:t>__I/AAAAAAAABMA/</a:t>
            </a:r>
            <a:r>
              <a:rPr lang="en-US" dirty="0" err="1" smtClean="0"/>
              <a:t>tOmGCVvfivQ</a:t>
            </a:r>
            <a:r>
              <a:rPr lang="en-US" dirty="0" smtClean="0"/>
              <a:t>/s1600/ElectoralCollege1860-Large.png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The Union in Peril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Coming of the Civil War (1848-1861)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Constitutional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103" y="317686"/>
            <a:ext cx="3879649" cy="377183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Kansas:</a:t>
            </a:r>
          </a:p>
          <a:p>
            <a:pPr lvl="1"/>
            <a:r>
              <a:rPr lang="en-US" dirty="0" smtClean="0"/>
              <a:t>Lecompton Constitution</a:t>
            </a:r>
          </a:p>
          <a:p>
            <a:pPr lvl="2"/>
            <a:r>
              <a:rPr lang="en-US" dirty="0" smtClean="0"/>
              <a:t>Didn’t support majority of voters in Kansas over slavery</a:t>
            </a:r>
          </a:p>
          <a:p>
            <a:pPr lvl="2"/>
            <a:r>
              <a:rPr lang="en-US" dirty="0" smtClean="0"/>
              <a:t>Democrats like Stephen Douglas and Republicans in Congress rejected it – final rejection in 1858 </a:t>
            </a:r>
          </a:p>
          <a:p>
            <a:r>
              <a:rPr lang="en-US" dirty="0" smtClean="0"/>
              <a:t>Supreme Court (Taney):</a:t>
            </a:r>
          </a:p>
          <a:p>
            <a:pPr lvl="1"/>
            <a:r>
              <a:rPr lang="en-US" i="1" dirty="0" smtClean="0"/>
              <a:t>Dred Scott vs. </a:t>
            </a:r>
            <a:r>
              <a:rPr lang="en-US" i="1" dirty="0" err="1" smtClean="0"/>
              <a:t>Sandford</a:t>
            </a:r>
            <a:r>
              <a:rPr lang="en-US" dirty="0" smtClean="0"/>
              <a:t> (1857)</a:t>
            </a:r>
          </a:p>
          <a:p>
            <a:pPr lvl="2"/>
            <a:r>
              <a:rPr lang="en-US" dirty="0" smtClean="0"/>
              <a:t>African Americans/slaves </a:t>
            </a:r>
            <a:r>
              <a:rPr lang="en-US" i="1" dirty="0" smtClean="0"/>
              <a:t>not</a:t>
            </a:r>
            <a:r>
              <a:rPr lang="en-US" dirty="0" smtClean="0"/>
              <a:t> citizens</a:t>
            </a:r>
          </a:p>
          <a:p>
            <a:pPr lvl="2"/>
            <a:r>
              <a:rPr lang="en-US" dirty="0" smtClean="0"/>
              <a:t>Congress could not deprive individuals of property without due process</a:t>
            </a:r>
          </a:p>
          <a:p>
            <a:pPr lvl="2"/>
            <a:r>
              <a:rPr lang="en-US" dirty="0" smtClean="0"/>
              <a:t>Missouri Compromise of 1820 = </a:t>
            </a:r>
            <a:r>
              <a:rPr lang="en-US" i="1" dirty="0" smtClean="0"/>
              <a:t>unconstitutional</a:t>
            </a:r>
          </a:p>
          <a:p>
            <a:r>
              <a:rPr lang="en-US" dirty="0" smtClean="0"/>
              <a:t>Lincoln-Douglas Debates</a:t>
            </a:r>
            <a:endParaRPr lang="en-US" dirty="0"/>
          </a:p>
          <a:p>
            <a:pPr lvl="1"/>
            <a:r>
              <a:rPr lang="en-US" dirty="0" smtClean="0"/>
              <a:t>Unprecedented</a:t>
            </a:r>
          </a:p>
          <a:p>
            <a:pPr lvl="1"/>
            <a:r>
              <a:rPr lang="en-US" dirty="0" smtClean="0"/>
              <a:t>Impact:</a:t>
            </a:r>
          </a:p>
          <a:p>
            <a:pPr lvl="2"/>
            <a:r>
              <a:rPr lang="en-US" dirty="0" smtClean="0"/>
              <a:t>Lincoln portrayed as abolitionist</a:t>
            </a:r>
          </a:p>
          <a:p>
            <a:pPr lvl="2"/>
            <a:r>
              <a:rPr lang="en-US" dirty="0" smtClean="0"/>
              <a:t>Douglas loses support from Southern Democrats </a:t>
            </a:r>
          </a:p>
        </p:txBody>
      </p:sp>
      <p:pic>
        <p:nvPicPr>
          <p:cNvPr id="6" name="Content Placeholder 5" descr="PolQuad12w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6" b="-3646"/>
          <a:stretch>
            <a:fillRect/>
          </a:stretch>
        </p:blipFill>
        <p:spPr>
          <a:xfrm>
            <a:off x="4025064" y="207241"/>
            <a:ext cx="4241414" cy="3276492"/>
          </a:xfrm>
        </p:spPr>
      </p:pic>
      <p:pic>
        <p:nvPicPr>
          <p:cNvPr id="4" name="Picture 3" descr="debatex_0308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49" y="3023010"/>
            <a:ext cx="2623288" cy="20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riginal-john-brown-words-george-kimball-189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68" r="-61768"/>
          <a:stretch>
            <a:fillRect/>
          </a:stretch>
        </p:blipFill>
        <p:spPr>
          <a:xfrm>
            <a:off x="5244274" y="340138"/>
            <a:ext cx="5324367" cy="41130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Road to Secession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57" y="426030"/>
            <a:ext cx="3879649" cy="37619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Harper’s Ferry (Oct. 1859)</a:t>
            </a:r>
          </a:p>
          <a:p>
            <a:pPr lvl="1"/>
            <a:r>
              <a:rPr lang="en-US" dirty="0" smtClean="0"/>
              <a:t>John Brown vs. Robert E. Lee</a:t>
            </a:r>
          </a:p>
          <a:p>
            <a:pPr lvl="2"/>
            <a:r>
              <a:rPr lang="en-US" dirty="0" smtClean="0"/>
              <a:t>Martyr?</a:t>
            </a:r>
          </a:p>
          <a:p>
            <a:r>
              <a:rPr lang="en-US" dirty="0" smtClean="0"/>
              <a:t>Election of 1860</a:t>
            </a:r>
          </a:p>
          <a:p>
            <a:pPr lvl="1"/>
            <a:r>
              <a:rPr lang="en-US" dirty="0" smtClean="0"/>
              <a:t>Republican Nat’l Convention</a:t>
            </a:r>
          </a:p>
          <a:p>
            <a:pPr lvl="1"/>
            <a:r>
              <a:rPr lang="en-US" dirty="0" smtClean="0"/>
              <a:t>Four Parties</a:t>
            </a:r>
          </a:p>
          <a:p>
            <a:pPr lvl="1"/>
            <a:r>
              <a:rPr lang="en-US" dirty="0" smtClean="0"/>
              <a:t>Results:</a:t>
            </a:r>
          </a:p>
          <a:p>
            <a:pPr lvl="2"/>
            <a:r>
              <a:rPr lang="en-US" dirty="0" smtClean="0"/>
              <a:t>Lincoln Wins w/only 40%</a:t>
            </a:r>
          </a:p>
          <a:p>
            <a:pPr lvl="2"/>
            <a:r>
              <a:rPr lang="en-US" dirty="0" smtClean="0"/>
              <a:t>Secession: </a:t>
            </a:r>
          </a:p>
          <a:p>
            <a:pPr lvl="3"/>
            <a:r>
              <a:rPr lang="en-US" dirty="0" smtClean="0"/>
              <a:t>SC (Dec. 1860)</a:t>
            </a:r>
          </a:p>
          <a:p>
            <a:pPr lvl="3"/>
            <a:r>
              <a:rPr lang="en-US" dirty="0" smtClean="0"/>
              <a:t>GA, FL, AL, MS, LA, &amp; TX (by Feb 1861)</a:t>
            </a:r>
          </a:p>
          <a:p>
            <a:pPr lvl="3"/>
            <a:r>
              <a:rPr lang="en-US" dirty="0" smtClean="0"/>
              <a:t>Confederate States of America – Jefferson Davis - President</a:t>
            </a:r>
          </a:p>
          <a:p>
            <a:r>
              <a:rPr lang="en-US" dirty="0" smtClean="0"/>
              <a:t>Crittenden Compromise – last ditch effort</a:t>
            </a:r>
          </a:p>
          <a:p>
            <a:pPr lvl="1"/>
            <a:r>
              <a:rPr lang="en-US" dirty="0" smtClean="0"/>
              <a:t>Extend 36º30’ (Republicans opposed)</a:t>
            </a:r>
          </a:p>
          <a:p>
            <a:pPr lvl="1"/>
            <a:endParaRPr lang="en-US" dirty="0" smtClean="0"/>
          </a:p>
        </p:txBody>
      </p:sp>
      <p:pic>
        <p:nvPicPr>
          <p:cNvPr id="8" name="Picture 7" descr="18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09" y="602866"/>
            <a:ext cx="3576465" cy="22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Short-Answer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82781"/>
            <a:ext cx="3657600" cy="263520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Explain ONE important political conflict over the extension of slavery in the period 1850-1860.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Explain ONE important social conflict over the extension of slavery in the period 1850-1860.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Explain ONE political response </a:t>
            </a:r>
            <a:r>
              <a:rPr lang="en-US" smtClean="0"/>
              <a:t>to the </a:t>
            </a:r>
            <a:r>
              <a:rPr lang="en-US" dirty="0" smtClean="0"/>
              <a:t>conflict explained in Part a) OR Part b).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5" name="Content Placeholder 4" descr="standardized-test-cartoon-picture_thumb[2]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83" b="-10083"/>
          <a:stretch>
            <a:fillRect/>
          </a:stretch>
        </p:blipFill>
        <p:spPr>
          <a:xfrm>
            <a:off x="4648200" y="551869"/>
            <a:ext cx="3657600" cy="2825496"/>
          </a:xfrm>
        </p:spPr>
      </p:pic>
    </p:spTree>
    <p:extLst>
      <p:ext uri="{BB962C8B-B14F-4D97-AF65-F5344CB8AC3E}">
        <p14:creationId xmlns:p14="http://schemas.microsoft.com/office/powerpoint/2010/main" val="26891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Civil War was essentially a struggle between North and South for the West.”  Support, refute, or modify this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Conflict Over Status of Territories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619" y="476194"/>
            <a:ext cx="3966408" cy="3466155"/>
          </a:xfrm>
        </p:spPr>
        <p:txBody>
          <a:bodyPr>
            <a:noAutofit/>
          </a:bodyPr>
          <a:lstStyle/>
          <a:p>
            <a:pPr>
              <a:spcBef>
                <a:spcPts val="30"/>
              </a:spcBef>
            </a:pPr>
            <a:r>
              <a:rPr lang="en-US" sz="1600" dirty="0" smtClean="0"/>
              <a:t>1848 – 15 Slave, 15 Free</a:t>
            </a:r>
          </a:p>
          <a:p>
            <a:pPr>
              <a:spcBef>
                <a:spcPts val="30"/>
              </a:spcBef>
            </a:pPr>
            <a:r>
              <a:rPr lang="en-US" sz="1600" dirty="0" smtClean="0"/>
              <a:t>Political Factions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Northern Democrats &amp; Whigs</a:t>
            </a:r>
          </a:p>
          <a:p>
            <a:pPr lvl="2">
              <a:spcBef>
                <a:spcPts val="30"/>
              </a:spcBef>
            </a:pPr>
            <a:r>
              <a:rPr lang="en-US" sz="1200" dirty="0" smtClean="0"/>
              <a:t>Anti-expansion (slavery)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Abolitionists</a:t>
            </a:r>
          </a:p>
          <a:p>
            <a:pPr lvl="2">
              <a:spcBef>
                <a:spcPts val="30"/>
              </a:spcBef>
            </a:pPr>
            <a:r>
              <a:rPr lang="en-US" sz="1200" dirty="0" smtClean="0"/>
              <a:t>Anti-slavery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Free-</a:t>
            </a:r>
            <a:r>
              <a:rPr lang="en-US" sz="1400" dirty="0" err="1" smtClean="0"/>
              <a:t>Soilers</a:t>
            </a:r>
            <a:endParaRPr lang="en-US" sz="1400" dirty="0" smtClean="0"/>
          </a:p>
          <a:p>
            <a:pPr lvl="2">
              <a:spcBef>
                <a:spcPts val="30"/>
              </a:spcBef>
            </a:pPr>
            <a:r>
              <a:rPr lang="en-US" sz="1200" dirty="0" smtClean="0"/>
              <a:t>Anti-slavery, free land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Southern Democrats</a:t>
            </a:r>
          </a:p>
          <a:p>
            <a:pPr lvl="2">
              <a:spcBef>
                <a:spcPts val="30"/>
              </a:spcBef>
            </a:pPr>
            <a:r>
              <a:rPr lang="en-US" sz="1200" dirty="0" smtClean="0"/>
              <a:t>North attempting to restrict rights</a:t>
            </a:r>
          </a:p>
          <a:p>
            <a:pPr>
              <a:spcBef>
                <a:spcPts val="30"/>
              </a:spcBef>
            </a:pPr>
            <a:r>
              <a:rPr lang="en-US" sz="1600" b="1" dirty="0" smtClean="0"/>
              <a:t>Popular Sovereignty</a:t>
            </a:r>
            <a:endParaRPr lang="en-US" sz="1600" dirty="0" smtClean="0"/>
          </a:p>
          <a:p>
            <a:pPr lvl="1">
              <a:spcBef>
                <a:spcPts val="30"/>
              </a:spcBef>
            </a:pPr>
            <a:r>
              <a:rPr lang="en-US" sz="1400" dirty="0" smtClean="0"/>
              <a:t>Lewis Cass</a:t>
            </a:r>
          </a:p>
          <a:p>
            <a:pPr>
              <a:spcBef>
                <a:spcPts val="30"/>
              </a:spcBef>
            </a:pPr>
            <a:r>
              <a:rPr lang="en-US" sz="1600" dirty="0" smtClean="0"/>
              <a:t>Election of 1848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Cass (D) vs. Taylor (W) vs. Van Buren (FS)</a:t>
            </a:r>
          </a:p>
        </p:txBody>
      </p:sp>
      <p:pic>
        <p:nvPicPr>
          <p:cNvPr id="5" name="Content Placeholder 4" descr="1848_Electoral_Map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8" b="-2798"/>
          <a:stretch>
            <a:fillRect/>
          </a:stretch>
        </p:blipFill>
        <p:spPr>
          <a:xfrm>
            <a:off x="4267499" y="388760"/>
            <a:ext cx="4635331" cy="3580793"/>
          </a:xfrm>
        </p:spPr>
      </p:pic>
    </p:spTree>
    <p:extLst>
      <p:ext uri="{BB962C8B-B14F-4D97-AF65-F5344CB8AC3E}">
        <p14:creationId xmlns:p14="http://schemas.microsoft.com/office/powerpoint/2010/main" val="1891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Compromise of 1850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51" y="365020"/>
            <a:ext cx="3879649" cy="377183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CA Eligible for Statehood (Gold Rush)</a:t>
            </a:r>
          </a:p>
          <a:p>
            <a:pPr lvl="1"/>
            <a:r>
              <a:rPr lang="en-US" dirty="0" smtClean="0"/>
              <a:t>Submits constitution banning slavery</a:t>
            </a:r>
          </a:p>
          <a:p>
            <a:pPr lvl="1"/>
            <a:r>
              <a:rPr lang="en-US" dirty="0" smtClean="0"/>
              <a:t>Emergence of “fire-eaters”</a:t>
            </a:r>
          </a:p>
          <a:p>
            <a:pPr lvl="2"/>
            <a:r>
              <a:rPr lang="en-US" dirty="0" smtClean="0"/>
              <a:t>Secession talk </a:t>
            </a:r>
          </a:p>
          <a:p>
            <a:pPr lvl="2"/>
            <a:r>
              <a:rPr lang="en-US" dirty="0" smtClean="0"/>
              <a:t>Nashville Convention (1850)</a:t>
            </a:r>
          </a:p>
          <a:p>
            <a:r>
              <a:rPr lang="en-US" dirty="0" smtClean="0"/>
              <a:t>Clay’s Compromise of 1850</a:t>
            </a:r>
          </a:p>
          <a:p>
            <a:pPr lvl="1"/>
            <a:r>
              <a:rPr lang="en-US" dirty="0" smtClean="0"/>
              <a:t>CA admitted as free</a:t>
            </a:r>
          </a:p>
          <a:p>
            <a:pPr lvl="1"/>
            <a:r>
              <a:rPr lang="en-US" dirty="0" smtClean="0"/>
              <a:t>Utah &amp; New Mexico decided by popular sovereignty</a:t>
            </a:r>
          </a:p>
          <a:p>
            <a:pPr lvl="1"/>
            <a:r>
              <a:rPr lang="en-US" dirty="0" smtClean="0"/>
              <a:t>Ban the slave trade in DC</a:t>
            </a:r>
          </a:p>
          <a:p>
            <a:pPr lvl="1"/>
            <a:r>
              <a:rPr lang="en-US" dirty="0" smtClean="0"/>
              <a:t>Adopt a strengthened Fugitive Slave Law</a:t>
            </a:r>
          </a:p>
          <a:p>
            <a:r>
              <a:rPr lang="en-US" dirty="0" smtClean="0"/>
              <a:t>Webster (for Compromise) vs. Calhoun (against Compromise)</a:t>
            </a:r>
          </a:p>
          <a:p>
            <a:pPr lvl="1"/>
            <a:r>
              <a:rPr lang="en-US" dirty="0" smtClean="0"/>
              <a:t>Death of Zachary Taylor</a:t>
            </a:r>
          </a:p>
          <a:p>
            <a:pPr lvl="1"/>
            <a:r>
              <a:rPr lang="en-US" dirty="0" smtClean="0"/>
              <a:t>Fillmore signs into law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Northern political power increases</a:t>
            </a:r>
          </a:p>
          <a:p>
            <a:pPr lvl="1"/>
            <a:r>
              <a:rPr lang="en-US" dirty="0" smtClean="0"/>
              <a:t>Strengthened desire to maintain Union</a:t>
            </a:r>
          </a:p>
          <a:p>
            <a:pPr lvl="1"/>
            <a:r>
              <a:rPr lang="en-US" dirty="0" smtClean="0"/>
              <a:t>Controversy over Fugitive Slave Law</a:t>
            </a:r>
          </a:p>
        </p:txBody>
      </p:sp>
      <p:pic>
        <p:nvPicPr>
          <p:cNvPr id="6" name="Content Placeholder 5" descr="Compromise of 1850 Map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" b="-526"/>
          <a:stretch>
            <a:fillRect/>
          </a:stretch>
        </p:blipFill>
        <p:spPr>
          <a:xfrm>
            <a:off x="4598425" y="660018"/>
            <a:ext cx="4343234" cy="3355148"/>
          </a:xfrm>
        </p:spPr>
      </p:pic>
    </p:spTree>
    <p:extLst>
      <p:ext uri="{BB962C8B-B14F-4D97-AF65-F5344CB8AC3E}">
        <p14:creationId xmlns:p14="http://schemas.microsoft.com/office/powerpoint/2010/main" val="10741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4135768" cy="1200150"/>
          </a:xfrm>
        </p:spPr>
        <p:txBody>
          <a:bodyPr>
            <a:noAutofit/>
          </a:bodyPr>
          <a:lstStyle/>
          <a:p>
            <a:r>
              <a:rPr lang="en-US" sz="3200" dirty="0" smtClean="0"/>
              <a:t>Agitation Over Slavery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51" y="365020"/>
            <a:ext cx="3879649" cy="37718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North vs. South: The Fugitive Slave Law</a:t>
            </a:r>
          </a:p>
          <a:p>
            <a:pPr lvl="1"/>
            <a:r>
              <a:rPr lang="en-US" dirty="0" smtClean="0"/>
              <a:t>Northern states begin passing Personal Liberty Laws</a:t>
            </a:r>
          </a:p>
          <a:p>
            <a:r>
              <a:rPr lang="en-US" dirty="0" smtClean="0"/>
              <a:t>Underground Railroad</a:t>
            </a:r>
          </a:p>
          <a:p>
            <a:r>
              <a:rPr lang="en-US" dirty="0" smtClean="0"/>
              <a:t>Publications:</a:t>
            </a:r>
          </a:p>
          <a:p>
            <a:pPr lvl="1"/>
            <a:r>
              <a:rPr lang="en-US" dirty="0" smtClean="0"/>
              <a:t>Anti-Slavery:</a:t>
            </a:r>
          </a:p>
          <a:p>
            <a:pPr lvl="2"/>
            <a:r>
              <a:rPr lang="en-US" dirty="0" smtClean="0"/>
              <a:t>Stowe’s </a:t>
            </a:r>
            <a:r>
              <a:rPr lang="en-US" i="1" dirty="0" smtClean="0"/>
              <a:t>Uncle Tom’s Cabin</a:t>
            </a:r>
            <a:r>
              <a:rPr lang="en-US" dirty="0" smtClean="0"/>
              <a:t> (1852)</a:t>
            </a:r>
          </a:p>
          <a:p>
            <a:pPr lvl="2"/>
            <a:r>
              <a:rPr lang="en-US" dirty="0" smtClean="0"/>
              <a:t>Helper’s </a:t>
            </a:r>
            <a:r>
              <a:rPr lang="en-US" i="1" dirty="0" smtClean="0"/>
              <a:t>Impending Crisis of the South </a:t>
            </a:r>
            <a:r>
              <a:rPr lang="en-US" dirty="0" smtClean="0"/>
              <a:t>(1857)</a:t>
            </a:r>
          </a:p>
          <a:p>
            <a:pPr lvl="1"/>
            <a:r>
              <a:rPr lang="en-US" dirty="0" smtClean="0"/>
              <a:t>Southern Reaction:</a:t>
            </a:r>
          </a:p>
          <a:p>
            <a:pPr lvl="2"/>
            <a:r>
              <a:rPr lang="en-US" dirty="0" smtClean="0"/>
              <a:t>George Fitzhugh -</a:t>
            </a:r>
          </a:p>
          <a:p>
            <a:pPr lvl="3"/>
            <a:r>
              <a:rPr lang="en-US" i="1" dirty="0" smtClean="0"/>
              <a:t>Sociology for the South </a:t>
            </a:r>
            <a:r>
              <a:rPr lang="en-US" dirty="0" smtClean="0"/>
              <a:t>(1854)</a:t>
            </a:r>
          </a:p>
          <a:p>
            <a:pPr lvl="3"/>
            <a:r>
              <a:rPr lang="en-US" i="1" dirty="0" smtClean="0"/>
              <a:t>Cannibals All! </a:t>
            </a:r>
            <a:r>
              <a:rPr lang="en-US" dirty="0" smtClean="0"/>
              <a:t>(1857)</a:t>
            </a:r>
            <a:endParaRPr lang="en-US" i="1" dirty="0" smtClean="0"/>
          </a:p>
        </p:txBody>
      </p:sp>
      <p:pic>
        <p:nvPicPr>
          <p:cNvPr id="5" name="Content Placeholder 4" descr="theundergroundrailroa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52" b="-10352"/>
          <a:stretch>
            <a:fillRect/>
          </a:stretch>
        </p:blipFill>
        <p:spPr>
          <a:xfrm>
            <a:off x="5176687" y="-95020"/>
            <a:ext cx="3657600" cy="2825496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06028"/>
              </p:ext>
            </p:extLst>
          </p:nvPr>
        </p:nvGraphicFramePr>
        <p:xfrm>
          <a:off x="4881992" y="2540188"/>
          <a:ext cx="4217080" cy="25223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5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9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Category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Free States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Slave</a:t>
                      </a:r>
                      <a:r>
                        <a:rPr lang="en-US" sz="1050" baseline="0" dirty="0" smtClean="0"/>
                        <a:t> States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Slave States as % of Free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Population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18,484,922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9,612,979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52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Patents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1,929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268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14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Value of Church Buildings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$67,778,477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$21,674,581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32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Newspapers &amp; Periodicals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1,790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740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41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Bank Capital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$230,100,840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$109,078,940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47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Value of Exports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$167,520,098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$107,480,688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64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2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National Parties in Crisis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51" y="365020"/>
            <a:ext cx="3879649" cy="37718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Election of 1852</a:t>
            </a:r>
          </a:p>
          <a:p>
            <a:pPr lvl="1"/>
            <a:r>
              <a:rPr lang="en-US" dirty="0" smtClean="0"/>
              <a:t>Winfield Scott (W) vs. Franklin Pierce (D)</a:t>
            </a:r>
          </a:p>
          <a:p>
            <a:pPr lvl="2"/>
            <a:r>
              <a:rPr lang="en-US" dirty="0" smtClean="0"/>
              <a:t>Both sides choose not to take a stand on the biggest </a:t>
            </a:r>
            <a:r>
              <a:rPr lang="en-US" dirty="0"/>
              <a:t>i</a:t>
            </a:r>
            <a:r>
              <a:rPr lang="en-US" dirty="0" smtClean="0"/>
              <a:t>ssue: slavery</a:t>
            </a:r>
          </a:p>
          <a:p>
            <a:pPr lvl="2"/>
            <a:r>
              <a:rPr lang="en-US" dirty="0" smtClean="0"/>
              <a:t>Pierce wins in landslide</a:t>
            </a:r>
          </a:p>
          <a:p>
            <a:pPr lvl="3"/>
            <a:r>
              <a:rPr lang="en-US" dirty="0" smtClean="0"/>
              <a:t>Demise of the Whigs</a:t>
            </a:r>
          </a:p>
          <a:p>
            <a:r>
              <a:rPr lang="en-US" dirty="0" smtClean="0"/>
              <a:t>Kansas-Nebraska Act (1854)</a:t>
            </a:r>
          </a:p>
          <a:p>
            <a:pPr lvl="1"/>
            <a:r>
              <a:rPr lang="en-US" dirty="0" smtClean="0"/>
              <a:t>Stephen Douglas’ on the national stage</a:t>
            </a:r>
          </a:p>
          <a:p>
            <a:pPr lvl="2"/>
            <a:r>
              <a:rPr lang="en-US" dirty="0" smtClean="0"/>
              <a:t>Impact of Railroad &amp; western development</a:t>
            </a:r>
          </a:p>
          <a:p>
            <a:pPr lvl="1"/>
            <a:r>
              <a:rPr lang="en-US" dirty="0" smtClean="0"/>
              <a:t>Proposal:</a:t>
            </a:r>
          </a:p>
          <a:p>
            <a:pPr lvl="2"/>
            <a:r>
              <a:rPr lang="en-US" dirty="0" smtClean="0"/>
              <a:t>Two territories, decided by popular sovereignty</a:t>
            </a:r>
          </a:p>
          <a:p>
            <a:pPr lvl="2"/>
            <a:r>
              <a:rPr lang="en-US" dirty="0" smtClean="0"/>
              <a:t>Violation of the Missouri Compromise</a:t>
            </a:r>
          </a:p>
        </p:txBody>
      </p:sp>
      <p:pic>
        <p:nvPicPr>
          <p:cNvPr id="8" name="Content Placeholder 7" descr="Kansas-Nebrask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" b="-6002"/>
          <a:stretch>
            <a:fillRect/>
          </a:stretch>
        </p:blipFill>
        <p:spPr>
          <a:xfrm>
            <a:off x="4451152" y="380798"/>
            <a:ext cx="4586099" cy="3542762"/>
          </a:xfrm>
        </p:spPr>
      </p:pic>
    </p:spTree>
    <p:extLst>
      <p:ext uri="{BB962C8B-B14F-4D97-AF65-F5344CB8AC3E}">
        <p14:creationId xmlns:p14="http://schemas.microsoft.com/office/powerpoint/2010/main" val="205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Extremists and Violence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51" y="365020"/>
            <a:ext cx="3879649" cy="377183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“Bleeding Kansas”</a:t>
            </a:r>
          </a:p>
          <a:p>
            <a:pPr lvl="1"/>
            <a:r>
              <a:rPr lang="en-US" sz="1800" dirty="0" smtClean="0"/>
              <a:t>“Border ruffians”- proslavery </a:t>
            </a:r>
            <a:r>
              <a:rPr lang="en-US" sz="1800" dirty="0" err="1" smtClean="0"/>
              <a:t>Missiourians</a:t>
            </a:r>
            <a:r>
              <a:rPr lang="en-US" sz="1800" dirty="0" smtClean="0"/>
              <a:t> vs. New England Emigrant Aid Societies (abolitionists &amp; free soil)</a:t>
            </a:r>
          </a:p>
          <a:p>
            <a:pPr lvl="1"/>
            <a:r>
              <a:rPr lang="en-US" sz="1800" dirty="0" smtClean="0"/>
              <a:t>Lecompton vs. Topeka</a:t>
            </a:r>
          </a:p>
          <a:p>
            <a:pPr lvl="1"/>
            <a:r>
              <a:rPr lang="en-US" sz="1800" dirty="0" smtClean="0"/>
              <a:t>The loot of Lawrence and the attack at Pottawatomie Creek</a:t>
            </a:r>
          </a:p>
          <a:p>
            <a:pPr lvl="2"/>
            <a:r>
              <a:rPr lang="en-US" sz="1600" dirty="0" smtClean="0"/>
              <a:t>John Brown attack on proslavery farm settlements</a:t>
            </a:r>
          </a:p>
          <a:p>
            <a:r>
              <a:rPr lang="en-US" sz="2000" dirty="0" smtClean="0"/>
              <a:t>Sumner-Brooks Affair</a:t>
            </a:r>
          </a:p>
          <a:p>
            <a:pPr lvl="1"/>
            <a:r>
              <a:rPr lang="en-US" sz="1800" dirty="0" smtClean="0"/>
              <a:t>Charles Sumner’s “The Crime Against Kansas”</a:t>
            </a:r>
          </a:p>
        </p:txBody>
      </p:sp>
      <p:pic>
        <p:nvPicPr>
          <p:cNvPr id="5" name="Content Placeholder 4" descr="Southern_Chivalr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81" b="-8981"/>
          <a:stretch>
            <a:fillRect/>
          </a:stretch>
        </p:blipFill>
        <p:spPr>
          <a:xfrm>
            <a:off x="4474664" y="575536"/>
            <a:ext cx="4473328" cy="3455646"/>
          </a:xfrm>
        </p:spPr>
      </p:pic>
    </p:spTree>
    <p:extLst>
      <p:ext uri="{BB962C8B-B14F-4D97-AF65-F5344CB8AC3E}">
        <p14:creationId xmlns:p14="http://schemas.microsoft.com/office/powerpoint/2010/main" val="19861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New Parties Emerge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183" y="365020"/>
            <a:ext cx="3879649" cy="3771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American Party (1850’s) </a:t>
            </a:r>
          </a:p>
          <a:p>
            <a:pPr lvl="1"/>
            <a:r>
              <a:rPr lang="en-US" dirty="0" smtClean="0"/>
              <a:t>“Know-nothings” weakened Whigs</a:t>
            </a:r>
          </a:p>
          <a:p>
            <a:r>
              <a:rPr lang="en-US" dirty="0" smtClean="0"/>
              <a:t>Republican Party (1854)</a:t>
            </a:r>
          </a:p>
          <a:p>
            <a:pPr lvl="1"/>
            <a:r>
              <a:rPr lang="en-US" dirty="0" smtClean="0"/>
              <a:t>Free-</a:t>
            </a:r>
            <a:r>
              <a:rPr lang="en-US" dirty="0" err="1" smtClean="0"/>
              <a:t>Soilers</a:t>
            </a:r>
            <a:r>
              <a:rPr lang="en-US" dirty="0" smtClean="0"/>
              <a:t>, antislavery Whigs and Democrats</a:t>
            </a:r>
          </a:p>
          <a:p>
            <a:pPr lvl="1"/>
            <a:r>
              <a:rPr lang="en-US" dirty="0" smtClean="0"/>
              <a:t>Early Platforms:</a:t>
            </a:r>
          </a:p>
          <a:p>
            <a:pPr lvl="2"/>
            <a:r>
              <a:rPr lang="en-US" dirty="0" smtClean="0"/>
              <a:t>Oppose spread of slavery</a:t>
            </a:r>
          </a:p>
          <a:p>
            <a:pPr lvl="2"/>
            <a:r>
              <a:rPr lang="en-US" dirty="0" smtClean="0"/>
              <a:t>Repeal of Fugitive Slave Law</a:t>
            </a:r>
          </a:p>
          <a:p>
            <a:pPr lvl="2"/>
            <a:r>
              <a:rPr lang="en-US" dirty="0" smtClean="0"/>
              <a:t>Repeal of Kansas-Nebraska</a:t>
            </a:r>
          </a:p>
          <a:p>
            <a:pPr lvl="2"/>
            <a:endParaRPr lang="en-US" dirty="0" smtClean="0"/>
          </a:p>
        </p:txBody>
      </p:sp>
      <p:pic>
        <p:nvPicPr>
          <p:cNvPr id="6" name="Content Placeholder 5" descr="1856-Republican-party-Fremont-isms-caricatur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3" b="-1803"/>
          <a:stretch>
            <a:fillRect/>
          </a:stretch>
        </p:blipFill>
        <p:spPr>
          <a:xfrm>
            <a:off x="4261840" y="459687"/>
            <a:ext cx="4653928" cy="3595159"/>
          </a:xfrm>
        </p:spPr>
      </p:pic>
    </p:spTree>
    <p:extLst>
      <p:ext uri="{BB962C8B-B14F-4D97-AF65-F5344CB8AC3E}">
        <p14:creationId xmlns:p14="http://schemas.microsoft.com/office/powerpoint/2010/main" val="32680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Election of 1856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183" y="365020"/>
            <a:ext cx="3879649" cy="3771837"/>
          </a:xfrm>
        </p:spPr>
        <p:txBody>
          <a:bodyPr>
            <a:normAutofit/>
          </a:bodyPr>
          <a:lstStyle/>
          <a:p>
            <a:r>
              <a:rPr lang="en-US" dirty="0" smtClean="0"/>
              <a:t>John C. Fremont (R) vs. Millard Fillmore (Am) vs. James Buchanan (D)</a:t>
            </a:r>
          </a:p>
          <a:p>
            <a:pPr lvl="1"/>
            <a:r>
              <a:rPr lang="en-US" dirty="0" smtClean="0"/>
              <a:t>Strong showing from Republicans in North</a:t>
            </a:r>
          </a:p>
          <a:p>
            <a:pPr lvl="1"/>
            <a:r>
              <a:rPr lang="en-US" dirty="0" smtClean="0"/>
              <a:t>James Buchanan wins</a:t>
            </a:r>
          </a:p>
        </p:txBody>
      </p:sp>
      <p:pic>
        <p:nvPicPr>
          <p:cNvPr id="5" name="Content Placeholder 4" descr="electoralcollege1856_large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97" b="-21897"/>
          <a:stretch>
            <a:fillRect/>
          </a:stretch>
        </p:blipFill>
        <p:spPr>
          <a:xfrm>
            <a:off x="4103937" y="365020"/>
            <a:ext cx="4769903" cy="3684750"/>
          </a:xfrm>
        </p:spPr>
      </p:pic>
    </p:spTree>
    <p:extLst>
      <p:ext uri="{BB962C8B-B14F-4D97-AF65-F5344CB8AC3E}">
        <p14:creationId xmlns:p14="http://schemas.microsoft.com/office/powerpoint/2010/main" val="10405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983</TotalTime>
  <Words>817</Words>
  <Application>Microsoft Office PowerPoint</Application>
  <PresentationFormat>On-screen Show (16:9)</PresentationFormat>
  <Paragraphs>167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NewsPrint</vt:lpstr>
      <vt:lpstr>The Union in Peril</vt:lpstr>
      <vt:lpstr>Essential Question</vt:lpstr>
      <vt:lpstr>Conflict Over Status of Territories</vt:lpstr>
      <vt:lpstr>Compromise of 1850</vt:lpstr>
      <vt:lpstr>Agitation Over Slavery</vt:lpstr>
      <vt:lpstr>National Parties in Crisis</vt:lpstr>
      <vt:lpstr>Extremists and Violence</vt:lpstr>
      <vt:lpstr>New Parties Emerge</vt:lpstr>
      <vt:lpstr>The Election of 1856</vt:lpstr>
      <vt:lpstr>Constitutional Issues</vt:lpstr>
      <vt:lpstr>The Road to Secession</vt:lpstr>
      <vt:lpstr>Short-Answer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Isola</dc:creator>
  <cp:lastModifiedBy>Lisa Klein</cp:lastModifiedBy>
  <cp:revision>35</cp:revision>
  <dcterms:created xsi:type="dcterms:W3CDTF">2014-10-05T20:18:43Z</dcterms:created>
  <dcterms:modified xsi:type="dcterms:W3CDTF">2017-11-10T17:10:29Z</dcterms:modified>
</cp:coreProperties>
</file>