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8" r:id="rId3"/>
    <p:sldId id="257" r:id="rId4"/>
    <p:sldId id="258" r:id="rId5"/>
    <p:sldId id="270" r:id="rId6"/>
    <p:sldId id="259" r:id="rId7"/>
    <p:sldId id="260" r:id="rId8"/>
    <p:sldId id="261" r:id="rId9"/>
    <p:sldId id="271" r:id="rId10"/>
    <p:sldId id="262" r:id="rId11"/>
    <p:sldId id="263" r:id="rId12"/>
    <p:sldId id="264" r:id="rId13"/>
    <p:sldId id="265" r:id="rId14"/>
    <p:sldId id="266" r:id="rId15"/>
    <p:sldId id="267" r:id="rId16"/>
    <p:sldId id="272" r:id="rId17"/>
    <p:sldId id="297" r:id="rId18"/>
    <p:sldId id="273" r:id="rId19"/>
    <p:sldId id="275" r:id="rId20"/>
    <p:sldId id="276" r:id="rId21"/>
    <p:sldId id="277" r:id="rId22"/>
    <p:sldId id="278" r:id="rId23"/>
    <p:sldId id="283" r:id="rId24"/>
    <p:sldId id="284" r:id="rId25"/>
    <p:sldId id="279" r:id="rId26"/>
    <p:sldId id="280" r:id="rId27"/>
    <p:sldId id="282" r:id="rId28"/>
    <p:sldId id="281" r:id="rId29"/>
    <p:sldId id="285" r:id="rId30"/>
    <p:sldId id="286" r:id="rId31"/>
    <p:sldId id="287" r:id="rId32"/>
    <p:sldId id="288" r:id="rId33"/>
    <p:sldId id="290" r:id="rId34"/>
    <p:sldId id="289" r:id="rId35"/>
    <p:sldId id="291" r:id="rId36"/>
    <p:sldId id="292" r:id="rId37"/>
    <p:sldId id="293" r:id="rId38"/>
    <p:sldId id="294" r:id="rId39"/>
    <p:sldId id="295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114" y="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D9F55-61D8-414C-8F70-4E0E1C59BB92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DCFB9-831B-9E4B-AA9C-E0042A671D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42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34A0D-1686-BD48-9050-30F0A1894B3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0A483-F7B2-6D41-8523-923506F8A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0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http://www.ibhistorytopics.com/?attachment_id=105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4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www.studyblue.com</a:t>
            </a:r>
            <a:r>
              <a:rPr lang="en-US" dirty="0"/>
              <a:t>/notes/note/n/unit-11-quiz-1/deck/6436126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</a:t>
            </a:r>
            <a:r>
              <a:rPr lang="en-US" dirty="0" err="1"/>
              <a:t>www.sheltonstate.edu</a:t>
            </a:r>
            <a:r>
              <a:rPr lang="en-US" dirty="0"/>
              <a:t>/</a:t>
            </a:r>
            <a:r>
              <a:rPr lang="en-US" dirty="0" err="1"/>
              <a:t>faculty_staff</a:t>
            </a:r>
            <a:r>
              <a:rPr lang="en-US" dirty="0"/>
              <a:t>/</a:t>
            </a:r>
            <a:r>
              <a:rPr lang="en-US" dirty="0" err="1"/>
              <a:t>faculty_website_directory</a:t>
            </a:r>
            <a:r>
              <a:rPr lang="en-US" dirty="0"/>
              <a:t>/</a:t>
            </a:r>
            <a:r>
              <a:rPr lang="en-US" dirty="0" err="1"/>
              <a:t>boening_chuck</a:t>
            </a:r>
            <a:r>
              <a:rPr lang="en-US" dirty="0"/>
              <a:t>/</a:t>
            </a:r>
            <a:r>
              <a:rPr lang="en-US" dirty="0" err="1"/>
              <a:t>us_history.aspx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Lend-Lease Cartoon: </a:t>
            </a:r>
          </a:p>
          <a:p>
            <a:r>
              <a:rPr lang="en-US" dirty="0"/>
              <a:t>Norman Rockwell, Four Freedoms: http://</a:t>
            </a:r>
            <a:r>
              <a:rPr lang="en-US" dirty="0" err="1"/>
              <a:t>www.elec-intro.com</a:t>
            </a:r>
            <a:r>
              <a:rPr lang="en-US" dirty="0"/>
              <a:t>/</a:t>
            </a:r>
            <a:r>
              <a:rPr lang="en-US" dirty="0" err="1"/>
              <a:t>cms</a:t>
            </a:r>
            <a:r>
              <a:rPr lang="en-US" dirty="0"/>
              <a:t>/plus/</a:t>
            </a:r>
            <a:r>
              <a:rPr lang="en-US" dirty="0" err="1"/>
              <a:t>view.php?aid</a:t>
            </a:r>
            <a:r>
              <a:rPr lang="en-US" dirty="0"/>
              <a:t>=8624</a:t>
            </a:r>
          </a:p>
          <a:p>
            <a:r>
              <a:rPr lang="en-US" dirty="0"/>
              <a:t>Pre-war Naval History:</a:t>
            </a:r>
            <a:r>
              <a:rPr lang="en-US" baseline="0" dirty="0"/>
              <a:t> http://</a:t>
            </a:r>
            <a:r>
              <a:rPr lang="en-US" baseline="0" dirty="0" err="1"/>
              <a:t>www.navy.mil</a:t>
            </a:r>
            <a:r>
              <a:rPr lang="en-US" baseline="0" dirty="0"/>
              <a:t>/</a:t>
            </a:r>
            <a:r>
              <a:rPr lang="en-US" baseline="0" dirty="0" err="1"/>
              <a:t>navydata</a:t>
            </a:r>
            <a:r>
              <a:rPr lang="en-US" baseline="0" dirty="0"/>
              <a:t>/</a:t>
            </a:r>
            <a:r>
              <a:rPr lang="en-US" baseline="0" dirty="0" err="1"/>
              <a:t>nav_legacy.asp?id</a:t>
            </a:r>
            <a:r>
              <a:rPr lang="en-US" baseline="0" dirty="0"/>
              <a:t>=142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</a:t>
            </a:r>
            <a:r>
              <a:rPr lang="en-US" dirty="0" err="1"/>
              <a:t>www.historyplace.com</a:t>
            </a:r>
            <a:r>
              <a:rPr lang="en-US" dirty="0"/>
              <a:t>/</a:t>
            </a:r>
            <a:r>
              <a:rPr lang="en-US" dirty="0" err="1"/>
              <a:t>unitedstates</a:t>
            </a:r>
            <a:r>
              <a:rPr lang="en-US" dirty="0"/>
              <a:t>/</a:t>
            </a:r>
            <a:r>
              <a:rPr lang="en-US" dirty="0" err="1"/>
              <a:t>pacificwar</a:t>
            </a:r>
            <a:r>
              <a:rPr lang="en-US" dirty="0"/>
              <a:t>/</a:t>
            </a:r>
            <a:r>
              <a:rPr lang="en-US" dirty="0" err="1"/>
              <a:t>timeline.htm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http://</a:t>
            </a:r>
            <a:r>
              <a:rPr lang="en-US" dirty="0" err="1"/>
              <a:t>www.britannica.com</a:t>
            </a:r>
            <a:r>
              <a:rPr lang="en-US" dirty="0"/>
              <a:t>/</a:t>
            </a:r>
            <a:r>
              <a:rPr lang="en-US" dirty="0" err="1"/>
              <a:t>EBchecked</a:t>
            </a:r>
            <a:r>
              <a:rPr lang="en-US" dirty="0"/>
              <a:t>/topic/448010/Pearl-Harbor-attack</a:t>
            </a:r>
          </a:p>
          <a:p>
            <a:r>
              <a:rPr lang="en-US" dirty="0"/>
              <a:t>Map: http://</a:t>
            </a:r>
            <a:r>
              <a:rPr lang="en-US" dirty="0" err="1"/>
              <a:t>www.planetware.com</a:t>
            </a:r>
            <a:r>
              <a:rPr lang="en-US" dirty="0"/>
              <a:t>/</a:t>
            </a:r>
            <a:r>
              <a:rPr lang="en-US" dirty="0" err="1"/>
              <a:t>honolulu</a:t>
            </a:r>
            <a:r>
              <a:rPr lang="en-US" dirty="0"/>
              <a:t>/pearl-harbor-us-hi-</a:t>
            </a:r>
            <a:r>
              <a:rPr lang="en-US" dirty="0" err="1"/>
              <a:t>oph.htm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discussions.mnhs.org</a:t>
            </a:r>
            <a:r>
              <a:rPr lang="en-US" dirty="0"/>
              <a:t>/collections/tag/world-war-ii/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46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Poster: http://</a:t>
            </a:r>
            <a:r>
              <a:rPr lang="en-US" dirty="0" err="1"/>
              <a:t>www.glogster.com</a:t>
            </a:r>
            <a:r>
              <a:rPr lang="en-US" dirty="0"/>
              <a:t>/makayla54/war-propaganda/g-6meejntss259v1of2muvca0</a:t>
            </a:r>
          </a:p>
          <a:p>
            <a:r>
              <a:rPr lang="en-US" dirty="0"/>
              <a:t>http://</a:t>
            </a:r>
            <a:r>
              <a:rPr lang="en-US" dirty="0" err="1"/>
              <a:t>twistedsifter.com</a:t>
            </a:r>
            <a:r>
              <a:rPr lang="en-US" dirty="0"/>
              <a:t>/2012/01/camouflage-</a:t>
            </a:r>
            <a:r>
              <a:rPr lang="en-US" dirty="0" err="1"/>
              <a:t>cali</a:t>
            </a:r>
            <a:r>
              <a:rPr lang="en-US" dirty="0"/>
              <a:t>-hiding-air-bases-factories-plants-netting-</a:t>
            </a:r>
            <a:r>
              <a:rPr lang="en-US" dirty="0" err="1"/>
              <a:t>wwii</a:t>
            </a:r>
            <a:r>
              <a:rPr lang="en-US" dirty="0"/>
              <a:t>/</a:t>
            </a:r>
          </a:p>
          <a:p>
            <a:r>
              <a:rPr lang="en-US" dirty="0"/>
              <a:t>Picture of Airfield and Factory,</a:t>
            </a:r>
            <a:r>
              <a:rPr lang="en-US" baseline="0" dirty="0"/>
              <a:t> Southern CA.  Original Image of airstrip, 2</a:t>
            </a:r>
            <a:r>
              <a:rPr lang="en-US" baseline="30000" dirty="0"/>
              <a:t>nd</a:t>
            </a:r>
            <a:r>
              <a:rPr lang="en-US" baseline="0" dirty="0"/>
              <a:t> image of aerial camouflage, 3</a:t>
            </a:r>
            <a:r>
              <a:rPr lang="en-US" baseline="30000" dirty="0"/>
              <a:t>rd</a:t>
            </a:r>
            <a:r>
              <a:rPr lang="en-US" baseline="0" dirty="0"/>
              <a:t> image from ground, showing rake of canopy to cover buildings.</a:t>
            </a:r>
          </a:p>
          <a:p>
            <a:r>
              <a:rPr lang="en-US" baseline="0" dirty="0"/>
              <a:t>Link to Newsreel: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=QT8MEXdr6tw</a:t>
            </a:r>
          </a:p>
          <a:p>
            <a:r>
              <a:rPr lang="en-US" baseline="0" dirty="0"/>
              <a:t>Donald Duck (Disney Propaganda):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=kzH1iaKVsBM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Propaganda: http://</a:t>
            </a:r>
            <a:r>
              <a:rPr lang="en-US" dirty="0" err="1"/>
              <a:t>www.webcrawlerblog.com</a:t>
            </a:r>
            <a:r>
              <a:rPr lang="en-US" dirty="0"/>
              <a:t>/history/us-propaganda-during-world-war-ii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28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Propaganda: http://</a:t>
            </a:r>
            <a:r>
              <a:rPr lang="en-US" dirty="0" err="1"/>
              <a:t>www.tomatobubble.com</a:t>
            </a:r>
            <a:r>
              <a:rPr lang="en-US" dirty="0"/>
              <a:t>/id352.html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5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Double V Logo:</a:t>
            </a:r>
            <a:r>
              <a:rPr lang="en-US" baseline="0" dirty="0"/>
              <a:t> http://</a:t>
            </a:r>
            <a:r>
              <a:rPr lang="en-US" baseline="0" dirty="0" err="1"/>
              <a:t>archsocialclub.com</a:t>
            </a:r>
            <a:r>
              <a:rPr lang="en-US" baseline="0" dirty="0"/>
              <a:t>/?</a:t>
            </a:r>
            <a:r>
              <a:rPr lang="en-US" baseline="0" dirty="0" err="1"/>
              <a:t>page_id</a:t>
            </a:r>
            <a:r>
              <a:rPr lang="en-US" baseline="0" dirty="0"/>
              <a:t>=1326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https://intranet.testvalley.hants.sch.uk/moodle/mod/resource/view.php?id=17808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19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9066: http://</a:t>
            </a:r>
            <a:r>
              <a:rPr lang="en-US" dirty="0" err="1"/>
              <a:t>www.nps.gov</a:t>
            </a:r>
            <a:r>
              <a:rPr lang="en-US" dirty="0"/>
              <a:t>/</a:t>
            </a:r>
            <a:r>
              <a:rPr lang="en-US" dirty="0" err="1"/>
              <a:t>manz</a:t>
            </a:r>
            <a:r>
              <a:rPr lang="en-US" dirty="0"/>
              <a:t>/</a:t>
            </a:r>
            <a:r>
              <a:rPr lang="en-US" dirty="0" err="1"/>
              <a:t>historyculture</a:t>
            </a:r>
            <a:r>
              <a:rPr lang="en-US" dirty="0"/>
              <a:t>/historic-</a:t>
            </a:r>
            <a:r>
              <a:rPr lang="en-US" dirty="0" err="1"/>
              <a:t>documents.htm</a:t>
            </a:r>
            <a:endParaRPr lang="en-US" dirty="0"/>
          </a:p>
          <a:p>
            <a:r>
              <a:rPr lang="en-US" dirty="0"/>
              <a:t>Language</a:t>
            </a:r>
            <a:r>
              <a:rPr lang="en-US" baseline="0" dirty="0"/>
              <a:t> School: http://</a:t>
            </a:r>
            <a:r>
              <a:rPr lang="en-US" baseline="0" dirty="0" err="1"/>
              <a:t>honordoc.com</a:t>
            </a:r>
            <a:r>
              <a:rPr lang="en-US" baseline="0" dirty="0"/>
              <a:t>/</a:t>
            </a:r>
            <a:r>
              <a:rPr lang="en-US" baseline="0" dirty="0" err="1"/>
              <a:t>history.html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Japanese Internment Camps: http://www.bookmice.net/darkchilde/japan/camp.html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27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 Magazine: http://www.english.illinois.edu/maps/poets/a_f/foster/lifemag.htm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8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Rosie the Riveter: http://en.wikipedia.org/wiki/Rosie_the_Riveter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http://www.factbook.org/wikipedia/en/u/u_/u_s__presidential_election_maps.html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http://www.mapshop.com/classroom/HISTORY/US/World-War-II-in-Europe.asp</a:t>
            </a:r>
          </a:p>
          <a:p>
            <a:r>
              <a:rPr lang="en-US" dirty="0"/>
              <a:t>Operation</a:t>
            </a:r>
            <a:r>
              <a:rPr lang="en-US" baseline="0" dirty="0"/>
              <a:t> Torch: http://ww2-weapons.com/History/Battles/North-Africa/Torch.htm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Version of Operation Overlord: http://www.bbc.co.uk/history/worldwars/wwtwo/launch_ani_overlord_campaign.shtml</a:t>
            </a:r>
          </a:p>
          <a:p>
            <a:r>
              <a:rPr lang="en-US" dirty="0"/>
              <a:t>D-Day: http://www.military-history.org/articles/d-day-plan-of-operations-on-6-june-1944.htm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Island-Hopping: http://world-war-2.wikia.com/wiki/Island_Hopping</a:t>
            </a:r>
          </a:p>
          <a:p>
            <a:r>
              <a:rPr lang="en-US" dirty="0"/>
              <a:t>Iwo Jima, National WWII Museum:</a:t>
            </a:r>
            <a:r>
              <a:rPr lang="en-US" baseline="0" dirty="0"/>
              <a:t> http://www.nationalww2museum.org/learn/education/for-students/ww2-history/at-a-glance/iwo-jima.html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Hiroshima</a:t>
            </a:r>
            <a:r>
              <a:rPr lang="en-US" baseline="0" dirty="0"/>
              <a:t> Maps: https://radioactivemonticello.wordpress.com/2012/04/27/hiroshima-fallout-maps/</a:t>
            </a:r>
          </a:p>
          <a:p>
            <a:r>
              <a:rPr lang="en-US" baseline="0" dirty="0"/>
              <a:t>Destruction: http://www.thinglink.com/scene/523470569467805698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or Think-Pair-Share.  Break students into pairs to brainstorm</a:t>
            </a:r>
            <a:r>
              <a:rPr lang="en-US" baseline="0" dirty="0"/>
              <a:t> arguments for and against the dropping of the atomic bombs on Hiroshima and Nagasaki.  Guiding Question: Was the United States justified in the decision to drop atomic bombs on Hiroshima or Nagasaki, and/or both?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www.muson.info</a:t>
            </a:r>
            <a:r>
              <a:rPr lang="en-US" dirty="0"/>
              <a:t>/</a:t>
            </a:r>
            <a:r>
              <a:rPr lang="en-US" dirty="0" err="1"/>
              <a:t>Homepage_files</a:t>
            </a:r>
            <a:r>
              <a:rPr lang="en-US"/>
              <a:t>/Imperialism%20DBQ.htm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38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Teheran: http://en.wikipedia.org/wiki/Tehran_Conference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Yalta Partition: http://www.etaletaculture.fr/histoire/le-blocus-et-le-mur-de-berlin-symboles-de-la-guerre-froide/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Potsdam: http://commons.wikimedia.org/wiki/File:Potsdam_conference_1945-3.jpg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WWII Deaths: http://www.strangemilitary.com/content/item/147731.html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 Francisco &amp; the UN: http://www.sfcityguides.org/public_guidelines.html?article=469&amp;submitted=TRUE&amp;srch_text=&amp;submitted2=&amp;topic=Events</a:t>
            </a:r>
          </a:p>
          <a:p>
            <a:r>
              <a:rPr lang="en-US" dirty="0"/>
              <a:t>Signing of the UN Charter:</a:t>
            </a:r>
            <a:r>
              <a:rPr lang="en-US" baseline="0" dirty="0"/>
              <a:t> http://www.mfa.bg/en/events/73/4/1102/index.html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Roosevelt meets Camacho, April 1943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1943 artist- Leon Helguera (war support) 1961 - Hugh Hutton, Philadelphia Enquirer "A Little More Effort Señor”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9404D6D-F59D-B84F-8F4B-173921EE3FD6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Suess</a:t>
            </a:r>
            <a:r>
              <a:rPr lang="en-US" dirty="0"/>
              <a:t> Cartoon: http://</a:t>
            </a:r>
            <a:r>
              <a:rPr lang="en-US" dirty="0" err="1"/>
              <a:t>hyperallergic.com</a:t>
            </a:r>
            <a:r>
              <a:rPr lang="en-US" dirty="0"/>
              <a:t>/52792/</a:t>
            </a:r>
            <a:r>
              <a:rPr lang="en-US" dirty="0" err="1"/>
              <a:t>dr</a:t>
            </a:r>
            <a:r>
              <a:rPr lang="en-US" dirty="0"/>
              <a:t>-</a:t>
            </a:r>
            <a:r>
              <a:rPr lang="en-US" dirty="0" err="1"/>
              <a:t>seusss</a:t>
            </a:r>
            <a:r>
              <a:rPr lang="en-US" dirty="0"/>
              <a:t>-political-cartoons/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6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Merchants</a:t>
            </a:r>
            <a:r>
              <a:rPr lang="en-US" baseline="0" dirty="0"/>
              <a:t> of Death: http://</a:t>
            </a:r>
            <a:r>
              <a:rPr lang="en-US" baseline="0" dirty="0" err="1"/>
              <a:t>www.antipasministries.com</a:t>
            </a:r>
            <a:r>
              <a:rPr lang="en-US" baseline="0" dirty="0"/>
              <a:t>/html/file0000405.htm</a:t>
            </a:r>
          </a:p>
          <a:p>
            <a:r>
              <a:rPr lang="en-US" dirty="0"/>
              <a:t>Picasso’s Guernica: http://</a:t>
            </a:r>
            <a:r>
              <a:rPr lang="en-US" dirty="0" err="1"/>
              <a:t>www.pablopicasso.org</a:t>
            </a:r>
            <a:r>
              <a:rPr lang="en-US" dirty="0"/>
              <a:t>/</a:t>
            </a:r>
            <a:r>
              <a:rPr lang="en-US" dirty="0" err="1"/>
              <a:t>guernica.jsp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3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www.proprofs.com</a:t>
            </a:r>
            <a:r>
              <a:rPr lang="en-US" dirty="0"/>
              <a:t>/quiz-school/</a:t>
            </a:r>
            <a:r>
              <a:rPr lang="en-US" dirty="0" err="1"/>
              <a:t>story.php?title</a:t>
            </a:r>
            <a:r>
              <a:rPr lang="en-US"/>
              <a:t>=midterm-exam_41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7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Geneva Convention 1929 – Japan signed, but did not ratify.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78E9019-4652-664C-920F-82CC419B449D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</a:t>
            </a:r>
            <a:r>
              <a:rPr lang="en-US" dirty="0" err="1"/>
              <a:t>jeremyrenners.blogspot.com</a:t>
            </a:r>
            <a:r>
              <a:rPr lang="en-US" dirty="0"/>
              <a:t>/2009/10/world-war-</a:t>
            </a:r>
            <a:r>
              <a:rPr lang="en-US" dirty="0" err="1"/>
              <a:t>europe</a:t>
            </a:r>
            <a:r>
              <a:rPr lang="en-US" dirty="0"/>
              <a:t>-</a:t>
            </a:r>
            <a:r>
              <a:rPr lang="en-US" dirty="0" err="1"/>
              <a:t>map.html</a:t>
            </a:r>
            <a:endParaRPr lang="en-US" dirty="0"/>
          </a:p>
          <a:p>
            <a:r>
              <a:rPr lang="en-US" dirty="0"/>
              <a:t>France: mention the “phony war” (winter) and the ineffectiveness</a:t>
            </a:r>
            <a:r>
              <a:rPr lang="en-US" baseline="0" dirty="0"/>
              <a:t> of the Maginot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01216"/>
            <a:ext cx="5669280" cy="2925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268940" y="201216"/>
            <a:ext cx="182880" cy="2915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156697"/>
            <a:ext cx="5458968" cy="786513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943350"/>
            <a:ext cx="5458968" cy="46634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292894"/>
            <a:ext cx="5504688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4767263"/>
            <a:ext cx="4736592" cy="273844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4767263"/>
            <a:ext cx="685800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660922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660922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660922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660922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9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12"/>
            <a:ext cx="3566160" cy="77656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742951"/>
            <a:ext cx="3566160" cy="38516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43050"/>
            <a:ext cx="3566160" cy="27432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01216"/>
            <a:ext cx="4114800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12"/>
            <a:ext cx="3566160" cy="77656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43050"/>
            <a:ext cx="3566160" cy="27432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4593011"/>
            <a:ext cx="1752600" cy="273844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4767263"/>
            <a:ext cx="386378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742950"/>
            <a:ext cx="4096512" cy="42088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6" y="201216"/>
            <a:ext cx="1639457" cy="2729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200400"/>
            <a:ext cx="6477000" cy="42505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01216"/>
            <a:ext cx="6858000" cy="2729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3630706"/>
            <a:ext cx="6475412" cy="978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2" y="201216"/>
            <a:ext cx="720761" cy="2729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200400"/>
            <a:ext cx="6477000" cy="42505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01216"/>
            <a:ext cx="3006726" cy="2729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3630706"/>
            <a:ext cx="6475412" cy="978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01216"/>
            <a:ext cx="47019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1598952"/>
            <a:ext cx="23042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1598952"/>
            <a:ext cx="23042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9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776569"/>
            <a:ext cx="1322295" cy="3818054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76568"/>
            <a:ext cx="6019800" cy="38323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4767263"/>
            <a:ext cx="1752600" cy="273844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01216"/>
            <a:ext cx="5669280" cy="192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128962"/>
            <a:ext cx="5457919" cy="814388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3943349"/>
            <a:ext cx="5457918" cy="463924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1" y="292474"/>
            <a:ext cx="5499847" cy="273844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4767263"/>
            <a:ext cx="473411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4767263"/>
            <a:ext cx="685800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1" y="2158253"/>
            <a:ext cx="5646867" cy="96012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68940" y="201216"/>
            <a:ext cx="182880" cy="2915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4" y="685800"/>
            <a:ext cx="650837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4" y="1657351"/>
            <a:ext cx="6508377" cy="293727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4767263"/>
            <a:ext cx="1752600" cy="273844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4767263"/>
            <a:ext cx="492685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270762"/>
            <a:ext cx="506506" cy="273844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482539"/>
            <a:ext cx="1645920" cy="346934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3" y="201216"/>
            <a:ext cx="1099073" cy="476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2571750"/>
            <a:ext cx="4966446" cy="1048871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3618310"/>
            <a:ext cx="4966446" cy="990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4767263"/>
            <a:ext cx="1622612" cy="273844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4767263"/>
            <a:ext cx="531158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3580279"/>
            <a:ext cx="2971800" cy="1383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2571751"/>
            <a:ext cx="4966446" cy="1048871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3618310"/>
            <a:ext cx="4966446" cy="990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4578724"/>
            <a:ext cx="506506" cy="273844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01216"/>
            <a:ext cx="2971800" cy="33289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1660922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738835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0599"/>
            <a:ext cx="3566160" cy="47982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7059"/>
            <a:ext cx="3566160" cy="2577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1540599"/>
            <a:ext cx="3566160" cy="47982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017059"/>
            <a:ext cx="3566160" cy="2577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7396163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168730"/>
            <a:ext cx="7396163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57351"/>
            <a:ext cx="6508377" cy="293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4767263"/>
            <a:ext cx="175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4767263"/>
            <a:ext cx="6007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270762"/>
            <a:ext cx="5065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VqQAf74fs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8MEXdr6t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localhost\Users\jisola\Downloads\!OLE_LINK2" TargetMode="External"/><Relationship Id="rId5" Type="http://schemas.openxmlformats.org/officeDocument/2006/relationships/image" Target="../media/image20.png"/><Relationship Id="rId4" Type="http://schemas.openxmlformats.org/officeDocument/2006/relationships/oleObject" Target="file:///\\localhost\Users\jisola\Downloads\!OLE_LINK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\\localhost\Users\jisola\Downloads\!OLE_LINK4" TargetMode="External"/><Relationship Id="rId5" Type="http://schemas.openxmlformats.org/officeDocument/2006/relationships/image" Target="../media/image22.png"/><Relationship Id="rId4" Type="http://schemas.openxmlformats.org/officeDocument/2006/relationships/oleObject" Target="file:///\\localhost\Users\jisola\Downloads\!OLE_LINK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130399"/>
            <a:ext cx="5458968" cy="1334544"/>
          </a:xfrm>
        </p:spPr>
        <p:txBody>
          <a:bodyPr>
            <a:normAutofit fontScale="90000"/>
          </a:bodyPr>
          <a:lstStyle/>
          <a:p>
            <a:r>
              <a:rPr lang="en-US" dirty="0"/>
              <a:t>Diplomacy and World War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465082"/>
            <a:ext cx="5458968" cy="4663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U.S. Foreign Policy &amp; Entrance into War</a:t>
            </a:r>
          </a:p>
          <a:p>
            <a:r>
              <a:rPr lang="en-US" dirty="0"/>
              <a:t>1929-1945</a:t>
            </a:r>
          </a:p>
        </p:txBody>
      </p:sp>
    </p:spTree>
    <p:extLst>
      <p:ext uri="{BB962C8B-B14F-4D97-AF65-F5344CB8AC3E}">
        <p14:creationId xmlns:p14="http://schemas.microsoft.com/office/powerpoint/2010/main" val="371694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8383"/>
            <a:ext cx="7391401" cy="857250"/>
          </a:xfrm>
        </p:spPr>
        <p:txBody>
          <a:bodyPr/>
          <a:lstStyle/>
          <a:p>
            <a:r>
              <a:rPr lang="en-US" sz="3200" dirty="0"/>
              <a:t>From Neutrality to War, 1939-1941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448" y="929603"/>
            <a:ext cx="5051364" cy="4038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Outbreak of War in Europe</a:t>
            </a:r>
          </a:p>
          <a:p>
            <a:pPr lvl="1"/>
            <a:r>
              <a:rPr lang="en-US" dirty="0"/>
              <a:t>Hitler violated the Munich agreement and send troops in to occupy Czechoslovakia</a:t>
            </a:r>
          </a:p>
          <a:p>
            <a:pPr lvl="1"/>
            <a:r>
              <a:rPr lang="en-US" dirty="0"/>
              <a:t>Britain &amp; France – if Poland is attacked, they will fight</a:t>
            </a:r>
          </a:p>
          <a:p>
            <a:pPr lvl="1"/>
            <a:r>
              <a:rPr lang="en-US" dirty="0"/>
              <a:t>German-Soviet Nonaggression Pact – Stalin &amp; Hitler – agreed to split Poland</a:t>
            </a:r>
          </a:p>
          <a:p>
            <a:pPr lvl="1"/>
            <a:r>
              <a:rPr lang="en-US" dirty="0"/>
              <a:t>Invasion of Poland – Sept 1, 1939 – Start of WWII</a:t>
            </a:r>
          </a:p>
          <a:p>
            <a:pPr lvl="2"/>
            <a:r>
              <a:rPr lang="en-US" dirty="0"/>
              <a:t>Britain &amp; France now at war with Germany, Italy &amp; Japan (Axis allies)</a:t>
            </a:r>
          </a:p>
          <a:p>
            <a:pPr lvl="1"/>
            <a:r>
              <a:rPr lang="en-US" dirty="0"/>
              <a:t>German </a:t>
            </a:r>
            <a:r>
              <a:rPr lang="en-US" i="1" dirty="0"/>
              <a:t>blitzkrieg – lightning war</a:t>
            </a:r>
          </a:p>
          <a:p>
            <a:pPr lvl="2"/>
            <a:r>
              <a:rPr lang="en-US" dirty="0"/>
              <a:t>Invasions of Denmark, Norway, and France</a:t>
            </a:r>
          </a:p>
          <a:p>
            <a:pPr lvl="2"/>
            <a:r>
              <a:rPr lang="en-US" dirty="0"/>
              <a:t>June 1940 – Britain only ally that remained free from German troops</a:t>
            </a:r>
          </a:p>
        </p:txBody>
      </p:sp>
      <p:pic>
        <p:nvPicPr>
          <p:cNvPr id="5" name="Content Placeholder 4" descr="eur86810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78" b="-12678"/>
          <a:stretch>
            <a:fillRect/>
          </a:stretch>
        </p:blipFill>
        <p:spPr>
          <a:xfrm>
            <a:off x="5147812" y="1344843"/>
            <a:ext cx="3899740" cy="3208120"/>
          </a:xfrm>
        </p:spPr>
      </p:pic>
    </p:spTree>
    <p:extLst>
      <p:ext uri="{BB962C8B-B14F-4D97-AF65-F5344CB8AC3E}">
        <p14:creationId xmlns:p14="http://schemas.microsoft.com/office/powerpoint/2010/main" val="9520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003"/>
            <a:ext cx="7391401" cy="857250"/>
          </a:xfrm>
        </p:spPr>
        <p:txBody>
          <a:bodyPr/>
          <a:lstStyle/>
          <a:p>
            <a:r>
              <a:rPr lang="en-US" sz="3200" dirty="0"/>
              <a:t>Changing U.S.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121" y="1104899"/>
            <a:ext cx="4254302" cy="39335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Churchill-Roosevelt Relationship - $ for aid to Britain – anti-isolationist</a:t>
            </a:r>
          </a:p>
          <a:p>
            <a:pPr lvl="1"/>
            <a:r>
              <a:rPr lang="en-US" dirty="0"/>
              <a:t>British survival crucial to keeping US out of war</a:t>
            </a:r>
          </a:p>
          <a:p>
            <a:r>
              <a:rPr lang="en-US" dirty="0"/>
              <a:t>“Cash and Carry”</a:t>
            </a:r>
          </a:p>
          <a:p>
            <a:pPr lvl="1"/>
            <a:r>
              <a:rPr lang="en-US" dirty="0"/>
              <a:t>1939 Neutrality Act- buy US arms as long as used own ships and cash payment</a:t>
            </a:r>
          </a:p>
          <a:p>
            <a:r>
              <a:rPr lang="en-US" dirty="0"/>
              <a:t>Selective Service Act (1940)</a:t>
            </a:r>
          </a:p>
          <a:p>
            <a:pPr lvl="1"/>
            <a:r>
              <a:rPr lang="en-US" dirty="0"/>
              <a:t>1.2 million trained</a:t>
            </a:r>
          </a:p>
          <a:p>
            <a:r>
              <a:rPr lang="en-US" dirty="0"/>
              <a:t>Destroyers for Bases (Sept. 1940)- </a:t>
            </a:r>
            <a:r>
              <a:rPr lang="en-US" dirty="0" err="1"/>
              <a:t>Carribean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neutrality_act136415860468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9" r="-4259"/>
          <a:stretch>
            <a:fillRect/>
          </a:stretch>
        </p:blipFill>
        <p:spPr>
          <a:xfrm>
            <a:off x="4424423" y="1176335"/>
            <a:ext cx="4632890" cy="3811245"/>
          </a:xfrm>
        </p:spPr>
      </p:pic>
    </p:spTree>
    <p:extLst>
      <p:ext uri="{BB962C8B-B14F-4D97-AF65-F5344CB8AC3E}">
        <p14:creationId xmlns:p14="http://schemas.microsoft.com/office/powerpoint/2010/main" val="38650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628"/>
            <a:ext cx="7391401" cy="857250"/>
          </a:xfrm>
        </p:spPr>
        <p:txBody>
          <a:bodyPr/>
          <a:lstStyle/>
          <a:p>
            <a:r>
              <a:rPr lang="en-US" sz="3200" dirty="0"/>
              <a:t>The Election of 1940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566160" cy="2933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Roosevelt: “Your boys are not going to be sent into any foreign wars.:</a:t>
            </a:r>
          </a:p>
          <a:p>
            <a:r>
              <a:rPr lang="en-US" dirty="0"/>
              <a:t>Republicans</a:t>
            </a:r>
          </a:p>
          <a:p>
            <a:pPr lvl="1"/>
            <a:r>
              <a:rPr lang="en-US" dirty="0"/>
              <a:t>Wendell Willkie</a:t>
            </a:r>
          </a:p>
          <a:p>
            <a:pPr lvl="2"/>
            <a:r>
              <a:rPr lang="en-US" dirty="0"/>
              <a:t>Against Roosevelt violating the two-term tradition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Roosevelt Garners 54%</a:t>
            </a:r>
          </a:p>
        </p:txBody>
      </p:sp>
      <p:pic>
        <p:nvPicPr>
          <p:cNvPr id="5" name="Content Placeholder 4" descr="Election of 1940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26" b="-26526"/>
          <a:stretch>
            <a:fillRect/>
          </a:stretch>
        </p:blipFill>
        <p:spPr>
          <a:xfrm>
            <a:off x="4023360" y="1134560"/>
            <a:ext cx="4873204" cy="4008939"/>
          </a:xfrm>
        </p:spPr>
      </p:pic>
    </p:spTree>
    <p:extLst>
      <p:ext uri="{BB962C8B-B14F-4D97-AF65-F5344CB8AC3E}">
        <p14:creationId xmlns:p14="http://schemas.microsoft.com/office/powerpoint/2010/main" val="40540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6100"/>
            <a:ext cx="4642764" cy="1144778"/>
          </a:xfrm>
        </p:spPr>
        <p:txBody>
          <a:bodyPr/>
          <a:lstStyle/>
          <a:p>
            <a:r>
              <a:rPr lang="en-US" sz="3200" dirty="0"/>
              <a:t>The Arsenal of Democracy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60921"/>
            <a:ext cx="3902149" cy="338954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Lend money to Britain for purchase of war materials </a:t>
            </a:r>
          </a:p>
          <a:p>
            <a:pPr lvl="1"/>
            <a:r>
              <a:rPr lang="en-US" dirty="0"/>
              <a:t>Protect the Four Freedoms – speech, religion, from want, from fear</a:t>
            </a:r>
          </a:p>
          <a:p>
            <a:r>
              <a:rPr lang="en-US" dirty="0"/>
              <a:t>Lend-Lease Act (March, 1941) – end cash &amp; carry and permit Britain to obtain all arms on credit</a:t>
            </a:r>
          </a:p>
          <a:p>
            <a:r>
              <a:rPr lang="en-US" dirty="0"/>
              <a:t>Atlantic Charter</a:t>
            </a:r>
          </a:p>
          <a:p>
            <a:pPr lvl="1"/>
            <a:r>
              <a:rPr lang="en-US" dirty="0"/>
              <a:t>Blueprint for United Nations</a:t>
            </a:r>
          </a:p>
          <a:p>
            <a:pPr lvl="1"/>
            <a:r>
              <a:rPr lang="en-US" dirty="0"/>
              <a:t>Secret meeting with Churchill and Roosevelt</a:t>
            </a:r>
          </a:p>
          <a:p>
            <a:pPr lvl="2"/>
            <a:r>
              <a:rPr lang="en-US" dirty="0"/>
              <a:t>Sound peace after war – self-determination for all people, no territorial expansion, free trade once war was over</a:t>
            </a:r>
          </a:p>
          <a:p>
            <a:r>
              <a:rPr lang="en-US" dirty="0"/>
              <a:t>Shoot-on-sight Policy (Sept. 1941)</a:t>
            </a:r>
          </a:p>
          <a:p>
            <a:pPr lvl="1"/>
            <a:r>
              <a:rPr lang="en-US" dirty="0"/>
              <a:t>Attacks on </a:t>
            </a:r>
            <a:r>
              <a:rPr lang="en-US" i="1" dirty="0"/>
              <a:t>USS Greer, Kearney, and Reuben James</a:t>
            </a:r>
          </a:p>
          <a:p>
            <a:pPr lvl="1"/>
            <a:r>
              <a:rPr lang="en-US" dirty="0"/>
              <a:t>Undeclared naval war</a:t>
            </a:r>
          </a:p>
        </p:txBody>
      </p:sp>
      <p:pic>
        <p:nvPicPr>
          <p:cNvPr id="5" name="Content Placeholder 4" descr="fight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11" r="-40211"/>
          <a:stretch>
            <a:fillRect/>
          </a:stretch>
        </p:blipFill>
        <p:spPr>
          <a:xfrm>
            <a:off x="3683486" y="0"/>
            <a:ext cx="6252358" cy="5143500"/>
          </a:xfrm>
          <a:effectLst>
            <a:softEdge rad="50800"/>
          </a:effectLst>
        </p:spPr>
      </p:pic>
      <p:pic>
        <p:nvPicPr>
          <p:cNvPr id="6" name="Picture 6" descr="10910cs.jpg                                                    000D8655faculty                        C3B26357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8035" y="490907"/>
            <a:ext cx="5030880" cy="41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59" y="2000"/>
            <a:ext cx="7391401" cy="857250"/>
          </a:xfrm>
        </p:spPr>
        <p:txBody>
          <a:bodyPr/>
          <a:lstStyle/>
          <a:p>
            <a:r>
              <a:rPr lang="en-US" sz="3200" dirty="0"/>
              <a:t>Disputes with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487" y="1044234"/>
            <a:ext cx="3976577" cy="39270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U.S. Economic Action</a:t>
            </a:r>
          </a:p>
          <a:p>
            <a:pPr lvl="1"/>
            <a:r>
              <a:rPr lang="en-US" dirty="0"/>
              <a:t>Rome-Tokyo-Berlin Axis formation (1940)</a:t>
            </a:r>
          </a:p>
          <a:p>
            <a:pPr lvl="2"/>
            <a:r>
              <a:rPr lang="en-US" dirty="0"/>
              <a:t>US cuts off steel and scrap </a:t>
            </a:r>
            <a:r>
              <a:rPr lang="en-US" dirty="0" smtClean="0"/>
              <a:t>iron to all countries in Eastern Hemisphere except Britain (aimed at Japan)</a:t>
            </a:r>
            <a:endParaRPr lang="en-US" dirty="0"/>
          </a:p>
          <a:p>
            <a:pPr lvl="1"/>
            <a:r>
              <a:rPr lang="en-US" dirty="0"/>
              <a:t>Japanese invasion of Indochina</a:t>
            </a:r>
          </a:p>
          <a:p>
            <a:pPr lvl="2"/>
            <a:r>
              <a:rPr lang="en-US" dirty="0"/>
              <a:t>US freezes Japanese credit and cuts off oil supply</a:t>
            </a:r>
          </a:p>
          <a:p>
            <a:r>
              <a:rPr lang="en-US" dirty="0"/>
              <a:t>Negotiations</a:t>
            </a:r>
          </a:p>
          <a:p>
            <a:pPr lvl="1"/>
            <a:r>
              <a:rPr lang="en-US" dirty="0"/>
              <a:t>Sec. State Cordell </a:t>
            </a:r>
            <a:r>
              <a:rPr lang="en-US" dirty="0" smtClean="0"/>
              <a:t>Hull – pull troops out of China-Japan refuses</a:t>
            </a:r>
            <a:endParaRPr lang="en-US" dirty="0"/>
          </a:p>
          <a:p>
            <a:pPr lvl="1"/>
            <a:r>
              <a:rPr lang="en-US" dirty="0"/>
              <a:t>Rise of General </a:t>
            </a:r>
            <a:r>
              <a:rPr lang="en-US" dirty="0" err="1" smtClean="0"/>
              <a:t>Tojo</a:t>
            </a:r>
            <a:r>
              <a:rPr lang="en-US" dirty="0" smtClean="0"/>
              <a:t> – still no compromise reached</a:t>
            </a:r>
          </a:p>
          <a:p>
            <a:pPr lvl="1"/>
            <a:r>
              <a:rPr lang="en-US" dirty="0" smtClean="0"/>
              <a:t>Japan running out of time for oil – wants quick action taken</a:t>
            </a:r>
            <a:endParaRPr lang="en-US" dirty="0"/>
          </a:p>
        </p:txBody>
      </p:sp>
      <p:pic>
        <p:nvPicPr>
          <p:cNvPr id="5" name="Content Placeholder 4" descr="pacwar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" r="-573"/>
          <a:stretch>
            <a:fillRect/>
          </a:stretch>
        </p:blipFill>
        <p:spPr>
          <a:xfrm>
            <a:off x="4308011" y="1390877"/>
            <a:ext cx="4352258" cy="3580383"/>
          </a:xfrm>
        </p:spPr>
      </p:pic>
    </p:spTree>
    <p:extLst>
      <p:ext uri="{BB962C8B-B14F-4D97-AF65-F5344CB8AC3E}">
        <p14:creationId xmlns:p14="http://schemas.microsoft.com/office/powerpoint/2010/main" val="36305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628"/>
            <a:ext cx="7391401" cy="857250"/>
          </a:xfrm>
        </p:spPr>
        <p:txBody>
          <a:bodyPr/>
          <a:lstStyle/>
          <a:p>
            <a:pPr algn="ctr"/>
            <a:r>
              <a:rPr lang="en-US" b="1" u="sng" dirty="0"/>
              <a:t>Pearl </a:t>
            </a:r>
            <a:r>
              <a:rPr lang="en-US" b="1" u="sng" dirty="0"/>
              <a:t>Harbor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https://www.cnn.com/videos/us/2017/12/07/pearl-harbor-anniversary-orig.cnn/video/playlists/pearl-harbor</a:t>
            </a:r>
            <a:r>
              <a:rPr lang="en-US" sz="1600" dirty="0" smtClean="0"/>
              <a:t>/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566160" cy="32414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3"/>
              </a:rPr>
              <a:t>December 7, 1941</a:t>
            </a:r>
            <a:endParaRPr lang="en-US" dirty="0"/>
          </a:p>
          <a:p>
            <a:r>
              <a:rPr lang="en-US" dirty="0"/>
              <a:t>Partial Surprise</a:t>
            </a:r>
          </a:p>
          <a:p>
            <a:pPr lvl="1"/>
            <a:r>
              <a:rPr lang="en-US" dirty="0"/>
              <a:t>Japanese codes broken, attack imminent</a:t>
            </a:r>
          </a:p>
          <a:p>
            <a:r>
              <a:rPr lang="en-US" dirty="0"/>
              <a:t>Declaration of War</a:t>
            </a:r>
          </a:p>
          <a:p>
            <a:pPr lvl="1"/>
            <a:r>
              <a:rPr lang="en-US" dirty="0"/>
              <a:t>December 8, </a:t>
            </a:r>
            <a:r>
              <a:rPr lang="en-US" dirty="0" smtClean="0"/>
              <a:t>1941- War on Japan</a:t>
            </a:r>
            <a:endParaRPr lang="en-US" dirty="0"/>
          </a:p>
          <a:p>
            <a:pPr lvl="1"/>
            <a:r>
              <a:rPr lang="en-US" dirty="0" smtClean="0"/>
              <a:t>December 11, 1941 - Germany </a:t>
            </a:r>
            <a:r>
              <a:rPr lang="en-US" dirty="0"/>
              <a:t>and Italy Declare War on U.S.</a:t>
            </a:r>
          </a:p>
          <a:p>
            <a:pPr lvl="1"/>
            <a:r>
              <a:rPr lang="en-US" dirty="0"/>
              <a:t>Germany Invades the Soviet </a:t>
            </a:r>
            <a:r>
              <a:rPr lang="en-US" dirty="0" smtClean="0"/>
              <a:t>Union breaking nonaggression pact with Russia</a:t>
            </a:r>
          </a:p>
          <a:p>
            <a:pPr lvl="1"/>
            <a:r>
              <a:rPr lang="en-US" dirty="0" smtClean="0"/>
              <a:t>Allies from 1942 – 1945 – Russia, US, </a:t>
            </a:r>
            <a:r>
              <a:rPr lang="en-US" dirty="0" err="1" smtClean="0"/>
              <a:t>Britian</a:t>
            </a:r>
            <a:r>
              <a:rPr lang="en-US" dirty="0" smtClean="0"/>
              <a:t> (Stalin, Roosevelt, and Churchill)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Content Placeholder 6" descr="71381-004-534732C4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13" b="-20513"/>
          <a:stretch>
            <a:fillRect/>
          </a:stretch>
        </p:blipFill>
        <p:spPr>
          <a:xfrm>
            <a:off x="4062740" y="1188408"/>
            <a:ext cx="4798200" cy="3947237"/>
          </a:xfrm>
        </p:spPr>
      </p:pic>
      <p:pic>
        <p:nvPicPr>
          <p:cNvPr id="8" name="Picture 7" descr="pearl-harbor-m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42" y="1660922"/>
            <a:ext cx="4912898" cy="30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II: The Home Front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America Responds to War </a:t>
            </a:r>
          </a:p>
        </p:txBody>
      </p:sp>
    </p:spTree>
    <p:extLst>
      <p:ext uri="{BB962C8B-B14F-4D97-AF65-F5344CB8AC3E}">
        <p14:creationId xmlns:p14="http://schemas.microsoft.com/office/powerpoint/2010/main" val="232366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US" dirty="0"/>
              <a:t>Essential Questions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In what ways and to what extent was World War II responsible for ending the Great Depression in America?</a:t>
            </a:r>
          </a:p>
          <a:p>
            <a:pPr>
              <a:defRPr/>
            </a:pPr>
            <a:r>
              <a:rPr lang="en-US" dirty="0"/>
              <a:t>To what extent did the war effect the following groups:</a:t>
            </a:r>
          </a:p>
          <a:p>
            <a:pPr lvl="1">
              <a:defRPr/>
            </a:pPr>
            <a:r>
              <a:rPr lang="en-US" dirty="0"/>
              <a:t>Mexican Americans</a:t>
            </a:r>
          </a:p>
          <a:p>
            <a:pPr lvl="1">
              <a:defRPr/>
            </a:pPr>
            <a:r>
              <a:rPr lang="en-US" dirty="0"/>
              <a:t>African Americans</a:t>
            </a:r>
          </a:p>
          <a:p>
            <a:pPr lvl="1">
              <a:defRPr/>
            </a:pPr>
            <a:r>
              <a:rPr lang="en-US" dirty="0"/>
              <a:t>Native Americans</a:t>
            </a:r>
          </a:p>
          <a:p>
            <a:pPr lvl="1">
              <a:defRPr/>
            </a:pPr>
            <a:r>
              <a:rPr lang="en-US" dirty="0"/>
              <a:t>Japanese Americans</a:t>
            </a:r>
          </a:p>
          <a:p>
            <a:pPr lvl="1">
              <a:defRPr/>
            </a:pPr>
            <a:r>
              <a:rPr lang="en-US" dirty="0"/>
              <a:t>Women</a:t>
            </a:r>
          </a:p>
        </p:txBody>
      </p:sp>
      <p:pic>
        <p:nvPicPr>
          <p:cNvPr id="4" name="Content Placeholder 3" descr="175d345cc52ce724c521bd0217adf2a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06" b="-3006"/>
          <a:stretch>
            <a:fillRect/>
          </a:stretch>
        </p:blipFill>
        <p:spPr>
          <a:xfrm>
            <a:off x="4367679" y="1516034"/>
            <a:ext cx="4019826" cy="3306908"/>
          </a:xfrm>
        </p:spPr>
      </p:pic>
    </p:spTree>
    <p:extLst>
      <p:ext uri="{BB962C8B-B14F-4D97-AF65-F5344CB8AC3E}">
        <p14:creationId xmlns:p14="http://schemas.microsoft.com/office/powerpoint/2010/main" val="2875363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4" y="-53812"/>
            <a:ext cx="4642764" cy="589736"/>
          </a:xfrm>
        </p:spPr>
        <p:txBody>
          <a:bodyPr/>
          <a:lstStyle/>
          <a:p>
            <a:r>
              <a:rPr lang="en-US" sz="3200" dirty="0"/>
              <a:t>Mobilization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97" y="434653"/>
            <a:ext cx="4096512" cy="419320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Federal Government</a:t>
            </a:r>
          </a:p>
          <a:p>
            <a:pPr lvl="1"/>
            <a:r>
              <a:rPr lang="en-US" sz="1000" dirty="0"/>
              <a:t>War Production Board (WPB, 1942)</a:t>
            </a:r>
          </a:p>
          <a:p>
            <a:pPr lvl="1"/>
            <a:r>
              <a:rPr lang="en-US" sz="1000" dirty="0"/>
              <a:t>Office of War Mobilization (OWM)</a:t>
            </a:r>
          </a:p>
          <a:p>
            <a:pPr lvl="1"/>
            <a:r>
              <a:rPr lang="en-US" sz="1000" dirty="0"/>
              <a:t>Office of Price Administration (OPA</a:t>
            </a:r>
            <a:r>
              <a:rPr lang="en-US" sz="1000" dirty="0" smtClean="0"/>
              <a:t>)</a:t>
            </a:r>
          </a:p>
          <a:p>
            <a:pPr lvl="2"/>
            <a:r>
              <a:rPr lang="en-US" sz="1000" dirty="0" smtClean="0"/>
              <a:t>Rationing food, fuel</a:t>
            </a:r>
            <a:endParaRPr lang="en-US" sz="1000" dirty="0"/>
          </a:p>
          <a:p>
            <a:pPr lvl="1"/>
            <a:r>
              <a:rPr lang="en-US" sz="1000" dirty="0"/>
              <a:t>Spending &amp; Debt Increase</a:t>
            </a:r>
          </a:p>
          <a:p>
            <a:pPr lvl="2"/>
            <a:r>
              <a:rPr lang="en-US" sz="1000" dirty="0"/>
              <a:t>GNP Grows (15%)</a:t>
            </a:r>
          </a:p>
          <a:p>
            <a:pPr lvl="2"/>
            <a:r>
              <a:rPr lang="en-US" sz="1000" dirty="0"/>
              <a:t>$250 Billion Debt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Business and </a:t>
            </a:r>
            <a:r>
              <a:rPr lang="en-US" sz="1000" dirty="0" smtClean="0"/>
              <a:t>Industry</a:t>
            </a:r>
          </a:p>
          <a:p>
            <a:pPr lvl="1"/>
            <a:r>
              <a:rPr lang="en-US" sz="1000" dirty="0" smtClean="0"/>
              <a:t>Exceeding profits of the 1920s</a:t>
            </a:r>
          </a:p>
          <a:p>
            <a:pPr lvl="1"/>
            <a:r>
              <a:rPr lang="en-US" sz="1000" dirty="0" smtClean="0"/>
              <a:t>Unemployment gon</a:t>
            </a:r>
            <a:r>
              <a:rPr lang="en-US" sz="1000" dirty="0" smtClean="0"/>
              <a:t>e by 1944</a:t>
            </a:r>
          </a:p>
          <a:p>
            <a:pPr lvl="1"/>
            <a:r>
              <a:rPr lang="en-US" sz="1000" dirty="0" smtClean="0"/>
              <a:t>Produced 300,000 plans, 100,000 tanks, ships holding 53 million tons</a:t>
            </a:r>
          </a:p>
          <a:p>
            <a:pPr lvl="1"/>
            <a:r>
              <a:rPr lang="en-US" sz="1000" dirty="0" smtClean="0"/>
              <a:t>New Ships every 2 weeks</a:t>
            </a:r>
            <a:endParaRPr lang="en-US" sz="1000" dirty="0"/>
          </a:p>
          <a:p>
            <a:pPr>
              <a:spcBef>
                <a:spcPts val="600"/>
              </a:spcBef>
            </a:pPr>
            <a:r>
              <a:rPr lang="en-US" sz="1000" dirty="0"/>
              <a:t>Research and </a:t>
            </a:r>
            <a:r>
              <a:rPr lang="en-US" sz="1000" dirty="0" smtClean="0"/>
              <a:t>Development – dev. Radar and sonar </a:t>
            </a:r>
            <a:r>
              <a:rPr lang="en-US" sz="1000" dirty="0" err="1" smtClean="0"/>
              <a:t>techn</a:t>
            </a:r>
            <a:r>
              <a:rPr lang="en-US" sz="1000" dirty="0" smtClean="0"/>
              <a:t>.</a:t>
            </a:r>
            <a:endParaRPr lang="en-US" sz="1000" dirty="0"/>
          </a:p>
          <a:p>
            <a:pPr>
              <a:spcBef>
                <a:spcPts val="600"/>
              </a:spcBef>
            </a:pPr>
            <a:r>
              <a:rPr lang="en-US" sz="1000" dirty="0" smtClean="0"/>
              <a:t>Financing </a:t>
            </a:r>
            <a:r>
              <a:rPr lang="en-US" sz="1000" dirty="0"/>
              <a:t>the </a:t>
            </a:r>
            <a:r>
              <a:rPr lang="en-US" sz="1000" dirty="0" smtClean="0"/>
              <a:t>War – (100 billion in 1945 alone)</a:t>
            </a:r>
            <a:endParaRPr lang="en-US" sz="1000" dirty="0"/>
          </a:p>
          <a:p>
            <a:pPr lvl="1"/>
            <a:r>
              <a:rPr lang="en-US" sz="1000" dirty="0"/>
              <a:t>Income </a:t>
            </a:r>
            <a:r>
              <a:rPr lang="en-US" sz="1000" dirty="0" smtClean="0"/>
              <a:t>Tax – most Americans affected – automatic withholding began in 1944</a:t>
            </a:r>
            <a:endParaRPr lang="en-US" sz="1000" dirty="0"/>
          </a:p>
          <a:p>
            <a:pPr lvl="1"/>
            <a:r>
              <a:rPr lang="en-US" sz="1000" dirty="0"/>
              <a:t>War </a:t>
            </a:r>
            <a:r>
              <a:rPr lang="en-US" sz="1000" dirty="0" smtClean="0"/>
              <a:t>Bonds - $135 billion</a:t>
            </a:r>
            <a:endParaRPr lang="en-US" sz="1000" dirty="0"/>
          </a:p>
          <a:p>
            <a:pPr>
              <a:spcBef>
                <a:spcPts val="600"/>
              </a:spcBef>
            </a:pPr>
            <a:r>
              <a:rPr lang="en-US" sz="1000" dirty="0"/>
              <a:t>Propaganda</a:t>
            </a:r>
          </a:p>
          <a:p>
            <a:pPr lvl="1"/>
            <a:r>
              <a:rPr lang="en-US" sz="1000" dirty="0"/>
              <a:t>Office of War </a:t>
            </a:r>
            <a:r>
              <a:rPr lang="en-US" sz="1000" dirty="0" smtClean="0"/>
              <a:t>Information- Posters </a:t>
            </a:r>
            <a:r>
              <a:rPr lang="en-US" sz="1000" dirty="0"/>
              <a:t>&amp; </a:t>
            </a:r>
            <a:r>
              <a:rPr lang="en-US" sz="1000" dirty="0">
                <a:hlinkClick r:id="rId3"/>
              </a:rPr>
              <a:t>Newsreels</a:t>
            </a:r>
            <a:endParaRPr lang="en-US" sz="1000" dirty="0"/>
          </a:p>
        </p:txBody>
      </p:sp>
      <p:pic>
        <p:nvPicPr>
          <p:cNvPr id="5" name="Content Placeholder 4" descr="labordaytogetherwewin-jpg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76" r="-35076"/>
          <a:stretch>
            <a:fillRect/>
          </a:stretch>
        </p:blipFill>
        <p:spPr>
          <a:xfrm>
            <a:off x="3726400" y="786722"/>
            <a:ext cx="4996704" cy="4111268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5754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58738"/>
            <a:ext cx="7612063" cy="10636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WWII Propaganda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1563688"/>
            <a:ext cx="3657600" cy="31369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63688"/>
            <a:ext cx="3657600" cy="31369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</a:endParaRP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359512"/>
              </p:ext>
            </p:extLst>
          </p:nvPr>
        </p:nvGraphicFramePr>
        <p:xfrm>
          <a:off x="765175" y="1266825"/>
          <a:ext cx="3313113" cy="37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Document" r:id="rId4" imgW="8431746" imgH="12647619" progId="Word.Document.12">
                  <p:link updateAutomatic="1"/>
                </p:oleObj>
              </mc:Choice>
              <mc:Fallback>
                <p:oleObj name="Document" r:id="rId4" imgW="8431746" imgH="1264761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266825"/>
                        <a:ext cx="3313113" cy="372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96693"/>
              </p:ext>
            </p:extLst>
          </p:nvPr>
        </p:nvGraphicFramePr>
        <p:xfrm>
          <a:off x="4719638" y="1489075"/>
          <a:ext cx="3998912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Document" r:id="rId6" imgW="12698413" imgH="13561905" progId="Word.Document.12">
                  <p:link updateAutomatic="1"/>
                </p:oleObj>
              </mc:Choice>
              <mc:Fallback>
                <p:oleObj name="Document" r:id="rId6" imgW="12698413" imgH="13561905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38" y="1489075"/>
                        <a:ext cx="3998912" cy="320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0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US" dirty="0"/>
              <a:t>Essential Questions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How, and for what reasons did United States foreign policy change between 1920 and 1941?</a:t>
            </a:r>
          </a:p>
          <a:p>
            <a:pPr>
              <a:defRPr/>
            </a:pPr>
            <a:r>
              <a:rPr lang="en-US" dirty="0"/>
              <a:t>Prior to Pearl Harbor, to what extent was US entrance into World War II inevitable?</a:t>
            </a:r>
          </a:p>
        </p:txBody>
      </p:sp>
      <p:pic>
        <p:nvPicPr>
          <p:cNvPr id="3" name="Content Placeholder 2" descr="suess-wwii-cartoon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00" r="-22200"/>
          <a:stretch>
            <a:fillRect/>
          </a:stretch>
        </p:blipFill>
        <p:spPr>
          <a:xfrm>
            <a:off x="4210799" y="987622"/>
            <a:ext cx="4822389" cy="3967136"/>
          </a:xfrm>
        </p:spPr>
      </p:pic>
    </p:spTree>
    <p:extLst>
      <p:ext uri="{BB962C8B-B14F-4D97-AF65-F5344CB8AC3E}">
        <p14:creationId xmlns:p14="http://schemas.microsoft.com/office/powerpoint/2010/main" val="2775609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58738"/>
            <a:ext cx="7612063" cy="10636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WWII Propaganda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1563688"/>
            <a:ext cx="3657600" cy="31369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63688"/>
            <a:ext cx="3657600" cy="31369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739691"/>
              </p:ext>
            </p:extLst>
          </p:nvPr>
        </p:nvGraphicFramePr>
        <p:xfrm>
          <a:off x="1060450" y="1322388"/>
          <a:ext cx="3067050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Document" r:id="rId4" imgW="10869841" imgH="17371429" progId="Word.Document.12">
                  <p:link updateAutomatic="1"/>
                </p:oleObj>
              </mc:Choice>
              <mc:Fallback>
                <p:oleObj name="Document" r:id="rId4" imgW="10869841" imgH="1737142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322388"/>
                        <a:ext cx="3067050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819720"/>
              </p:ext>
            </p:extLst>
          </p:nvPr>
        </p:nvGraphicFramePr>
        <p:xfrm>
          <a:off x="4581525" y="1376363"/>
          <a:ext cx="3673475" cy="359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Document" r:id="rId6" imgW="10869841" imgH="14171429" progId="Word.Document.12">
                  <p:link updateAutomatic="1"/>
                </p:oleObj>
              </mc:Choice>
              <mc:Fallback>
                <p:oleObj name="Document" r:id="rId6" imgW="10869841" imgH="1417142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1376363"/>
                        <a:ext cx="3673475" cy="359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9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884"/>
            <a:ext cx="6131765" cy="589736"/>
          </a:xfrm>
        </p:spPr>
        <p:txBody>
          <a:bodyPr/>
          <a:lstStyle/>
          <a:p>
            <a:r>
              <a:rPr lang="en-US" sz="3200" dirty="0"/>
              <a:t>The War’s Impact on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33245"/>
            <a:ext cx="4843570" cy="419320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African Americans</a:t>
            </a:r>
          </a:p>
          <a:p>
            <a:pPr lvl="1"/>
            <a:r>
              <a:rPr lang="en-US" dirty="0"/>
              <a:t>Mass Migration from South</a:t>
            </a:r>
          </a:p>
          <a:p>
            <a:pPr lvl="1"/>
            <a:r>
              <a:rPr lang="en-US" dirty="0"/>
              <a:t>“Double V” </a:t>
            </a:r>
            <a:r>
              <a:rPr lang="en-US" dirty="0" smtClean="0"/>
              <a:t>Campaign – victory overseas and victory for equality at home</a:t>
            </a:r>
            <a:endParaRPr lang="en-US" dirty="0"/>
          </a:p>
          <a:p>
            <a:pPr lvl="2"/>
            <a:r>
              <a:rPr lang="en-US" dirty="0"/>
              <a:t>500,000 serve</a:t>
            </a:r>
          </a:p>
          <a:p>
            <a:pPr lvl="2"/>
            <a:r>
              <a:rPr lang="en-US" dirty="0"/>
              <a:t>Tuskegee Airmen</a:t>
            </a:r>
          </a:p>
          <a:p>
            <a:pPr lvl="1"/>
            <a:r>
              <a:rPr lang="en-US" dirty="0"/>
              <a:t>CORE (1942</a:t>
            </a:r>
            <a:r>
              <a:rPr lang="en-US" dirty="0" smtClean="0"/>
              <a:t>) – Congress of Racial Equality</a:t>
            </a:r>
            <a:endParaRPr lang="en-US" dirty="0"/>
          </a:p>
          <a:p>
            <a:pPr lvl="1"/>
            <a:r>
              <a:rPr lang="en-US" dirty="0"/>
              <a:t>March on Washington</a:t>
            </a:r>
          </a:p>
          <a:p>
            <a:pPr lvl="2"/>
            <a:r>
              <a:rPr lang="en-US" dirty="0"/>
              <a:t>A. Philip </a:t>
            </a:r>
            <a:r>
              <a:rPr lang="en-US" dirty="0" smtClean="0"/>
              <a:t>Randolph </a:t>
            </a:r>
          </a:p>
          <a:p>
            <a:pPr lvl="2"/>
            <a:r>
              <a:rPr lang="en-US" dirty="0" smtClean="0"/>
              <a:t>Executive Order Issued to prohibit discrimination in government and businesses with federal contracts</a:t>
            </a:r>
            <a:endParaRPr lang="en-US" dirty="0"/>
          </a:p>
          <a:p>
            <a:pPr lvl="1"/>
            <a:r>
              <a:rPr lang="en-US" i="1" dirty="0"/>
              <a:t>Smith v. </a:t>
            </a:r>
            <a:r>
              <a:rPr lang="en-US" i="1" dirty="0" err="1"/>
              <a:t>Allwright</a:t>
            </a:r>
            <a:r>
              <a:rPr lang="en-US" i="1" dirty="0"/>
              <a:t> </a:t>
            </a:r>
            <a:r>
              <a:rPr lang="en-US" dirty="0"/>
              <a:t>(1944</a:t>
            </a:r>
            <a:r>
              <a:rPr lang="en-US" dirty="0" smtClean="0"/>
              <a:t>) – illegal to exclude AA membership in political parties</a:t>
            </a:r>
            <a:endParaRPr lang="en-US" dirty="0"/>
          </a:p>
          <a:p>
            <a:r>
              <a:rPr lang="en-US" dirty="0"/>
              <a:t>Mexican Americans</a:t>
            </a:r>
          </a:p>
          <a:p>
            <a:pPr lvl="1"/>
            <a:r>
              <a:rPr lang="en-US" i="1" dirty="0"/>
              <a:t>Bracero </a:t>
            </a:r>
            <a:r>
              <a:rPr lang="en-US" dirty="0" smtClean="0"/>
              <a:t>program – farmworkers can enter without immigration procedure during growing season</a:t>
            </a:r>
            <a:endParaRPr lang="en-US" dirty="0"/>
          </a:p>
          <a:p>
            <a:pPr lvl="1"/>
            <a:r>
              <a:rPr lang="en-US" dirty="0"/>
              <a:t>Zoot Suit Riots (Los Angeles, 1943</a:t>
            </a:r>
            <a:r>
              <a:rPr lang="en-US" dirty="0" smtClean="0"/>
              <a:t>) – Mexican immigration</a:t>
            </a:r>
            <a:endParaRPr lang="en-US" dirty="0"/>
          </a:p>
          <a:p>
            <a:r>
              <a:rPr lang="en-US" dirty="0"/>
              <a:t>American </a:t>
            </a:r>
            <a:r>
              <a:rPr lang="en-US" dirty="0" smtClean="0"/>
              <a:t>Indians – 25,000 served in military, thousands never returned home due to off-reservation opportunities.</a:t>
            </a:r>
            <a:endParaRPr lang="en-US" dirty="0"/>
          </a:p>
          <a:p>
            <a:pPr lvl="1"/>
            <a:r>
              <a:rPr lang="en-US" dirty="0" err="1"/>
              <a:t>codetalkers</a:t>
            </a:r>
            <a:endParaRPr lang="en-US" dirty="0"/>
          </a:p>
        </p:txBody>
      </p:sp>
      <p:pic>
        <p:nvPicPr>
          <p:cNvPr id="5" name="Content Placeholder 4" descr="Double-V-Campaig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84" r="-12584"/>
          <a:stretch>
            <a:fillRect/>
          </a:stretch>
        </p:blipFill>
        <p:spPr>
          <a:xfrm>
            <a:off x="4977636" y="1725279"/>
            <a:ext cx="3640014" cy="2994989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8441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04" y="415959"/>
            <a:ext cx="7120536" cy="589736"/>
          </a:xfrm>
        </p:spPr>
        <p:txBody>
          <a:bodyPr/>
          <a:lstStyle/>
          <a:p>
            <a:r>
              <a:rPr lang="en-US" sz="3200" dirty="0"/>
              <a:t>Japanese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7911"/>
            <a:ext cx="3361501" cy="2629278"/>
          </a:xfrm>
        </p:spPr>
        <p:txBody>
          <a:bodyPr>
            <a:normAutofit/>
          </a:bodyPr>
          <a:lstStyle/>
          <a:p>
            <a:r>
              <a:rPr lang="en-US" dirty="0"/>
              <a:t>Executive Order 9066</a:t>
            </a:r>
          </a:p>
          <a:p>
            <a:pPr lvl="1"/>
            <a:r>
              <a:rPr lang="en-US" dirty="0"/>
              <a:t>Internment</a:t>
            </a:r>
          </a:p>
          <a:p>
            <a:pPr lvl="1"/>
            <a:r>
              <a:rPr lang="en-US" i="1" dirty="0" err="1"/>
              <a:t>Korematsu</a:t>
            </a:r>
            <a:r>
              <a:rPr lang="en-US" i="1" dirty="0"/>
              <a:t> v. U.S. </a:t>
            </a:r>
            <a:r>
              <a:rPr lang="en-US" dirty="0"/>
              <a:t>(1944</a:t>
            </a:r>
            <a:r>
              <a:rPr lang="en-US" dirty="0" smtClean="0"/>
              <a:t>) – upheld by Sup. </a:t>
            </a:r>
            <a:r>
              <a:rPr lang="en-US" dirty="0" err="1" smtClean="0"/>
              <a:t>Crt</a:t>
            </a:r>
            <a:r>
              <a:rPr lang="en-US" dirty="0" smtClean="0"/>
              <a:t>. </a:t>
            </a:r>
            <a:r>
              <a:rPr lang="en-US" dirty="0" smtClean="0"/>
              <a:t>during wartime</a:t>
            </a:r>
            <a:endParaRPr lang="en-US" i="1" dirty="0"/>
          </a:p>
        </p:txBody>
      </p:sp>
      <p:pic>
        <p:nvPicPr>
          <p:cNvPr id="5" name="Content Placeholder 4" descr="Poste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98" r="-27698"/>
          <a:stretch>
            <a:fillRect/>
          </a:stretch>
        </p:blipFill>
        <p:spPr>
          <a:xfrm>
            <a:off x="3617375" y="0"/>
            <a:ext cx="6251245" cy="5143500"/>
          </a:xfrm>
          <a:effectLst>
            <a:softEdge rad="38100"/>
          </a:effectLst>
        </p:spPr>
      </p:pic>
      <p:pic>
        <p:nvPicPr>
          <p:cNvPr id="6" name="Picture 5" descr="LanguageSchooldow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89" y="1559670"/>
            <a:ext cx="4862391" cy="32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58738"/>
            <a:ext cx="7612063" cy="10636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Executive Order 9066</a:t>
            </a:r>
          </a:p>
        </p:txBody>
      </p:sp>
      <p:pic>
        <p:nvPicPr>
          <p:cNvPr id="5" name="Content Placeholder 4" descr="internment-image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9" b="-4549"/>
          <a:stretch>
            <a:fillRect/>
          </a:stretch>
        </p:blipFill>
        <p:spPr>
          <a:xfrm>
            <a:off x="0" y="1495507"/>
            <a:ext cx="3657600" cy="3271755"/>
          </a:xfrm>
        </p:spPr>
      </p:pic>
      <p:pic>
        <p:nvPicPr>
          <p:cNvPr id="3" name="Picture 2" descr="map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95794"/>
            <a:ext cx="5272261" cy="38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05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7" descr="chinese-japanese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18" r="-31718"/>
          <a:stretch>
            <a:fillRect/>
          </a:stretch>
        </p:blipFill>
        <p:spPr bwMode="auto">
          <a:xfrm>
            <a:off x="-933450" y="-6350"/>
            <a:ext cx="6003925" cy="5149850"/>
          </a:xfrm>
        </p:spPr>
      </p:pic>
      <p:pic>
        <p:nvPicPr>
          <p:cNvPr id="24578" name="Content Placeholder 8" descr="life-1941-jap-chinese.jpg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7" r="-9297"/>
          <a:stretch>
            <a:fillRect/>
          </a:stretch>
        </p:blipFill>
        <p:spPr bwMode="auto">
          <a:xfrm>
            <a:off x="3627438" y="76200"/>
            <a:ext cx="5775325" cy="4954588"/>
          </a:xfrm>
        </p:spPr>
      </p:pic>
    </p:spTree>
    <p:extLst>
      <p:ext uri="{BB962C8B-B14F-4D97-AF65-F5344CB8AC3E}">
        <p14:creationId xmlns:p14="http://schemas.microsoft.com/office/powerpoint/2010/main" val="2296575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884"/>
            <a:ext cx="7120536" cy="589736"/>
          </a:xfrm>
        </p:spPr>
        <p:txBody>
          <a:bodyPr/>
          <a:lstStyle/>
          <a:p>
            <a:r>
              <a:rPr lang="en-US" sz="3200" dirty="0"/>
              <a:t>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2680"/>
            <a:ext cx="3361501" cy="3438943"/>
          </a:xfrm>
        </p:spPr>
        <p:txBody>
          <a:bodyPr>
            <a:normAutofit/>
          </a:bodyPr>
          <a:lstStyle/>
          <a:p>
            <a:r>
              <a:rPr lang="en-US" dirty="0"/>
              <a:t>200,000 serve in uniform</a:t>
            </a:r>
          </a:p>
          <a:p>
            <a:r>
              <a:rPr lang="en-US" dirty="0"/>
              <a:t>5 million enter workforce</a:t>
            </a:r>
          </a:p>
          <a:p>
            <a:pPr lvl="1"/>
            <a:r>
              <a:rPr lang="en-US" dirty="0"/>
              <a:t>24% increase in married women working</a:t>
            </a:r>
          </a:p>
          <a:p>
            <a:pPr lvl="1"/>
            <a:r>
              <a:rPr lang="en-US" dirty="0"/>
              <a:t>Received lower pay than male counterparts</a:t>
            </a:r>
          </a:p>
        </p:txBody>
      </p:sp>
      <p:pic>
        <p:nvPicPr>
          <p:cNvPr id="5" name="Content Placeholder 4" descr="We_Can_Do_It!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66" r="-28666"/>
          <a:stretch>
            <a:fillRect/>
          </a:stretch>
        </p:blipFill>
        <p:spPr>
          <a:xfrm>
            <a:off x="3541354" y="177315"/>
            <a:ext cx="5647304" cy="4646580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7288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7120536" cy="589736"/>
          </a:xfrm>
        </p:spPr>
        <p:txBody>
          <a:bodyPr/>
          <a:lstStyle/>
          <a:p>
            <a:r>
              <a:rPr lang="en-US" sz="3200" dirty="0"/>
              <a:t>Election of 1944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361501" cy="3060701"/>
          </a:xfrm>
        </p:spPr>
        <p:txBody>
          <a:bodyPr>
            <a:normAutofit/>
          </a:bodyPr>
          <a:lstStyle/>
          <a:p>
            <a:r>
              <a:rPr lang="en-US" dirty="0"/>
              <a:t>Roosevelt runs with Harry Truman</a:t>
            </a:r>
          </a:p>
          <a:p>
            <a:r>
              <a:rPr lang="en-US" dirty="0"/>
              <a:t>Republicans:</a:t>
            </a:r>
          </a:p>
          <a:p>
            <a:pPr lvl="1"/>
            <a:r>
              <a:rPr lang="en-US" dirty="0"/>
              <a:t>Thomas Dewey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53% of Popular</a:t>
            </a:r>
          </a:p>
          <a:p>
            <a:pPr lvl="1"/>
            <a:r>
              <a:rPr lang="en-US" dirty="0"/>
              <a:t>432-99 Electoral</a:t>
            </a:r>
          </a:p>
        </p:txBody>
      </p:sp>
      <p:pic>
        <p:nvPicPr>
          <p:cNvPr id="6" name="Content Placeholder 5" descr="electoralcollege1944_large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65" b="-26565"/>
          <a:stretch>
            <a:fillRect/>
          </a:stretch>
        </p:blipFill>
        <p:spPr>
          <a:xfrm>
            <a:off x="3852797" y="1166598"/>
            <a:ext cx="5006697" cy="4118757"/>
          </a:xfrm>
        </p:spPr>
      </p:pic>
    </p:spTree>
    <p:extLst>
      <p:ext uri="{BB962C8B-B14F-4D97-AF65-F5344CB8AC3E}">
        <p14:creationId xmlns:p14="http://schemas.microsoft.com/office/powerpoint/2010/main" val="27341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II: The Battlefronts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War in Europe and the Pacific</a:t>
            </a:r>
          </a:p>
        </p:txBody>
      </p:sp>
    </p:spTree>
    <p:extLst>
      <p:ext uri="{BB962C8B-B14F-4D97-AF65-F5344CB8AC3E}">
        <p14:creationId xmlns:p14="http://schemas.microsoft.com/office/powerpoint/2010/main" val="1949949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3_World_War_II_in_Europe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85" b="-9985"/>
          <a:stretch>
            <a:fillRect/>
          </a:stretch>
        </p:blipFill>
        <p:spPr>
          <a:xfrm>
            <a:off x="3618870" y="920467"/>
            <a:ext cx="5354888" cy="44051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7120536" cy="589736"/>
          </a:xfrm>
        </p:spPr>
        <p:txBody>
          <a:bodyPr/>
          <a:lstStyle/>
          <a:p>
            <a:r>
              <a:rPr lang="en-US" sz="3200" dirty="0"/>
              <a:t>Fighting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361501" cy="33770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Defense at Sea, Attacks by Air</a:t>
            </a:r>
          </a:p>
          <a:p>
            <a:pPr lvl="1"/>
            <a:r>
              <a:rPr lang="en-US" dirty="0"/>
              <a:t>Objectives:</a:t>
            </a:r>
          </a:p>
          <a:p>
            <a:pPr lvl="2"/>
            <a:r>
              <a:rPr lang="en-US" dirty="0"/>
              <a:t>Overcome submarines</a:t>
            </a:r>
          </a:p>
          <a:p>
            <a:pPr lvl="1"/>
            <a:r>
              <a:rPr lang="en-US" dirty="0"/>
              <a:t>Bomb and raid major cities</a:t>
            </a:r>
          </a:p>
          <a:p>
            <a:r>
              <a:rPr lang="en-US" dirty="0"/>
              <a:t>From North Africa to Italy</a:t>
            </a:r>
          </a:p>
          <a:p>
            <a:pPr lvl="1"/>
            <a:r>
              <a:rPr lang="en-US" dirty="0"/>
              <a:t>Operation Torch (Eisenhower &amp; Montgomery, 1942-43)</a:t>
            </a:r>
          </a:p>
          <a:p>
            <a:pPr lvl="1"/>
            <a:r>
              <a:rPr lang="en-US" dirty="0"/>
              <a:t>Sicilian &amp; Italian Campaigns</a:t>
            </a:r>
          </a:p>
        </p:txBody>
      </p:sp>
      <p:pic>
        <p:nvPicPr>
          <p:cNvPr id="6" name="Picture 5" descr="Operation-Torch-px8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34" y="1244884"/>
            <a:ext cx="5040710" cy="37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2702581" cy="589736"/>
          </a:xfrm>
        </p:spPr>
        <p:txBody>
          <a:bodyPr/>
          <a:lstStyle/>
          <a:p>
            <a:r>
              <a:rPr lang="en-US" sz="3200" dirty="0"/>
              <a:t>D-Day and V-E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425" y="1660922"/>
            <a:ext cx="2702581" cy="337709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Operation Overlord (June, 1944</a:t>
            </a:r>
            <a:r>
              <a:rPr lang="en-US" dirty="0" smtClean="0"/>
              <a:t>) – code name for the inv</a:t>
            </a:r>
            <a:r>
              <a:rPr lang="en-US" dirty="0" smtClean="0"/>
              <a:t>asion of Normandy, France</a:t>
            </a:r>
            <a:endParaRPr lang="en-US" dirty="0"/>
          </a:p>
          <a:p>
            <a:pPr lvl="1"/>
            <a:r>
              <a:rPr lang="en-US" dirty="0"/>
              <a:t>Operation </a:t>
            </a:r>
            <a:r>
              <a:rPr lang="en-US" dirty="0" smtClean="0"/>
              <a:t>Neptune- landing on Normandy and liberating France</a:t>
            </a:r>
          </a:p>
          <a:p>
            <a:pPr lvl="1"/>
            <a:r>
              <a:rPr lang="en-US" dirty="0" smtClean="0"/>
              <a:t>D-Day – June 6, 1944</a:t>
            </a:r>
            <a:endParaRPr lang="en-US" dirty="0"/>
          </a:p>
          <a:p>
            <a:r>
              <a:rPr lang="en-US" dirty="0"/>
              <a:t>Battle of the Bulge (Dec. 1944</a:t>
            </a:r>
            <a:r>
              <a:rPr lang="en-US" dirty="0" smtClean="0"/>
              <a:t>) – Allies crossed border into Germany – Germany strikes back forcing Americans to reorganize and resume their advancement</a:t>
            </a:r>
            <a:endParaRPr lang="en-US" dirty="0"/>
          </a:p>
          <a:p>
            <a:r>
              <a:rPr lang="en-US" dirty="0"/>
              <a:t>German Surrender</a:t>
            </a:r>
          </a:p>
          <a:p>
            <a:pPr lvl="1"/>
            <a:r>
              <a:rPr lang="en-US" dirty="0"/>
              <a:t>Hitler’s Suicide (</a:t>
            </a:r>
            <a:r>
              <a:rPr lang="en-US" dirty="0" smtClean="0"/>
              <a:t>April 30, </a:t>
            </a:r>
            <a:r>
              <a:rPr lang="en-US" dirty="0"/>
              <a:t>1945)</a:t>
            </a:r>
          </a:p>
          <a:p>
            <a:pPr lvl="1"/>
            <a:r>
              <a:rPr lang="en-US" dirty="0"/>
              <a:t>Surrender: May 7, 1945</a:t>
            </a:r>
          </a:p>
          <a:p>
            <a:r>
              <a:rPr lang="en-US" dirty="0"/>
              <a:t>The Holocaust &amp; Liberation of Concentration Camps</a:t>
            </a:r>
          </a:p>
        </p:txBody>
      </p:sp>
      <p:pic>
        <p:nvPicPr>
          <p:cNvPr id="5" name="Content Placeholder 4" descr="Plan-of-operations-on-d-day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8" b="-8138"/>
          <a:stretch>
            <a:fillRect/>
          </a:stretch>
        </p:blipFill>
        <p:spPr>
          <a:xfrm>
            <a:off x="3159781" y="375972"/>
            <a:ext cx="5900702" cy="4854210"/>
          </a:xfrm>
        </p:spPr>
      </p:pic>
    </p:spTree>
    <p:extLst>
      <p:ext uri="{BB962C8B-B14F-4D97-AF65-F5344CB8AC3E}">
        <p14:creationId xmlns:p14="http://schemas.microsoft.com/office/powerpoint/2010/main" val="39848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Herbert Hoover’s Foreign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Japanese Aggression in Manchuria</a:t>
            </a:r>
          </a:p>
          <a:p>
            <a:pPr lvl="1"/>
            <a:r>
              <a:rPr lang="en-US" dirty="0"/>
              <a:t>Manchukuo (1931)</a:t>
            </a:r>
          </a:p>
          <a:p>
            <a:pPr lvl="1"/>
            <a:r>
              <a:rPr lang="en-US" dirty="0"/>
              <a:t>Stimson Doctrine – US refused to recognize the legitimacy of any regime like Manchukuo</a:t>
            </a:r>
          </a:p>
          <a:p>
            <a:r>
              <a:rPr lang="en-US" dirty="0"/>
              <a:t>Latin America</a:t>
            </a:r>
          </a:p>
          <a:p>
            <a:pPr lvl="1"/>
            <a:r>
              <a:rPr lang="en-US" dirty="0"/>
              <a:t>Removed Troops from:</a:t>
            </a:r>
          </a:p>
          <a:p>
            <a:pPr lvl="2"/>
            <a:r>
              <a:rPr lang="en-US" dirty="0"/>
              <a:t>Nicaragua (1933)</a:t>
            </a:r>
          </a:p>
          <a:p>
            <a:pPr lvl="2"/>
            <a:r>
              <a:rPr lang="en-US" dirty="0"/>
              <a:t>Haiti (1934)</a:t>
            </a:r>
          </a:p>
        </p:txBody>
      </p:sp>
      <p:pic>
        <p:nvPicPr>
          <p:cNvPr id="5" name="Content Placeholder 4" descr="The_Doormat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75" b="-9575"/>
          <a:stretch>
            <a:fillRect/>
          </a:stretch>
        </p:blipFill>
        <p:spPr>
          <a:xfrm>
            <a:off x="3998294" y="1359239"/>
            <a:ext cx="4708089" cy="3873107"/>
          </a:xfrm>
        </p:spPr>
      </p:pic>
    </p:spTree>
    <p:extLst>
      <p:ext uri="{BB962C8B-B14F-4D97-AF65-F5344CB8AC3E}">
        <p14:creationId xmlns:p14="http://schemas.microsoft.com/office/powerpoint/2010/main" val="38953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684"/>
            <a:ext cx="7120536" cy="589736"/>
          </a:xfrm>
        </p:spPr>
        <p:txBody>
          <a:bodyPr/>
          <a:lstStyle/>
          <a:p>
            <a:r>
              <a:rPr lang="en-US" sz="3200" dirty="0"/>
              <a:t>Fighting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451" y="923617"/>
            <a:ext cx="3361501" cy="399634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MacArthur, Nimitz, and “Island-Hopping”</a:t>
            </a:r>
          </a:p>
          <a:p>
            <a:pPr lvl="1"/>
            <a:r>
              <a:rPr lang="en-US" dirty="0"/>
              <a:t>Early </a:t>
            </a:r>
            <a:r>
              <a:rPr lang="en-US" dirty="0" smtClean="0"/>
              <a:t>losses for America</a:t>
            </a:r>
            <a:endParaRPr lang="en-US" dirty="0"/>
          </a:p>
          <a:p>
            <a:pPr lvl="2"/>
            <a:r>
              <a:rPr lang="en-US" dirty="0"/>
              <a:t>Bataan, Coral Sea, Guadalcanal</a:t>
            </a:r>
          </a:p>
          <a:p>
            <a:pPr lvl="1"/>
            <a:r>
              <a:rPr lang="en-US" dirty="0"/>
              <a:t>Turning Point, </a:t>
            </a:r>
            <a:r>
              <a:rPr lang="en-US" dirty="0" smtClean="0"/>
              <a:t>1942 – decoding messages</a:t>
            </a:r>
            <a:endParaRPr lang="en-US" dirty="0"/>
          </a:p>
          <a:p>
            <a:pPr lvl="2"/>
            <a:r>
              <a:rPr lang="en-US" dirty="0" smtClean="0"/>
              <a:t>Battle of Midway – June 4-7, 1942 – ended Japanese expansion</a:t>
            </a:r>
          </a:p>
          <a:p>
            <a:pPr lvl="2"/>
            <a:r>
              <a:rPr lang="en-US" dirty="0" smtClean="0"/>
              <a:t>Island hopping</a:t>
            </a:r>
            <a:endParaRPr lang="en-US" dirty="0"/>
          </a:p>
          <a:p>
            <a:r>
              <a:rPr lang="en-US" dirty="0"/>
              <a:t>Major Battles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Leyte Gulf (Oct., 1944)</a:t>
            </a:r>
          </a:p>
          <a:p>
            <a:pPr lvl="2"/>
            <a:r>
              <a:rPr lang="en-US" dirty="0"/>
              <a:t>Emergence of </a:t>
            </a:r>
            <a:r>
              <a:rPr lang="en-US" i="1" dirty="0"/>
              <a:t>kamikazes</a:t>
            </a:r>
            <a:endParaRPr lang="en-US" dirty="0"/>
          </a:p>
          <a:p>
            <a:pPr lvl="1"/>
            <a:r>
              <a:rPr lang="en-US" dirty="0" smtClean="0"/>
              <a:t>Okinawa – 50,000 casualties of US and 100,000 Japanese killed</a:t>
            </a:r>
            <a:endParaRPr lang="en-US" dirty="0"/>
          </a:p>
          <a:p>
            <a:pPr lvl="1"/>
            <a:r>
              <a:rPr lang="en-US" dirty="0"/>
              <a:t>Iwo </a:t>
            </a:r>
            <a:r>
              <a:rPr lang="en-US" dirty="0" smtClean="0"/>
              <a:t>Jima</a:t>
            </a:r>
          </a:p>
        </p:txBody>
      </p:sp>
      <p:pic>
        <p:nvPicPr>
          <p:cNvPr id="5" name="Content Placeholder 4" descr="pacific_theater_1941_4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0" r="-12130"/>
          <a:stretch>
            <a:fillRect/>
          </a:stretch>
        </p:blipFill>
        <p:spPr>
          <a:xfrm>
            <a:off x="3689202" y="73487"/>
            <a:ext cx="6034808" cy="4964532"/>
          </a:xfrm>
        </p:spPr>
      </p:pic>
      <p:pic>
        <p:nvPicPr>
          <p:cNvPr id="6" name="Picture 5" descr="fla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41" y="323866"/>
            <a:ext cx="4758000" cy="43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7120536" cy="589736"/>
          </a:xfrm>
        </p:spPr>
        <p:txBody>
          <a:bodyPr/>
          <a:lstStyle/>
          <a:p>
            <a:r>
              <a:rPr lang="en-US" sz="3200" dirty="0"/>
              <a:t>Atomic Bombs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361501" cy="337709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Manhattan Project</a:t>
            </a:r>
          </a:p>
          <a:p>
            <a:pPr lvl="1"/>
            <a:r>
              <a:rPr lang="en-US" dirty="0"/>
              <a:t>Oppenheimer, 1942</a:t>
            </a:r>
          </a:p>
          <a:p>
            <a:pPr lvl="2"/>
            <a:r>
              <a:rPr lang="en-US" dirty="0"/>
              <a:t>University of </a:t>
            </a:r>
            <a:r>
              <a:rPr lang="en-US" dirty="0" smtClean="0"/>
              <a:t>Chicago</a:t>
            </a:r>
          </a:p>
          <a:p>
            <a:pPr lvl="2"/>
            <a:r>
              <a:rPr lang="en-US" dirty="0" smtClean="0"/>
              <a:t>Ultimatum </a:t>
            </a:r>
            <a:r>
              <a:rPr lang="en-US" dirty="0"/>
              <a:t>– or face utter destruction</a:t>
            </a:r>
          </a:p>
          <a:p>
            <a:r>
              <a:rPr lang="en-US" dirty="0" smtClean="0"/>
              <a:t>Hiroshima </a:t>
            </a:r>
            <a:r>
              <a:rPr lang="en-US" dirty="0"/>
              <a:t>(August 6, 1945)</a:t>
            </a:r>
          </a:p>
          <a:p>
            <a:r>
              <a:rPr lang="en-US" dirty="0"/>
              <a:t>Nagasaki (August 9</a:t>
            </a:r>
            <a:r>
              <a:rPr lang="en-US" dirty="0" smtClean="0"/>
              <a:t>)</a:t>
            </a:r>
          </a:p>
          <a:p>
            <a:r>
              <a:rPr lang="en-US" dirty="0" smtClean="0"/>
              <a:t>250,000 dead in Japan</a:t>
            </a:r>
            <a:endParaRPr lang="en-US" dirty="0"/>
          </a:p>
          <a:p>
            <a:r>
              <a:rPr lang="en-US" dirty="0"/>
              <a:t>Japan Surrenders</a:t>
            </a:r>
          </a:p>
          <a:p>
            <a:pPr lvl="1"/>
            <a:r>
              <a:rPr lang="en-US" dirty="0"/>
              <a:t>September 2, 1945</a:t>
            </a:r>
          </a:p>
          <a:p>
            <a:pPr lvl="1"/>
            <a:r>
              <a:rPr lang="en-US" i="1" dirty="0"/>
              <a:t>USS Missouri</a:t>
            </a:r>
          </a:p>
        </p:txBody>
      </p:sp>
      <p:pic>
        <p:nvPicPr>
          <p:cNvPr id="5" name="Content Placeholder 4" descr="curie-6-hiroshima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06" r="-31606"/>
          <a:stretch>
            <a:fillRect/>
          </a:stretch>
        </p:blipFill>
        <p:spPr>
          <a:xfrm>
            <a:off x="3338274" y="0"/>
            <a:ext cx="6252358" cy="5143500"/>
          </a:xfrm>
        </p:spPr>
      </p:pic>
      <p:pic>
        <p:nvPicPr>
          <p:cNvPr id="6" name="Picture 5" descr="A-view-of-the-densely-packed-houses-of-Hiroshima-weeks-after-the-bombing-at-the-edge-of-the-severely-damaged-area-note-the-flattened-buildings-at-bottom.-U.S.-National-Archives-960x68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32" y="971598"/>
            <a:ext cx="5053509" cy="357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Decision to Drop the Bomb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Arguments in Favor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Target: Japan</a:t>
            </a:r>
          </a:p>
          <a:p>
            <a:pPr lvl="1"/>
            <a:r>
              <a:rPr lang="en-US" dirty="0"/>
              <a:t>Japanese character: </a:t>
            </a:r>
            <a:r>
              <a:rPr lang="en-US" i="1" dirty="0"/>
              <a:t>bushido &amp; seppuku</a:t>
            </a:r>
            <a:endParaRPr lang="en-US" dirty="0"/>
          </a:p>
          <a:p>
            <a:pPr lvl="1"/>
            <a:r>
              <a:rPr lang="en-US" dirty="0"/>
              <a:t>Prevent: long war, massive casualties</a:t>
            </a:r>
          </a:p>
          <a:p>
            <a:pPr lvl="2"/>
            <a:r>
              <a:rPr lang="en-US" dirty="0"/>
              <a:t>Pacific front as lesson</a:t>
            </a:r>
          </a:p>
          <a:p>
            <a:r>
              <a:rPr lang="en-US" dirty="0"/>
              <a:t>Target: Soviet Union</a:t>
            </a:r>
          </a:p>
          <a:p>
            <a:pPr lvl="1"/>
            <a:r>
              <a:rPr lang="en-US" dirty="0"/>
              <a:t>Send a message</a:t>
            </a:r>
          </a:p>
          <a:p>
            <a:pPr lvl="1"/>
            <a:r>
              <a:rPr lang="en-US" dirty="0"/>
              <a:t>Prevent: Soviet aggression &amp; expansion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Arguments Opposed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Massive casualties &amp; destruction</a:t>
            </a:r>
          </a:p>
          <a:p>
            <a:r>
              <a:rPr lang="en-US" dirty="0"/>
              <a:t>Violated human rights</a:t>
            </a:r>
          </a:p>
          <a:p>
            <a:r>
              <a:rPr lang="en-US" dirty="0"/>
              <a:t>Even if Hiroshima warranted, Nagasaki was not</a:t>
            </a:r>
          </a:p>
          <a:p>
            <a:r>
              <a:rPr lang="en-US" dirty="0"/>
              <a:t>Weapons &amp; the loss of human lives should not be used as diplomatic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4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Wartime Conferences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Negotiations, Peace Treaties, and the End of War</a:t>
            </a:r>
          </a:p>
        </p:txBody>
      </p:sp>
    </p:spTree>
    <p:extLst>
      <p:ext uri="{BB962C8B-B14F-4D97-AF65-F5344CB8AC3E}">
        <p14:creationId xmlns:p14="http://schemas.microsoft.com/office/powerpoint/2010/main" val="1584434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7120536" cy="589736"/>
          </a:xfrm>
        </p:spPr>
        <p:txBody>
          <a:bodyPr/>
          <a:lstStyle/>
          <a:p>
            <a:r>
              <a:rPr lang="en-US" sz="3200" dirty="0"/>
              <a:t>The Big Three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361501" cy="33770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Roosevelt, Churchill, and Stalin</a:t>
            </a:r>
          </a:p>
          <a:p>
            <a:r>
              <a:rPr lang="en-US" dirty="0"/>
              <a:t>Casablanca </a:t>
            </a:r>
            <a:r>
              <a:rPr lang="en-US" dirty="0" smtClean="0"/>
              <a:t>– Roosevelt &amp; Churchill agree(Jan</a:t>
            </a:r>
            <a:r>
              <a:rPr lang="en-US" dirty="0"/>
              <a:t>. 1943)</a:t>
            </a:r>
          </a:p>
          <a:p>
            <a:pPr lvl="1"/>
            <a:r>
              <a:rPr lang="en-US" dirty="0"/>
              <a:t>Italian invasion &amp; unconditional surrender</a:t>
            </a:r>
          </a:p>
          <a:p>
            <a:r>
              <a:rPr lang="en-US" dirty="0"/>
              <a:t>Teheran (Nov. 1943)</a:t>
            </a:r>
          </a:p>
          <a:p>
            <a:pPr lvl="1"/>
            <a:r>
              <a:rPr lang="en-US" dirty="0"/>
              <a:t>Liberation of France, Soviet Invasion of </a:t>
            </a:r>
            <a:r>
              <a:rPr lang="en-US" dirty="0" smtClean="0"/>
              <a:t>Germany and eventually join the war against Japan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Tehran_Conference_,_1943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4" b="-584"/>
          <a:stretch>
            <a:fillRect/>
          </a:stretch>
        </p:blipFill>
        <p:spPr>
          <a:xfrm>
            <a:off x="4011575" y="859139"/>
            <a:ext cx="4856347" cy="3995072"/>
          </a:xfrm>
        </p:spPr>
      </p:pic>
    </p:spTree>
    <p:extLst>
      <p:ext uri="{BB962C8B-B14F-4D97-AF65-F5344CB8AC3E}">
        <p14:creationId xmlns:p14="http://schemas.microsoft.com/office/powerpoint/2010/main" val="14608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7120536" cy="589736"/>
          </a:xfrm>
        </p:spPr>
        <p:txBody>
          <a:bodyPr/>
          <a:lstStyle/>
          <a:p>
            <a:r>
              <a:rPr lang="en-US" sz="3200" dirty="0"/>
              <a:t>Yalta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361501" cy="33770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February, 1945</a:t>
            </a:r>
          </a:p>
          <a:p>
            <a:r>
              <a:rPr lang="en-US" dirty="0"/>
              <a:t>Germany to be divided in </a:t>
            </a:r>
            <a:r>
              <a:rPr lang="en-US" dirty="0" smtClean="0"/>
              <a:t>four occupation </a:t>
            </a:r>
            <a:r>
              <a:rPr lang="en-US" dirty="0" err="1" smtClean="0"/>
              <a:t>zeons</a:t>
            </a:r>
            <a:endParaRPr lang="en-US" dirty="0"/>
          </a:p>
          <a:p>
            <a:r>
              <a:rPr lang="en-US" dirty="0"/>
              <a:t>Free elections for Eastern Europe</a:t>
            </a:r>
          </a:p>
          <a:p>
            <a:r>
              <a:rPr lang="en-US" dirty="0"/>
              <a:t>Soviets to join war against </a:t>
            </a:r>
            <a:r>
              <a:rPr lang="en-US" dirty="0" smtClean="0"/>
              <a:t>Japan – August 8, 1945 right before Japan surrendered</a:t>
            </a:r>
            <a:endParaRPr lang="en-US" dirty="0"/>
          </a:p>
          <a:p>
            <a:r>
              <a:rPr lang="en-US" dirty="0"/>
              <a:t>Foundations for United </a:t>
            </a:r>
            <a:r>
              <a:rPr lang="en-US" dirty="0" smtClean="0"/>
              <a:t>Nations – San Francisco</a:t>
            </a:r>
            <a:endParaRPr lang="en-US" dirty="0"/>
          </a:p>
        </p:txBody>
      </p:sp>
      <p:pic>
        <p:nvPicPr>
          <p:cNvPr id="5" name="Content Placeholder 4" descr="partition-allemagne-suite-accords-yalta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31" b="-17131"/>
          <a:stretch>
            <a:fillRect/>
          </a:stretch>
        </p:blipFill>
        <p:spPr>
          <a:xfrm>
            <a:off x="3793636" y="884204"/>
            <a:ext cx="5141071" cy="4229300"/>
          </a:xfrm>
        </p:spPr>
      </p:pic>
    </p:spTree>
    <p:extLst>
      <p:ext uri="{BB962C8B-B14F-4D97-AF65-F5344CB8AC3E}">
        <p14:creationId xmlns:p14="http://schemas.microsoft.com/office/powerpoint/2010/main" val="32864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7120536" cy="589736"/>
          </a:xfrm>
        </p:spPr>
        <p:txBody>
          <a:bodyPr/>
          <a:lstStyle/>
          <a:p>
            <a:r>
              <a:rPr lang="en-US" sz="3200" dirty="0"/>
              <a:t>Potsdam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361501" cy="33770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Death of President Roosevelt </a:t>
            </a:r>
            <a:r>
              <a:rPr lang="en-US" dirty="0" smtClean="0"/>
              <a:t>– April 12, 1945 (Truman</a:t>
            </a:r>
            <a:r>
              <a:rPr lang="en-US" dirty="0"/>
              <a:t>)</a:t>
            </a:r>
          </a:p>
          <a:p>
            <a:r>
              <a:rPr lang="en-US" dirty="0"/>
              <a:t>Replacement of Winston Churchill (Attlee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Potsdam Conference</a:t>
            </a:r>
          </a:p>
          <a:p>
            <a:pPr lvl="1"/>
            <a:r>
              <a:rPr lang="en-US" dirty="0" smtClean="0"/>
              <a:t>Truma</a:t>
            </a:r>
            <a:r>
              <a:rPr lang="en-US" dirty="0" smtClean="0"/>
              <a:t>n, Attlee &amp; Stalin met in Germany – July 17- August 2, 1945 agreed on the following: </a:t>
            </a:r>
          </a:p>
          <a:p>
            <a:pPr lvl="2"/>
            <a:r>
              <a:rPr lang="en-US" dirty="0" smtClean="0"/>
              <a:t>Unconditional </a:t>
            </a:r>
            <a:r>
              <a:rPr lang="en-US" dirty="0"/>
              <a:t>surrender of Japan</a:t>
            </a:r>
          </a:p>
          <a:p>
            <a:pPr lvl="2"/>
            <a:r>
              <a:rPr lang="en-US" dirty="0"/>
              <a:t>Criminal prosecution of Nazi leaders (Nuremburg)</a:t>
            </a:r>
          </a:p>
          <a:p>
            <a:endParaRPr lang="en-US" dirty="0"/>
          </a:p>
        </p:txBody>
      </p:sp>
      <p:pic>
        <p:nvPicPr>
          <p:cNvPr id="5" name="Content Placeholder 4" descr="Potsdam_conference_1945-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84" b="-3884"/>
          <a:stretch>
            <a:fillRect/>
          </a:stretch>
        </p:blipFill>
        <p:spPr>
          <a:xfrm>
            <a:off x="4081909" y="1167981"/>
            <a:ext cx="4741449" cy="3900551"/>
          </a:xfrm>
        </p:spPr>
      </p:pic>
    </p:spTree>
    <p:extLst>
      <p:ext uri="{BB962C8B-B14F-4D97-AF65-F5344CB8AC3E}">
        <p14:creationId xmlns:p14="http://schemas.microsoft.com/office/powerpoint/2010/main" val="21295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War’s Legacy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of World War II</a:t>
            </a:r>
          </a:p>
        </p:txBody>
      </p:sp>
    </p:spTree>
    <p:extLst>
      <p:ext uri="{BB962C8B-B14F-4D97-AF65-F5344CB8AC3E}">
        <p14:creationId xmlns:p14="http://schemas.microsoft.com/office/powerpoint/2010/main" val="2770959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7120536" cy="589736"/>
          </a:xfrm>
        </p:spPr>
        <p:txBody>
          <a:bodyPr/>
          <a:lstStyle/>
          <a:p>
            <a:r>
              <a:rPr lang="en-US" sz="3200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361501" cy="33770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Deadliest War in Human History</a:t>
            </a:r>
          </a:p>
          <a:p>
            <a:pPr lvl="1"/>
            <a:r>
              <a:rPr lang="en-US" dirty="0"/>
              <a:t>50 million</a:t>
            </a:r>
          </a:p>
          <a:p>
            <a:pPr lvl="1"/>
            <a:r>
              <a:rPr lang="en-US" dirty="0"/>
              <a:t>American Losses:</a:t>
            </a:r>
          </a:p>
          <a:p>
            <a:pPr lvl="2"/>
            <a:r>
              <a:rPr lang="en-US" dirty="0"/>
              <a:t>300,000 dead</a:t>
            </a:r>
          </a:p>
          <a:p>
            <a:pPr lvl="2"/>
            <a:r>
              <a:rPr lang="en-US" dirty="0"/>
              <a:t>800,000 wounded</a:t>
            </a:r>
          </a:p>
          <a:p>
            <a:r>
              <a:rPr lang="en-US" dirty="0"/>
              <a:t>Debt</a:t>
            </a:r>
          </a:p>
          <a:p>
            <a:pPr lvl="1"/>
            <a:r>
              <a:rPr lang="en-US" dirty="0"/>
              <a:t>Spending increased debt, but little damage overall domestically</a:t>
            </a:r>
          </a:p>
        </p:txBody>
      </p:sp>
      <p:pic>
        <p:nvPicPr>
          <p:cNvPr id="5" name="Content Placeholder 4" descr="14773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2" r="-1812"/>
          <a:stretch>
            <a:fillRect/>
          </a:stretch>
        </p:blipFill>
        <p:spPr>
          <a:xfrm>
            <a:off x="4011575" y="992528"/>
            <a:ext cx="4816075" cy="3961942"/>
          </a:xfrm>
        </p:spPr>
      </p:pic>
    </p:spTree>
    <p:extLst>
      <p:ext uri="{BB962C8B-B14F-4D97-AF65-F5344CB8AC3E}">
        <p14:creationId xmlns:p14="http://schemas.microsoft.com/office/powerpoint/2010/main" val="16613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70" y="859139"/>
            <a:ext cx="7120536" cy="589736"/>
          </a:xfrm>
        </p:spPr>
        <p:txBody>
          <a:bodyPr/>
          <a:lstStyle/>
          <a:p>
            <a:r>
              <a:rPr lang="en-US" sz="3200" dirty="0"/>
              <a:t>United Nations</a:t>
            </a:r>
          </a:p>
        </p:txBody>
      </p:sp>
      <p:pic>
        <p:nvPicPr>
          <p:cNvPr id="6" name="Content Placeholder 5" descr="AAA-758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2" b="-3472"/>
          <a:stretch>
            <a:fillRect/>
          </a:stretch>
        </p:blipFill>
        <p:spPr>
          <a:xfrm>
            <a:off x="4011575" y="1051012"/>
            <a:ext cx="4853561" cy="3992780"/>
          </a:xfrm>
        </p:spPr>
      </p:pic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2899" y="1543556"/>
            <a:ext cx="3360738" cy="3378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Chartered April, 1945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San Francisco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Collective Measures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settle disputes peacefully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General Assembly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50 nations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Security Council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11 countries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5 Permanent Seats w/veto power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US, Britain, France, China, and…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USSR</a:t>
            </a:r>
          </a:p>
        </p:txBody>
      </p:sp>
      <p:pic>
        <p:nvPicPr>
          <p:cNvPr id="7" name="Picture 6" descr="un_charter_fu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02" y="1315197"/>
            <a:ext cx="5232349" cy="34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5315"/>
            <a:ext cx="7391401" cy="857250"/>
          </a:xfrm>
        </p:spPr>
        <p:txBody>
          <a:bodyPr/>
          <a:lstStyle/>
          <a:p>
            <a:r>
              <a:rPr lang="en-US" dirty="0"/>
              <a:t>Franklin Roosevelt’s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99812"/>
            <a:ext cx="5273750" cy="40436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Good Neighbor Policy</a:t>
            </a:r>
          </a:p>
          <a:p>
            <a:pPr lvl="1"/>
            <a:r>
              <a:rPr lang="en-US" dirty="0"/>
              <a:t>Cooperation in order to avert threats</a:t>
            </a:r>
          </a:p>
          <a:p>
            <a:pPr lvl="1"/>
            <a:r>
              <a:rPr lang="en-US" dirty="0"/>
              <a:t>Pan-American Conferences (1933-36) – US to not intervene in Latin American affairs again; work together in the future</a:t>
            </a:r>
          </a:p>
          <a:p>
            <a:pPr lvl="1"/>
            <a:r>
              <a:rPr lang="en-US" dirty="0"/>
              <a:t>Cuba</a:t>
            </a:r>
          </a:p>
          <a:p>
            <a:pPr lvl="2"/>
            <a:r>
              <a:rPr lang="en-US" dirty="0"/>
              <a:t>Nullified Platt Amendment (1934)</a:t>
            </a:r>
          </a:p>
          <a:p>
            <a:pPr lvl="3"/>
            <a:r>
              <a:rPr lang="en-US" dirty="0"/>
              <a:t>Kept Guantanamo</a:t>
            </a:r>
          </a:p>
          <a:p>
            <a:pPr lvl="1"/>
            <a:r>
              <a:rPr lang="en-US" dirty="0"/>
              <a:t>Mexico</a:t>
            </a:r>
          </a:p>
          <a:p>
            <a:pPr lvl="2"/>
            <a:r>
              <a:rPr lang="en-US" dirty="0"/>
              <a:t>Oil crisis (1938) – encouraged American companies to negotiate a settlement</a:t>
            </a:r>
          </a:p>
          <a:p>
            <a:r>
              <a:rPr lang="en-US" dirty="0"/>
              <a:t>Economic Diplomacy</a:t>
            </a:r>
          </a:p>
          <a:p>
            <a:pPr lvl="1"/>
            <a:r>
              <a:rPr lang="en-US" dirty="0"/>
              <a:t>Recognition of Soviet Union (1933) – increase trade </a:t>
            </a:r>
          </a:p>
          <a:p>
            <a:pPr lvl="1"/>
            <a:r>
              <a:rPr lang="en-US" dirty="0"/>
              <a:t>Philippines</a:t>
            </a:r>
          </a:p>
          <a:p>
            <a:pPr lvl="2"/>
            <a:r>
              <a:rPr lang="en-US" dirty="0" err="1"/>
              <a:t>Tydings</a:t>
            </a:r>
            <a:r>
              <a:rPr lang="en-US" dirty="0"/>
              <a:t>-McDuffie Act (1934) – independence in 1946</a:t>
            </a:r>
          </a:p>
          <a:p>
            <a:pPr lvl="1"/>
            <a:r>
              <a:rPr lang="en-US" dirty="0"/>
              <a:t>Reciprocal Trade Agreements – lower tariffs if agreed</a:t>
            </a:r>
          </a:p>
          <a:p>
            <a:pPr lvl="2"/>
            <a:r>
              <a:rPr lang="en-US" dirty="0"/>
              <a:t>Sec. State: Cordell Hull</a:t>
            </a:r>
          </a:p>
        </p:txBody>
      </p:sp>
      <p:pic>
        <p:nvPicPr>
          <p:cNvPr id="6" name="Content Placeholder 5" descr="save cub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47" b="-10047"/>
          <a:stretch>
            <a:fillRect/>
          </a:stretch>
        </p:blipFill>
        <p:spPr>
          <a:xfrm>
            <a:off x="5833593" y="1754371"/>
            <a:ext cx="3039774" cy="2500669"/>
          </a:xfrm>
        </p:spPr>
      </p:pic>
    </p:spTree>
    <p:extLst>
      <p:ext uri="{BB962C8B-B14F-4D97-AF65-F5344CB8AC3E}">
        <p14:creationId xmlns:p14="http://schemas.microsoft.com/office/powerpoint/2010/main" val="16202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LA-Interwa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9144000" cy="439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oodNeighbor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17872"/>
            <a:ext cx="48958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oodNeighbor-Wa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60722"/>
            <a:ext cx="4784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oodNeighbor-Critic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573"/>
            <a:ext cx="4572000" cy="513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163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541"/>
            <a:ext cx="7391401" cy="1198509"/>
          </a:xfrm>
        </p:spPr>
        <p:txBody>
          <a:bodyPr/>
          <a:lstStyle/>
          <a:p>
            <a:r>
              <a:rPr lang="en-US" dirty="0"/>
              <a:t>Events Abroad:</a:t>
            </a:r>
            <a:br>
              <a:rPr lang="en-US" dirty="0"/>
            </a:br>
            <a:r>
              <a:rPr lang="en-US" dirty="0"/>
              <a:t>Fascism &amp; Aggressive Militarism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834" y="1677968"/>
            <a:ext cx="8409436" cy="33296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Italy</a:t>
            </a:r>
          </a:p>
          <a:p>
            <a:pPr lvl="1"/>
            <a:r>
              <a:rPr lang="en-US" dirty="0"/>
              <a:t>Rise of “Il Duce” – Benito Mussolini</a:t>
            </a:r>
          </a:p>
          <a:p>
            <a:pPr lvl="1"/>
            <a:r>
              <a:rPr lang="en-US" dirty="0"/>
              <a:t>Rise of Fascism – people should glorify their nation and race through aggressive show of force</a:t>
            </a:r>
          </a:p>
          <a:p>
            <a:r>
              <a:rPr lang="en-US" dirty="0"/>
              <a:t>Germany</a:t>
            </a:r>
          </a:p>
          <a:p>
            <a:pPr lvl="1"/>
            <a:r>
              <a:rPr lang="en-US" dirty="0"/>
              <a:t>Rise of “Der Fuhrer” – Adolf Hitler</a:t>
            </a:r>
          </a:p>
          <a:p>
            <a:pPr lvl="2"/>
            <a:r>
              <a:rPr lang="en-US" dirty="0"/>
              <a:t>Seized the opportunity presented by the depression to play upon anti-</a:t>
            </a:r>
            <a:r>
              <a:rPr lang="en-US" dirty="0" err="1"/>
              <a:t>Semetic</a:t>
            </a:r>
            <a:r>
              <a:rPr lang="en-US" dirty="0"/>
              <a:t> hatreds</a:t>
            </a:r>
          </a:p>
          <a:p>
            <a:r>
              <a:rPr lang="en-US" dirty="0"/>
              <a:t>Japan</a:t>
            </a:r>
          </a:p>
          <a:p>
            <a:pPr lvl="1"/>
            <a:r>
              <a:rPr lang="en-US" dirty="0"/>
              <a:t>Invasion of China for access to raw materials to gain control over what their leaders believed to be the Greater East Asia Co-Prosperity Sphere</a:t>
            </a:r>
          </a:p>
        </p:txBody>
      </p:sp>
    </p:spTree>
    <p:extLst>
      <p:ext uri="{BB962C8B-B14F-4D97-AF65-F5344CB8AC3E}">
        <p14:creationId xmlns:p14="http://schemas.microsoft.com/office/powerpoint/2010/main" val="4576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75"/>
            <a:ext cx="7391401" cy="857250"/>
          </a:xfrm>
        </p:spPr>
        <p:txBody>
          <a:bodyPr/>
          <a:lstStyle/>
          <a:p>
            <a:r>
              <a:rPr lang="en-US" dirty="0"/>
              <a:t>American Isolationists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0502"/>
            <a:ext cx="5380074" cy="378994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Lesson of World War I</a:t>
            </a:r>
          </a:p>
          <a:p>
            <a:pPr lvl="1"/>
            <a:r>
              <a:rPr lang="en-US" dirty="0"/>
              <a:t>Nye Commission (1934)</a:t>
            </a:r>
          </a:p>
          <a:p>
            <a:pPr lvl="2"/>
            <a:r>
              <a:rPr lang="en-US" dirty="0"/>
              <a:t>“Merchants of Death” – US participation in the world war was to serve the greed of bankers and arms manufacturers – pushed for isolationist Congress</a:t>
            </a:r>
          </a:p>
          <a:p>
            <a:r>
              <a:rPr lang="en-US" dirty="0"/>
              <a:t>Neutrality Acts</a:t>
            </a:r>
          </a:p>
          <a:p>
            <a:pPr lvl="1"/>
            <a:r>
              <a:rPr lang="en-US" dirty="0"/>
              <a:t>1935: prohibited arms shipments &amp; forbade Americans to sail on belligerent ships</a:t>
            </a:r>
          </a:p>
          <a:p>
            <a:pPr lvl="1"/>
            <a:r>
              <a:rPr lang="en-US" dirty="0"/>
              <a:t>1936: forbade loans to belligerents</a:t>
            </a:r>
          </a:p>
          <a:p>
            <a:pPr lvl="1"/>
            <a:r>
              <a:rPr lang="en-US" dirty="0"/>
              <a:t>1937: forbade arms shipments to Spain due to </a:t>
            </a:r>
          </a:p>
          <a:p>
            <a:pPr marL="228600" lvl="1" indent="0">
              <a:buNone/>
            </a:pPr>
            <a:r>
              <a:rPr lang="en-US" dirty="0"/>
              <a:t>civil war. </a:t>
            </a:r>
          </a:p>
          <a:p>
            <a:r>
              <a:rPr lang="en-US" dirty="0"/>
              <a:t>Spanish Civil War</a:t>
            </a:r>
          </a:p>
          <a:p>
            <a:pPr lvl="1"/>
            <a:r>
              <a:rPr lang="en-US" dirty="0"/>
              <a:t>Loyalists vs. Franco’s Nationalists (fascists)</a:t>
            </a:r>
          </a:p>
          <a:p>
            <a:pPr lvl="1"/>
            <a:r>
              <a:rPr lang="en-US" dirty="0"/>
              <a:t>America First Committee  - warn against engagement with Europe</a:t>
            </a:r>
          </a:p>
        </p:txBody>
      </p:sp>
      <p:pic>
        <p:nvPicPr>
          <p:cNvPr id="5" name="Content Placeholder 4" descr="image593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368" b="-45368"/>
          <a:stretch>
            <a:fillRect/>
          </a:stretch>
        </p:blipFill>
        <p:spPr>
          <a:xfrm>
            <a:off x="5986287" y="1114425"/>
            <a:ext cx="2957181" cy="2432723"/>
          </a:xfrm>
        </p:spPr>
      </p:pic>
    </p:spTree>
    <p:extLst>
      <p:ext uri="{BB962C8B-B14F-4D97-AF65-F5344CB8AC3E}">
        <p14:creationId xmlns:p14="http://schemas.microsoft.com/office/powerpoint/2010/main" val="3926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003"/>
            <a:ext cx="7391401" cy="857250"/>
          </a:xfrm>
        </p:spPr>
        <p:txBody>
          <a:bodyPr/>
          <a:lstStyle/>
          <a:p>
            <a:r>
              <a:rPr lang="en-US" dirty="0"/>
              <a:t>Prelude to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53310"/>
            <a:ext cx="4635795" cy="40163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Appeasement</a:t>
            </a:r>
          </a:p>
          <a:p>
            <a:pPr lvl="1"/>
            <a:r>
              <a:rPr lang="en-US" dirty="0"/>
              <a:t>Ethiopia, 1935</a:t>
            </a:r>
          </a:p>
          <a:p>
            <a:pPr lvl="2"/>
            <a:r>
              <a:rPr lang="en-US" dirty="0"/>
              <a:t>Italian Invasion</a:t>
            </a:r>
          </a:p>
          <a:p>
            <a:pPr lvl="1"/>
            <a:r>
              <a:rPr lang="en-US" dirty="0"/>
              <a:t>Rhineland, 1936</a:t>
            </a:r>
          </a:p>
          <a:p>
            <a:pPr lvl="2"/>
            <a:r>
              <a:rPr lang="en-US" dirty="0"/>
              <a:t>German action</a:t>
            </a:r>
          </a:p>
          <a:p>
            <a:pPr lvl="1"/>
            <a:r>
              <a:rPr lang="en-US" dirty="0"/>
              <a:t>China, 1937</a:t>
            </a:r>
          </a:p>
          <a:p>
            <a:pPr lvl="2"/>
            <a:r>
              <a:rPr lang="en-US" dirty="0"/>
              <a:t>The </a:t>
            </a:r>
            <a:r>
              <a:rPr lang="en-US" i="1" dirty="0"/>
              <a:t>Panay</a:t>
            </a:r>
            <a:r>
              <a:rPr lang="en-US" dirty="0"/>
              <a:t> Incident – US gunboat sunk by Japanese planes in war with China; apology accepted</a:t>
            </a:r>
          </a:p>
          <a:p>
            <a:pPr lvl="1"/>
            <a:r>
              <a:rPr lang="en-US" dirty="0"/>
              <a:t>Sudetenland, 1938 – land in Czechoslovakia – German speaking</a:t>
            </a:r>
          </a:p>
          <a:p>
            <a:pPr lvl="2"/>
            <a:r>
              <a:rPr lang="en-US" dirty="0"/>
              <a:t>Munich Conference</a:t>
            </a:r>
          </a:p>
          <a:p>
            <a:pPr lvl="3"/>
            <a:r>
              <a:rPr lang="en-US" dirty="0"/>
              <a:t>Chamberlain’s “Peace for our time” – appease Hitler</a:t>
            </a:r>
          </a:p>
          <a:p>
            <a:r>
              <a:rPr lang="en-US" dirty="0"/>
              <a:t>Roosevelt’s Quarantine Speech (1937)- proposal for the United States and other democracies work together to quarantine the aggressor</a:t>
            </a:r>
          </a:p>
          <a:p>
            <a:pPr lvl="1"/>
            <a:r>
              <a:rPr lang="en-US" dirty="0"/>
              <a:t>Negative reaction and quickly dropped</a:t>
            </a:r>
          </a:p>
          <a:p>
            <a:r>
              <a:rPr lang="en-US" dirty="0"/>
              <a:t>Preparedness</a:t>
            </a:r>
          </a:p>
          <a:p>
            <a:pPr lvl="1"/>
            <a:r>
              <a:rPr lang="en-US" dirty="0"/>
              <a:t>Increased military spending by 2/3</a:t>
            </a:r>
          </a:p>
        </p:txBody>
      </p:sp>
      <p:pic>
        <p:nvPicPr>
          <p:cNvPr id="5" name="Content Placeholder 4" descr="munich carto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0" r="-3740"/>
          <a:stretch>
            <a:fillRect/>
          </a:stretch>
        </p:blipFill>
        <p:spPr>
          <a:xfrm>
            <a:off x="5296383" y="1222744"/>
            <a:ext cx="3847617" cy="3165241"/>
          </a:xfrm>
        </p:spPr>
      </p:pic>
    </p:spTree>
    <p:extLst>
      <p:ext uri="{BB962C8B-B14F-4D97-AF65-F5344CB8AC3E}">
        <p14:creationId xmlns:p14="http://schemas.microsoft.com/office/powerpoint/2010/main" val="11763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>
          <a:xfrm>
            <a:off x="328288" y="85425"/>
            <a:ext cx="7772400" cy="85725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Early Causes – WWII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33526" y="2704888"/>
            <a:ext cx="7143750" cy="0"/>
          </a:xfrm>
          <a:prstGeom prst="straightConnector1">
            <a:avLst/>
          </a:prstGeom>
          <a:ln w="508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321" y="2893398"/>
            <a:ext cx="10219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effectLst>
                  <a:glow rad="76200">
                    <a:schemeClr val="bg1">
                      <a:lumMod val="75000"/>
                      <a:alpha val="70000"/>
                    </a:schemeClr>
                  </a:glow>
                </a:effectLst>
                <a:latin typeface="+mn-lt"/>
                <a:ea typeface="+mn-ea"/>
                <a:cs typeface="+mn-cs"/>
              </a:rPr>
              <a:t>1940</a:t>
            </a:r>
          </a:p>
        </p:txBody>
      </p:sp>
      <p:cxnSp>
        <p:nvCxnSpPr>
          <p:cNvPr id="13" name="Curved Connector 12"/>
          <p:cNvCxnSpPr/>
          <p:nvPr/>
        </p:nvCxnSpPr>
        <p:spPr>
          <a:xfrm rot="5400000">
            <a:off x="472965" y="3065449"/>
            <a:ext cx="989410" cy="2682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8288" y="2898149"/>
            <a:ext cx="10219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effectLst>
                  <a:glow rad="76200">
                    <a:schemeClr val="bg1">
                      <a:lumMod val="75000"/>
                      <a:alpha val="70000"/>
                    </a:schemeClr>
                  </a:glow>
                </a:effectLst>
                <a:latin typeface="+mn-lt"/>
                <a:ea typeface="+mn-ea"/>
                <a:cs typeface="+mn-cs"/>
              </a:rPr>
              <a:t>1930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168186" y="3712761"/>
            <a:ext cx="2203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Calibri" charset="0"/>
              </a:rPr>
              <a:t>Japanese Invasion of Manchuria (1931)</a:t>
            </a:r>
          </a:p>
        </p:txBody>
      </p:sp>
      <p:cxnSp>
        <p:nvCxnSpPr>
          <p:cNvPr id="17" name="Curved Connector 16"/>
          <p:cNvCxnSpPr/>
          <p:nvPr/>
        </p:nvCxnSpPr>
        <p:spPr>
          <a:xfrm rot="16200000" flipV="1">
            <a:off x="3561448" y="1840296"/>
            <a:ext cx="856059" cy="8731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40101" y="1300039"/>
            <a:ext cx="1816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Calibri" charset="0"/>
              </a:rPr>
              <a:t>Italian Invasion of Ethiopia (1935)</a:t>
            </a:r>
          </a:p>
        </p:txBody>
      </p:sp>
      <p:cxnSp>
        <p:nvCxnSpPr>
          <p:cNvPr id="20" name="Curved Connector 19"/>
          <p:cNvCxnSpPr/>
          <p:nvPr/>
        </p:nvCxnSpPr>
        <p:spPr>
          <a:xfrm rot="5400000">
            <a:off x="3663047" y="2594756"/>
            <a:ext cx="989410" cy="12096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40101" y="3738330"/>
            <a:ext cx="1816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alibri" charset="0"/>
              </a:rPr>
              <a:t>German Occupation of Rhineland (1936)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51190" y="4208485"/>
            <a:ext cx="2014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i="1" dirty="0">
                <a:latin typeface="Calibri" charset="0"/>
              </a:rPr>
              <a:t>Birth of Appeasement &amp; Rise of Pacifism</a:t>
            </a:r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4465727" y="4423929"/>
            <a:ext cx="5548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02277" y="4219201"/>
            <a:ext cx="1666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>
                <a:latin typeface="Calibri" charset="0"/>
              </a:rPr>
              <a:t>U.S. Passes Series of Neutrality Acts</a:t>
            </a:r>
          </a:p>
        </p:txBody>
      </p:sp>
      <p:cxnSp>
        <p:nvCxnSpPr>
          <p:cNvPr id="29" name="Curved Connector 28"/>
          <p:cNvCxnSpPr/>
          <p:nvPr/>
        </p:nvCxnSpPr>
        <p:spPr>
          <a:xfrm rot="5400000" flipH="1" flipV="1">
            <a:off x="4850497" y="1800608"/>
            <a:ext cx="856059" cy="9525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779638" y="1084595"/>
            <a:ext cx="19351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Calibri" charset="0"/>
              </a:rPr>
              <a:t>Formation of Rome-Berlin-Tokyo Axis (Nov. 1936)</a:t>
            </a:r>
          </a:p>
        </p:txBody>
      </p:sp>
      <p:sp>
        <p:nvSpPr>
          <p:cNvPr id="35" name="Down Arrow Callout 34"/>
          <p:cNvSpPr/>
          <p:nvPr/>
        </p:nvSpPr>
        <p:spPr>
          <a:xfrm>
            <a:off x="4792751" y="2704888"/>
            <a:ext cx="2674938" cy="188119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02277" y="2889414"/>
            <a:ext cx="2665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alibri" charset="0"/>
              </a:rPr>
              <a:t>Spanish Civil War (1936-1939)</a:t>
            </a:r>
          </a:p>
          <a:p>
            <a:pPr algn="ctr" eaLnBrk="1" hangingPunct="1"/>
            <a:r>
              <a:rPr lang="en-US" sz="1400">
                <a:latin typeface="Calibri" charset="0"/>
              </a:rPr>
              <a:t>Franco takes power (1939)</a:t>
            </a:r>
          </a:p>
        </p:txBody>
      </p:sp>
      <p:cxnSp>
        <p:nvCxnSpPr>
          <p:cNvPr id="40" name="Curved Connector 39"/>
          <p:cNvCxnSpPr/>
          <p:nvPr/>
        </p:nvCxnSpPr>
        <p:spPr>
          <a:xfrm rot="5400000" flipH="1" flipV="1">
            <a:off x="6129030" y="1510692"/>
            <a:ext cx="1078706" cy="13096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550115" y="926471"/>
            <a:ext cx="17414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Calibri" charset="0"/>
              </a:rPr>
              <a:t>Hitler Annexes Austria (1938) </a:t>
            </a:r>
            <a:r>
              <a:rPr lang="ja-JP" altLang="en-US" sz="1400" dirty="0">
                <a:latin typeface="Calibri" charset="0"/>
              </a:rPr>
              <a:t>“</a:t>
            </a:r>
            <a:r>
              <a:rPr lang="en-US" altLang="ja-JP" sz="1400" dirty="0">
                <a:latin typeface="Calibri" charset="0"/>
              </a:rPr>
              <a:t>Anschluss</a:t>
            </a:r>
            <a:r>
              <a:rPr lang="ja-JP" altLang="en-US" sz="1400" dirty="0">
                <a:latin typeface="Calibri" charset="0"/>
              </a:rPr>
              <a:t>”</a:t>
            </a:r>
            <a:endParaRPr lang="en-US" sz="1400" dirty="0">
              <a:latin typeface="Calibri" charset="0"/>
            </a:endParaRPr>
          </a:p>
        </p:txBody>
      </p:sp>
      <p:cxnSp>
        <p:nvCxnSpPr>
          <p:cNvPr id="43" name="Shape 42"/>
          <p:cNvCxnSpPr>
            <a:stCxn id="35" idx="0"/>
          </p:cNvCxnSpPr>
          <p:nvPr/>
        </p:nvCxnSpPr>
        <p:spPr>
          <a:xfrm rot="16200000" flipH="1">
            <a:off x="6019690" y="2814624"/>
            <a:ext cx="1413272" cy="1193800"/>
          </a:xfrm>
          <a:prstGeom prst="curvedConnector5">
            <a:avLst>
              <a:gd name="adj1" fmla="val -12127"/>
              <a:gd name="adj2" fmla="val 131261"/>
              <a:gd name="adj3" fmla="val 5667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539002" y="4087183"/>
            <a:ext cx="1941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alibri" charset="0"/>
              </a:rPr>
              <a:t>Hitler Invades Sudetenland 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7263497" y="4639456"/>
            <a:ext cx="11787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400890" y="4661442"/>
            <a:ext cx="21224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>
                <a:latin typeface="Calibri" charset="0"/>
              </a:rPr>
              <a:t>Prompts Conference @ Munich (Sept. 1938)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690453" y="4353705"/>
            <a:ext cx="21788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-172949" y="4437227"/>
            <a:ext cx="22034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i="1">
                <a:latin typeface="Calibri" charset="0"/>
              </a:rPr>
              <a:t>U.S. Issues Stimson Doctrine</a:t>
            </a:r>
          </a:p>
        </p:txBody>
      </p:sp>
    </p:spTree>
    <p:extLst>
      <p:ext uri="{BB962C8B-B14F-4D97-AF65-F5344CB8AC3E}">
        <p14:creationId xmlns:p14="http://schemas.microsoft.com/office/powerpoint/2010/main" val="5898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2" grpId="0"/>
      <p:bldP spid="27" grpId="0"/>
      <p:bldP spid="30" grpId="0"/>
      <p:bldP spid="35" grpId="0" animBg="1"/>
      <p:bldP spid="36" grpId="0"/>
      <p:bldP spid="41" grpId="0"/>
      <p:bldP spid="44" grpId="0"/>
      <p:bldP spid="53" grpId="0"/>
      <p:bldP spid="32" grpId="0"/>
    </p:bldLst>
  </p:timing>
</p:sld>
</file>

<file path=ppt/theme/theme1.xml><?xml version="1.0" encoding="utf-8"?>
<a:theme xmlns:a="http://schemas.openxmlformats.org/drawingml/2006/main" name="Plaz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827</TotalTime>
  <Words>2296</Words>
  <Application>Microsoft Office PowerPoint</Application>
  <PresentationFormat>On-screen Show (16:9)</PresentationFormat>
  <Paragraphs>383</Paragraphs>
  <Slides>39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Book Antiqua</vt:lpstr>
      <vt:lpstr>Calibri</vt:lpstr>
      <vt:lpstr>Century Gothic</vt:lpstr>
      <vt:lpstr>Times</vt:lpstr>
      <vt:lpstr>Wingdings 2</vt:lpstr>
      <vt:lpstr>Plaza</vt:lpstr>
      <vt:lpstr>file:///\\localhost\Users\jisola\Downloads\!OLE_LINK1</vt:lpstr>
      <vt:lpstr>file:///\\localhost\Users\jisola\Downloads\!OLE_LINK2</vt:lpstr>
      <vt:lpstr>file:///\\localhost\Users\jisola\Downloads\!OLE_LINK3</vt:lpstr>
      <vt:lpstr>file:///\\localhost\Users\jisola\Downloads\!OLE_LINK4</vt:lpstr>
      <vt:lpstr>Diplomacy and World War II</vt:lpstr>
      <vt:lpstr>Essential Questions</vt:lpstr>
      <vt:lpstr>Herbert Hoover’s Foreign Policy</vt:lpstr>
      <vt:lpstr>Franklin Roosevelt’s Policies</vt:lpstr>
      <vt:lpstr>PowerPoint Presentation</vt:lpstr>
      <vt:lpstr>Events Abroad: Fascism &amp; Aggressive Militarism</vt:lpstr>
      <vt:lpstr>American Isolationists</vt:lpstr>
      <vt:lpstr>Prelude to War</vt:lpstr>
      <vt:lpstr>Early Causes – WWII</vt:lpstr>
      <vt:lpstr>From Neutrality to War, 1939-1941</vt:lpstr>
      <vt:lpstr>Changing U.S. Policy</vt:lpstr>
      <vt:lpstr>The Election of 1940</vt:lpstr>
      <vt:lpstr>The Arsenal of Democracy</vt:lpstr>
      <vt:lpstr>Disputes with Japan</vt:lpstr>
      <vt:lpstr>Pearl Harbor https://www.cnn.com/videos/us/2017/12/07/pearl-harbor-anniversary-orig.cnn/video/playlists/pearl-harbor/</vt:lpstr>
      <vt:lpstr>World War II: The Home Front</vt:lpstr>
      <vt:lpstr>Essential Questions</vt:lpstr>
      <vt:lpstr>Mobilization</vt:lpstr>
      <vt:lpstr>WWII Propaganda</vt:lpstr>
      <vt:lpstr>WWII Propaganda</vt:lpstr>
      <vt:lpstr>The War’s Impact on Society</vt:lpstr>
      <vt:lpstr>Japanese Americans</vt:lpstr>
      <vt:lpstr>Executive Order 9066</vt:lpstr>
      <vt:lpstr>PowerPoint Presentation</vt:lpstr>
      <vt:lpstr>Women</vt:lpstr>
      <vt:lpstr>Election of 1944</vt:lpstr>
      <vt:lpstr>World War II: The Battlefronts</vt:lpstr>
      <vt:lpstr>Fighting Germany</vt:lpstr>
      <vt:lpstr>D-Day and V-E Day</vt:lpstr>
      <vt:lpstr>Fighting Japan</vt:lpstr>
      <vt:lpstr>Atomic Bombs</vt:lpstr>
      <vt:lpstr>The Decision to Drop the Bomb</vt:lpstr>
      <vt:lpstr>Wartime Conferences</vt:lpstr>
      <vt:lpstr>The Big Three</vt:lpstr>
      <vt:lpstr>Yalta</vt:lpstr>
      <vt:lpstr>Potsdam</vt:lpstr>
      <vt:lpstr>The War’s Legacy</vt:lpstr>
      <vt:lpstr>Costs</vt:lpstr>
      <vt:lpstr>United Nations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Diplomacy and World War II</dc:title>
  <dc:creator>Isola</dc:creator>
  <cp:lastModifiedBy>Lisa Klein</cp:lastModifiedBy>
  <cp:revision>63</cp:revision>
  <cp:lastPrinted>2015-01-19T16:39:30Z</cp:lastPrinted>
  <dcterms:created xsi:type="dcterms:W3CDTF">2015-01-12T09:43:20Z</dcterms:created>
  <dcterms:modified xsi:type="dcterms:W3CDTF">2018-01-30T15:12:02Z</dcterms:modified>
</cp:coreProperties>
</file>