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media/image5.jpeg" ContentType="image/jpeg"/>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media/image7.jpeg" ContentType="image/jpeg"/>
  <Override PartName="/ppt/media/image8.jpeg" ContentType="image/jpeg"/>
  <Override PartName="/ppt/notesSlides/notesSlide5.xml" ContentType="application/vnd.openxmlformats-officedocument.presentationml.notesSlide+xml"/>
  <Override PartName="/ppt/media/image9.jpeg" ContentType="image/jpeg"/>
  <Override PartName="/ppt/media/image10.jpeg" ContentType="image/jpeg"/>
  <Override PartName="/ppt/notesSlides/notesSlide6.xml" ContentType="application/vnd.openxmlformats-officedocument.presentationml.notesSlide+xml"/>
  <Override PartName="/ppt/media/image11.jpeg" ContentType="image/jpeg"/>
  <Override PartName="/ppt/notesSlides/notesSlide7.xml" ContentType="application/vnd.openxmlformats-officedocument.presentationml.notesSlide+xml"/>
  <Override PartName="/ppt/media/image12.jpeg" ContentType="image/jpeg"/>
  <Override PartName="/ppt/media/image13.jpeg" ContentType="image/jpeg"/>
  <Override PartName="/ppt/media/image14.jpeg" ContentType="image/jpeg"/>
  <Override PartName="/ppt/notesSlides/notesSlide8.xml" ContentType="application/vnd.openxmlformats-officedocument.presentationml.notesSlide+xml"/>
  <Override PartName="/ppt/media/image15.jpeg" ContentType="image/jpeg"/>
  <Override PartName="/ppt/media/image16.jpeg" ContentType="image/jpeg"/>
  <Override PartName="/ppt/media/image17.jpeg" ContentType="image/jpeg"/>
  <Override PartName="/ppt/notesSlides/notesSlide9.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notesSlides/notesSlide10.xml" ContentType="application/vnd.openxmlformats-officedocument.presentationml.notesSlide+xml"/>
  <Override PartName="/ppt/media/image22.jpeg" ContentType="image/jpeg"/>
  <Override PartName="/ppt/media/image23.jpeg" ContentType="image/jpeg"/>
  <Override PartName="/ppt/media/image24.jpeg" ContentType="image/jpeg"/>
  <Override PartName="/ppt/notesSlides/notesSlide11.xml" ContentType="application/vnd.openxmlformats-officedocument.presentationml.notesSlide+xml"/>
  <Override PartName="/ppt/media/image25.jpeg" ContentType="image/jpeg"/>
  <Override PartName="/ppt/media/image26.jpeg" ContentType="image/jpeg"/>
  <Override PartName="/ppt/notesSlides/notesSlide12.xml" ContentType="application/vnd.openxmlformats-officedocument.presentationml.notesSlide+xml"/>
  <Override PartName="/ppt/media/image27.jpeg" ContentType="image/jpeg"/>
  <Override PartName="/ppt/notesSlides/notesSlide13.xml" ContentType="application/vnd.openxmlformats-officedocument.presentationml.notesSlide+xml"/>
  <Override PartName="/ppt/media/image28.jpeg" ContentType="image/jpeg"/>
  <Override PartName="/ppt/notesSlides/notesSlide14.xml" ContentType="application/vnd.openxmlformats-officedocument.presentationml.notesSlide+xml"/>
  <Override PartName="/ppt/media/image29.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0.jpeg" ContentType="image/jpeg"/>
  <Override PartName="/ppt/media/image31.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2.jpeg" ContentType="image/jpeg"/>
  <Override PartName="/ppt/notesSlides/notesSlide20.xml" ContentType="application/vnd.openxmlformats-officedocument.presentationml.notesSlide+xml"/>
  <Override PartName="/ppt/media/image33.jpeg" ContentType="image/jpeg"/>
  <Override PartName="/ppt/notesSlides/notesSlide21.xml" ContentType="application/vnd.openxmlformats-officedocument.presentationml.notesSlide+xml"/>
  <Override PartName="/ppt/media/image34.jpeg" ContentType="image/jpeg"/>
  <Override PartName="/ppt/media/image35.jpeg" ContentType="image/jpeg"/>
  <Override PartName="/ppt/media/image36.jpeg" ContentType="image/jpeg"/>
  <Override PartName="/ppt/notesSlides/notesSlide22.xml" ContentType="application/vnd.openxmlformats-officedocument.presentationml.notesSlide+xml"/>
  <Override PartName="/ppt/media/image37.jpeg" ContentType="image/jpeg"/>
  <Override PartName="/ppt/media/image3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4630400" cy="8229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a:ea typeface="Times"/>
          <a:cs typeface="Time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Times"/>
          <a:ea typeface="Times"/>
          <a:cs typeface="Time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a:ea typeface="Times"/>
          <a:cs typeface="Time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a:ea typeface="Times"/>
          <a:cs typeface="Time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 name="Shape 36"/>
          <p:cNvSpPr/>
          <p:nvPr>
            <p:ph type="sldImg"/>
          </p:nvPr>
        </p:nvSpPr>
        <p:spPr>
          <a:prstGeom prst="rect">
            <a:avLst/>
          </a:prstGeom>
        </p:spPr>
        <p:txBody>
          <a:bodyPr/>
          <a:lstStyle/>
          <a:p>
            <a:pPr/>
          </a:p>
        </p:txBody>
      </p:sp>
      <p:sp>
        <p:nvSpPr>
          <p:cNvPr id="37" name="Shape 37"/>
          <p:cNvSpPr/>
          <p:nvPr>
            <p:ph type="body" sz="quarter" idx="1"/>
          </p:nvPr>
        </p:nvSpPr>
        <p:spPr>
          <a:prstGeom prst="rect">
            <a:avLst/>
          </a:prstGeom>
        </p:spPr>
        <p:txBody>
          <a:bodyPr/>
          <a:lstStyle/>
          <a:p>
            <a:pPr>
              <a:spcBef>
                <a:spcPts val="0"/>
              </a:spcBef>
            </a:pPr>
            <a:r>
              <a:t>Image 1: Unemployment rates from crash to end of WWII – notice steep incline following the war.</a:t>
            </a:r>
          </a:p>
          <a:p>
            <a:pPr>
              <a:spcBef>
                <a:spcPts val="0"/>
              </a:spcBef>
            </a:pPr>
            <a:r>
              <a:t>Image 2: Compares debt to % of GDP – we were much worse off during the Depression than now.</a:t>
            </a:r>
          </a:p>
          <a:p>
            <a:pPr>
              <a:spcBef>
                <a:spcPts val="0"/>
              </a:spcBef>
            </a:pPr>
            <a:r>
              <a:t>Image 3: Unemployment line in Detroit (1945) – notice # of women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Shape 115"/>
          <p:cNvSpPr/>
          <p:nvPr>
            <p:ph type="sldImg"/>
          </p:nvPr>
        </p:nvSpPr>
        <p:spPr>
          <a:prstGeom prst="rect">
            <a:avLst/>
          </a:prstGeom>
        </p:spPr>
        <p:txBody>
          <a:bodyPr/>
          <a:lstStyle/>
          <a:p>
            <a:pPr/>
          </a:p>
        </p:txBody>
      </p:sp>
      <p:sp>
        <p:nvSpPr>
          <p:cNvPr id="116" name="Shape 116"/>
          <p:cNvSpPr/>
          <p:nvPr>
            <p:ph type="body" sz="quarter" idx="1"/>
          </p:nvPr>
        </p:nvSpPr>
        <p:spPr>
          <a:prstGeom prst="rect">
            <a:avLst/>
          </a:prstGeom>
        </p:spPr>
        <p:txBody>
          <a:bodyPr/>
          <a:lstStyle/>
          <a:p>
            <a:pPr>
              <a:spcBef>
                <a:spcPts val="0"/>
              </a:spcBef>
            </a:pPr>
            <a:r>
              <a:t>Picture of Van Doren is a link to a full episode of “Twenty-One,” although not the Stemple vs. Van Doren match</a:t>
            </a:r>
          </a:p>
          <a:p>
            <a:pPr>
              <a:spcBef>
                <a:spcPts val="0"/>
              </a:spcBef>
            </a:pPr>
            <a:r>
              <a:t>Picture of Disney w/characters is a link to a video of the opening of Disneyland.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spcBef>
                <a:spcPts val="0"/>
              </a:spcBef>
            </a:pPr>
            <a:r>
              <a:t>Be sure to make connections between the “Lost Generation” and the Beat Generation.  </a:t>
            </a:r>
          </a:p>
          <a:p>
            <a:pPr>
              <a:spcBef>
                <a:spcPts val="0"/>
              </a:spcBef>
            </a:pPr>
            <a:r>
              <a:t>The photo at the top of this page was taken by Diana Church at the Cafe Trieste in North Beach in 1975. Guests at the table include Lawrence Ferlinghetti, Minelte Le Blanc, Peter Le Blanc, Allen Ginsberg, Harold Norse, Jack Hirschman &amp; Bob Kaufman - http://www.litkicks.com/BeatGen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lvl1pPr>
              <a:spcBef>
                <a:spcPts val="0"/>
              </a:spcBef>
            </a:lvl1pPr>
          </a:lstStyle>
          <a:p>
            <a:pPr/>
            <a:r>
              <a:t>Eisenhower-McCarthy Cartoon: http://www.americaslibrary.gov/aa/marshall/aa_marshall_mcarthy_3.html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lvl1pPr>
              <a:spcBef>
                <a:spcPts val="0"/>
              </a:spcBef>
            </a:lvl1pPr>
          </a:lstStyle>
          <a:p>
            <a:pPr/>
            <a:r>
              <a:t>Cartoon: http://www.hrionline.ac.uk/chiangkaishek/artwork/37/</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lvl1pPr>
              <a:spcBef>
                <a:spcPts val="0"/>
              </a:spcBef>
            </a:lvl1pPr>
          </a:lstStyle>
          <a:p>
            <a:pPr/>
            <a:r>
              <a:t>Iranian response to 1953 coup: http://www.cnn.com/2013/08/19/world/gallery/iran-1953-coup/index.html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spcBef>
                <a:spcPts val="0"/>
              </a:spcBef>
            </a:pPr>
            <a:r>
              <a:t>French Indochina: http://en.wikipedia.org/wiki/French_Indochina</a:t>
            </a:r>
          </a:p>
          <a:p>
            <a:pPr>
              <a:spcBef>
                <a:spcPts val="0"/>
              </a:spcBef>
            </a:pPr>
            <a:r>
              <a:t>N/S Vietnam: http://apocalypsenow.umwblogs.org/vietnam-war/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Suez: http://fanack.com/en/countries/israel/in-depth/arab-israeli-wars/the-suez-crisis-of-1956/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Eisenhower-Kruschev: http://www.history.com/topics/us-presidents/dwight-d-eisenhower/videos/eisenhower-welcomes-khrushchev-to-the-us</a:t>
            </a:r>
          </a:p>
          <a:p>
            <a:pPr/>
            <a:r>
              <a:t>Cartoon: http://spartacus-educational.com/COLDU2crisis.htm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http://www.crmvet.org/info/pins.htm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Jackie Robinson Quote: https://plus.google.com/u/0/+Celebratequotes/about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Shape 47"/>
          <p:cNvSpPr/>
          <p:nvPr>
            <p:ph type="sldImg"/>
          </p:nvPr>
        </p:nvSpPr>
        <p:spPr>
          <a:prstGeom prst="rect">
            <a:avLst/>
          </a:prstGeom>
        </p:spPr>
        <p:txBody>
          <a:bodyPr/>
          <a:lstStyle/>
          <a:p>
            <a:pPr/>
          </a:p>
        </p:txBody>
      </p:sp>
      <p:sp>
        <p:nvSpPr>
          <p:cNvPr id="48" name="Shape 48"/>
          <p:cNvSpPr/>
          <p:nvPr>
            <p:ph type="body" sz="quarter" idx="1"/>
          </p:nvPr>
        </p:nvSpPr>
        <p:spPr>
          <a:prstGeom prst="rect">
            <a:avLst/>
          </a:prstGeom>
        </p:spPr>
        <p:txBody>
          <a:bodyPr/>
          <a:lstStyle/>
          <a:p>
            <a:pPr/>
            <a:r>
              <a:t>Map: http://dreamchimney.com/tracks/artist_images/18090_image0_20071217_auto.jpg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Elizabeth Eckford &amp; Hazel Massery: http://en.wikipedia.org/wiki/Elizabeth_Eckford</a:t>
            </a:r>
          </a:p>
          <a:p>
            <a:pPr/>
            <a:r>
              <a:t>Herblock on Eisenhower &amp; Civil Rights: http://www.loc.gov/exhibits/herblocks-history/presidents.html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Image 3: Strom Thurmond’s 24-hour filibuster in 1957</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Operation Wetback: http://www.frontpagemag.com/2013/dgreenfield/53-of-americans-want-illegal-aliens-deported/operation-wetback/</a:t>
            </a:r>
          </a:p>
          <a:p>
            <a:pPr/>
            <a:r>
              <a:t>Quote: http://wallstreetwindow.com/ike-farewell-address</a:t>
            </a:r>
          </a:p>
          <a:p>
            <a:pPr/>
            <a:r>
              <a:t>Video: Eisenhower’s Farewell: https://www.youtube.com/watch?v=CWiIYW_fBfY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Shape 53"/>
          <p:cNvSpPr/>
          <p:nvPr>
            <p:ph type="sldImg"/>
          </p:nvPr>
        </p:nvSpPr>
        <p:spPr>
          <a:prstGeom prst="rect">
            <a:avLst/>
          </a:prstGeom>
        </p:spPr>
        <p:txBody>
          <a:bodyPr/>
          <a:lstStyle/>
          <a:p>
            <a:pPr/>
          </a:p>
        </p:txBody>
      </p:sp>
      <p:sp>
        <p:nvSpPr>
          <p:cNvPr id="54" name="Shape 54"/>
          <p:cNvSpPr/>
          <p:nvPr>
            <p:ph type="body" sz="quarter" idx="1"/>
          </p:nvPr>
        </p:nvSpPr>
        <p:spPr>
          <a:prstGeom prst="rect">
            <a:avLst/>
          </a:prstGeom>
        </p:spPr>
        <p:txBody>
          <a:bodyPr/>
          <a:lstStyle/>
          <a:p>
            <a:pPr/>
            <a:r>
              <a:t>Image is Link to 1952 Eisenhower Campaign Ad: http://www.livingroomcandidate.org/commercials/1952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p>
            <a:pPr/>
            <a:r>
              <a:t>Cartoon: https://iaspace.pbworks.com/w/page/10288175/A2%201950s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Shape 67"/>
          <p:cNvSpPr/>
          <p:nvPr>
            <p:ph type="sldImg"/>
          </p:nvPr>
        </p:nvSpPr>
        <p:spPr>
          <a:prstGeom prst="rect">
            <a:avLst/>
          </a:prstGeom>
        </p:spPr>
        <p:txBody>
          <a:bodyPr/>
          <a:lstStyle/>
          <a:p>
            <a:pPr/>
          </a:p>
        </p:txBody>
      </p:sp>
      <p:sp>
        <p:nvSpPr>
          <p:cNvPr id="68" name="Shape 68"/>
          <p:cNvSpPr/>
          <p:nvPr>
            <p:ph type="body" sz="quarter" idx="1"/>
          </p:nvPr>
        </p:nvSpPr>
        <p:spPr>
          <a:prstGeom prst="rect">
            <a:avLst/>
          </a:prstGeom>
        </p:spPr>
        <p:txBody>
          <a:bodyPr/>
          <a:lstStyle/>
          <a:p>
            <a:pPr/>
            <a:r>
              <a:t>Map: http://www.kurumi.com/roads/3di/1970req.html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hape 73"/>
          <p:cNvSpPr/>
          <p:nvPr>
            <p:ph type="sldImg"/>
          </p:nvPr>
        </p:nvSpPr>
        <p:spPr>
          <a:prstGeom prst="rect">
            <a:avLst/>
          </a:prstGeom>
        </p:spPr>
        <p:txBody>
          <a:bodyPr/>
          <a:lstStyle/>
          <a:p>
            <a:pPr/>
          </a:p>
        </p:txBody>
      </p:sp>
      <p:sp>
        <p:nvSpPr>
          <p:cNvPr id="74" name="Shape 74"/>
          <p:cNvSpPr/>
          <p:nvPr>
            <p:ph type="body" sz="quarter" idx="1"/>
          </p:nvPr>
        </p:nvSpPr>
        <p:spPr>
          <a:prstGeom prst="rect">
            <a:avLst/>
          </a:prstGeom>
        </p:spPr>
        <p:txBody>
          <a:bodyPr/>
          <a:lstStyle/>
          <a:p>
            <a:pPr/>
            <a:r>
              <a:t>Graph: http://www.winginstitute.org/Graphs/Student/High-School-Graduation-Rates/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r>
              <a:t>TV Dinner Ad: http://www.mortaljourney.com/2010/11/1950-trends/tv-dinners</a:t>
            </a:r>
          </a:p>
          <a:p>
            <a:pPr/>
            <a:r>
              <a:t>Pan-Am Ad: https://www.pinterest.com/666dotjpg/jet-set/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a:p>
        </p:txBody>
      </p:sp>
      <p:sp>
        <p:nvSpPr>
          <p:cNvPr id="95" name="Shape 95"/>
          <p:cNvSpPr/>
          <p:nvPr>
            <p:ph type="body" sz="quarter" idx="1"/>
          </p:nvPr>
        </p:nvSpPr>
        <p:spPr>
          <a:prstGeom prst="rect">
            <a:avLst/>
          </a:prstGeom>
        </p:spPr>
        <p:txBody>
          <a:bodyPr/>
          <a:lstStyle>
            <a:lvl1pPr>
              <a:spcBef>
                <a:spcPts val="0"/>
              </a:spcBef>
            </a:lvl1pPr>
          </a:lstStyle>
          <a:p>
            <a:pPr/>
            <a:r>
              <a:t>Picture of Fulton Sheen is a link to video.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hape 103"/>
          <p:cNvSpPr/>
          <p:nvPr>
            <p:ph type="sldImg"/>
          </p:nvPr>
        </p:nvSpPr>
        <p:spPr>
          <a:prstGeom prst="rect">
            <a:avLst/>
          </a:prstGeom>
        </p:spPr>
        <p:txBody>
          <a:bodyPr/>
          <a:lstStyle/>
          <a:p>
            <a:pPr/>
          </a:p>
        </p:txBody>
      </p:sp>
      <p:sp>
        <p:nvSpPr>
          <p:cNvPr id="104" name="Shape 104"/>
          <p:cNvSpPr/>
          <p:nvPr>
            <p:ph type="body" sz="quarter" idx="1"/>
          </p:nvPr>
        </p:nvSpPr>
        <p:spPr>
          <a:prstGeom prst="rect">
            <a:avLst/>
          </a:prstGeom>
        </p:spPr>
        <p:txBody>
          <a:bodyPr/>
          <a:lstStyle>
            <a:lvl1pPr>
              <a:spcBef>
                <a:spcPts val="0"/>
              </a:spcBef>
            </a:lvl1pPr>
          </a:lstStyle>
          <a:p>
            <a:pPr/>
            <a:r>
              <a:t>Last two pictures: one from a ‘50’s magazine to enforce the “ideal” housewife – the other, a modern interpretation/mockery of ‘50’s advertising catering to women w/appliances.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31520" y="110489"/>
            <a:ext cx="13167361" cy="1809751"/>
          </a:xfrm>
          <a:prstGeom prst="rect">
            <a:avLst/>
          </a:prstGeom>
          <a:ln w="12700">
            <a:miter lim="400000"/>
          </a:ln>
          <a:extLst>
            <a:ext uri="{C572A759-6A51-4108-AA02-DFA0A04FC94B}">
              <ma14:wrappingTextBoxFlag xmlns:ma14="http://schemas.microsoft.com/office/mac/drawingml/2011/main" val="1"/>
            </a:ext>
          </a:extLst>
        </p:spPr>
        <p:txBody>
          <a:bodyPr lIns="65311" tIns="65311" rIns="65311" bIns="65311" anchor="ctr"/>
          <a:lstStyle/>
          <a:p>
            <a:pPr/>
            <a:r>
              <a:t>Title Text</a:t>
            </a:r>
          </a:p>
        </p:txBody>
      </p:sp>
      <p:sp>
        <p:nvSpPr>
          <p:cNvPr id="3" name="Body Level One…"/>
          <p:cNvSpPr txBox="1"/>
          <p:nvPr>
            <p:ph type="body" idx="1"/>
          </p:nvPr>
        </p:nvSpPr>
        <p:spPr>
          <a:xfrm>
            <a:off x="731520" y="1920239"/>
            <a:ext cx="13167361" cy="6309362"/>
          </a:xfrm>
          <a:prstGeom prst="rect">
            <a:avLst/>
          </a:prstGeom>
          <a:ln w="12700">
            <a:miter lim="400000"/>
          </a:ln>
          <a:extLst>
            <a:ext uri="{C572A759-6A51-4108-AA02-DFA0A04FC94B}">
              <ma14:wrappingTextBoxFlag xmlns:ma14="http://schemas.microsoft.com/office/mac/drawingml/2011/main" val="1"/>
            </a:ext>
          </a:extLst>
        </p:spPr>
        <p:txBody>
          <a:bodyPr lIns="65311" tIns="65311" rIns="65311" bIns="65311"/>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3136115" y="7497762"/>
            <a:ext cx="397323" cy="435423"/>
          </a:xfrm>
          <a:prstGeom prst="rect">
            <a:avLst/>
          </a:prstGeom>
          <a:ln w="12700">
            <a:miter lim="400000"/>
          </a:ln>
        </p:spPr>
        <p:txBody>
          <a:bodyPr wrap="none" lIns="65311" tIns="65311" rIns="65311" bIns="65311">
            <a:spAutoFit/>
          </a:bodyPr>
          <a:lstStyle>
            <a:lvl1pPr algn="r" defTabSz="1306512">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Lst>
  <p:transition xmlns:p14="http://schemas.microsoft.com/office/powerpoint/2010/main" spd="med" advClick="1"/>
  <p:txStyles>
    <p:titleStyle>
      <a:lvl1pPr marL="0" marR="0" indent="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1pPr>
      <a:lvl2pPr marL="0" marR="0" indent="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2pPr>
      <a:lvl3pPr marL="0" marR="0" indent="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3pPr>
      <a:lvl4pPr marL="0" marR="0" indent="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4pPr>
      <a:lvl5pPr marL="0" marR="0" indent="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5pPr>
      <a:lvl6pPr marL="0" marR="0" indent="45720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6pPr>
      <a:lvl7pPr marL="0" marR="0" indent="91440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7pPr>
      <a:lvl8pPr marL="0" marR="0" indent="137160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8pPr>
      <a:lvl9pPr marL="0" marR="0" indent="1828800" algn="ctr" defTabSz="1306512" rtl="0" latinLnBrk="0">
        <a:lnSpc>
          <a:spcPct val="100000"/>
        </a:lnSpc>
        <a:spcBef>
          <a:spcPts val="0"/>
        </a:spcBef>
        <a:spcAft>
          <a:spcPts val="0"/>
        </a:spcAft>
        <a:buClrTx/>
        <a:buSzTx/>
        <a:buFontTx/>
        <a:buNone/>
        <a:tabLst/>
        <a:defRPr b="0" baseline="0" cap="none" i="0" spc="0" strike="noStrike" sz="6300" u="none">
          <a:ln>
            <a:noFill/>
          </a:ln>
          <a:solidFill>
            <a:srgbClr val="000000"/>
          </a:solidFill>
          <a:uFillTx/>
          <a:latin typeface="Times"/>
          <a:ea typeface="Times"/>
          <a:cs typeface="Times"/>
          <a:sym typeface="Times"/>
        </a:defRPr>
      </a:lvl9pPr>
    </p:titleStyle>
    <p:bodyStyle>
      <a:lvl1pPr marL="490537" marR="0" indent="-490537"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1pPr>
      <a:lvl2pPr marL="1123473" marR="0" indent="-471011"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2pPr>
      <a:lvl3pPr marL="1748957" marR="0" indent="-442445"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3pPr>
      <a:lvl4pPr marL="2477704" marR="0" indent="-518729"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4pPr>
      <a:lvl5pPr marL="3444698" marR="0" indent="-831673"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5pPr>
      <a:lvl6pPr marL="3901898" marR="0" indent="-831673"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6pPr>
      <a:lvl7pPr marL="4359098" marR="0" indent="-831673"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7pPr>
      <a:lvl8pPr marL="4816298" marR="0" indent="-831673"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8pPr>
      <a:lvl9pPr marL="5273498" marR="0" indent="-831673" algn="l" defTabSz="1306512" rtl="0" latinLnBrk="0">
        <a:lnSpc>
          <a:spcPct val="100000"/>
        </a:lnSpc>
        <a:spcBef>
          <a:spcPts val="1100"/>
        </a:spcBef>
        <a:spcAft>
          <a:spcPts val="0"/>
        </a:spcAft>
        <a:buClrTx/>
        <a:buSzPct val="100000"/>
        <a:buFontTx/>
        <a:buChar char=""/>
        <a:tabLst/>
        <a:defRPr b="0" baseline="0" cap="none" i="0" spc="0" strike="noStrike" sz="4600" u="none">
          <a:ln>
            <a:noFill/>
          </a:ln>
          <a:solidFill>
            <a:srgbClr val="000000"/>
          </a:solidFill>
          <a:uFillTx/>
          <a:latin typeface="Times"/>
          <a:ea typeface="Times"/>
          <a:cs typeface="Times"/>
          <a:sym typeface="Times"/>
        </a:defRPr>
      </a:lvl9pPr>
    </p:bodyStyle>
    <p:otherStyle>
      <a:lvl1pPr marL="0" marR="0" indent="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1pPr>
      <a:lvl2pPr marL="0" marR="0" indent="45720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2pPr>
      <a:lvl3pPr marL="0" marR="0" indent="91440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3pPr>
      <a:lvl4pPr marL="0" marR="0" indent="137160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4pPr>
      <a:lvl5pPr marL="0" marR="0" indent="182880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5pPr>
      <a:lvl6pPr marL="0" marR="0" indent="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6pPr>
      <a:lvl7pPr marL="0" marR="0" indent="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7pPr>
      <a:lvl8pPr marL="0" marR="0" indent="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8pPr>
      <a:lvl9pPr marL="0" marR="0" indent="0" algn="r" defTabSz="1306512"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Time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hyperlink" Target="http://www.youtube.com/watch?v=AKcxm-VhxUw" TargetMode="External"/><Relationship Id="rId6" Type="http://schemas.openxmlformats.org/officeDocument/2006/relationships/image" Target="../media/image1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archive.org/details/twentyOne-8july1957" TargetMode="External"/><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7.png"/><Relationship Id="rId8" Type="http://schemas.openxmlformats.org/officeDocument/2006/relationships/hyperlink" Target="http://www.youtube.com/watch?v=6W8iiugY3C0" TargetMode="External"/><Relationship Id="rId9"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jpeg"/><Relationship Id="rId4" Type="http://schemas.openxmlformats.org/officeDocument/2006/relationships/image" Target="../media/image2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eg"/><Relationship Id="rId4" Type="http://schemas.openxmlformats.org/officeDocument/2006/relationships/image" Target="../media/image3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jpeg"/><Relationship Id="rId4" Type="http://schemas.openxmlformats.org/officeDocument/2006/relationships/image" Target="../media/image3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livingroomcandidate.org/commercials/1952" TargetMode="External"/><Relationship Id="rId4"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eg"/><Relationship Id="rId4"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he Eisenhower Years"/>
          <p:cNvSpPr txBox="1"/>
          <p:nvPr>
            <p:ph type="title" idx="4294967295"/>
          </p:nvPr>
        </p:nvSpPr>
        <p:spPr>
          <a:xfrm>
            <a:off x="685799" y="152400"/>
            <a:ext cx="9144002" cy="1371600"/>
          </a:xfrm>
          <a:prstGeom prst="rect">
            <a:avLst/>
          </a:prstGeom>
        </p:spPr>
        <p:txBody>
          <a:bodyPr>
            <a:normAutofit fontScale="100000" lnSpcReduction="0"/>
          </a:bodyPr>
          <a:lstStyle>
            <a:lvl1pPr algn="l">
              <a:defRPr b="1" sz="7200">
                <a:solidFill>
                  <a:srgbClr val="FFFFFF"/>
                </a:solidFill>
                <a:effectLst>
                  <a:outerShdw sx="100000" sy="100000" kx="0" ky="0" algn="b" rotWithShape="0" blurRad="12700" dist="38100" dir="2700000">
                    <a:srgbClr val="000000"/>
                  </a:outerShdw>
                </a:effectLst>
              </a:defRPr>
            </a:lvl1pPr>
          </a:lstStyle>
          <a:p>
            <a:pPr/>
            <a:r>
              <a:t>The Eisenhower Years</a:t>
            </a:r>
          </a:p>
        </p:txBody>
      </p:sp>
      <p:sp>
        <p:nvSpPr>
          <p:cNvPr id="21" name="1952-1960"/>
          <p:cNvSpPr txBox="1"/>
          <p:nvPr>
            <p:ph type="body" sz="quarter" idx="4294967295"/>
          </p:nvPr>
        </p:nvSpPr>
        <p:spPr>
          <a:xfrm>
            <a:off x="685800" y="1447800"/>
            <a:ext cx="6781800" cy="2101850"/>
          </a:xfrm>
          <a:prstGeom prst="rect">
            <a:avLst/>
          </a:prstGeom>
        </p:spPr>
        <p:txBody>
          <a:bodyPr>
            <a:normAutofit fontScale="100000" lnSpcReduction="0"/>
          </a:bodyPr>
          <a:lstStyle>
            <a:lvl1pPr marL="0" indent="0">
              <a:buSzTx/>
              <a:buNone/>
              <a:defRPr b="1">
                <a:solidFill>
                  <a:srgbClr val="FFFFFF"/>
                </a:solidFill>
                <a:effectLst>
                  <a:outerShdw sx="100000" sy="100000" kx="0" ky="0" algn="b" rotWithShape="0" blurRad="12700" dist="25400" dir="2700000">
                    <a:srgbClr val="000000"/>
                  </a:outerShdw>
                </a:effectLst>
              </a:defRPr>
            </a:lvl1pPr>
          </a:lstStyle>
          <a:p>
            <a:pPr/>
            <a:r>
              <a:t>1952-1960</a:t>
            </a:r>
          </a:p>
        </p:txBody>
      </p:sp>
      <p:pic>
        <p:nvPicPr>
          <p:cNvPr id="22" name="Fifties-Family.jpg" descr="Fifties-Family.jpg"/>
          <p:cNvPicPr>
            <a:picLocks noChangeAspect="1"/>
          </p:cNvPicPr>
          <p:nvPr/>
        </p:nvPicPr>
        <p:blipFill>
          <a:blip r:embed="rId3">
            <a:extLst/>
          </a:blip>
          <a:stretch>
            <a:fillRect/>
          </a:stretch>
        </p:blipFill>
        <p:spPr>
          <a:xfrm>
            <a:off x="4889500" y="1316037"/>
            <a:ext cx="6437313" cy="587692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Other Causes"/>
          <p:cNvSpPr txBox="1"/>
          <p:nvPr>
            <p:ph type="title" idx="4294967295"/>
          </p:nvPr>
        </p:nvSpPr>
        <p:spPr>
          <a:xfrm>
            <a:off x="1096962" y="-762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Other Causes</a:t>
            </a:r>
          </a:p>
        </p:txBody>
      </p:sp>
      <p:sp>
        <p:nvSpPr>
          <p:cNvPr id="71" name="GI Bill &amp; NDEA…"/>
          <p:cNvSpPr txBox="1"/>
          <p:nvPr>
            <p:ph type="body" sz="half" idx="4294967295"/>
          </p:nvPr>
        </p:nvSpPr>
        <p:spPr>
          <a:xfrm>
            <a:off x="228600" y="1828800"/>
            <a:ext cx="5867400" cy="6477000"/>
          </a:xfrm>
          <a:prstGeom prst="rect">
            <a:avLst/>
          </a:prstGeom>
        </p:spPr>
        <p:txBody>
          <a:bodyPr>
            <a:normAutofit fontScale="100000" lnSpcReduction="0"/>
          </a:bodyPr>
          <a:lstStyle/>
          <a:p>
            <a:pPr>
              <a:spcBef>
                <a:spcPts val="800"/>
              </a:spcBef>
              <a:buChar char="•"/>
              <a:defRPr sz="3600">
                <a:effectLst>
                  <a:outerShdw sx="100000" sy="100000" kx="0" ky="0" algn="b" rotWithShape="0" blurRad="12700" dist="25400" dir="2700000">
                    <a:srgbClr val="FFFFFF"/>
                  </a:outerShdw>
                </a:effectLst>
              </a:defRPr>
            </a:pPr>
            <a:r>
              <a:t>GI Bill &amp; NDEA</a:t>
            </a:r>
          </a:p>
          <a:p>
            <a:pPr lvl="1" marL="1062037" indent="-409575">
              <a:spcBef>
                <a:spcPts val="0"/>
              </a:spcBef>
              <a:defRPr sz="3000">
                <a:effectLst>
                  <a:outerShdw sx="100000" sy="100000" kx="0" ky="0" algn="b" rotWithShape="0" blurRad="12700" dist="25400" dir="2700000">
                    <a:srgbClr val="FFFFFF"/>
                  </a:outerShdw>
                </a:effectLst>
              </a:defRPr>
            </a:pPr>
            <a:r>
              <a:t>Development of mass education: envy of the world</a:t>
            </a:r>
          </a:p>
          <a:p>
            <a:pPr lvl="1" marL="1062037" indent="-409575">
              <a:spcBef>
                <a:spcPts val="0"/>
              </a:spcBef>
              <a:defRPr sz="3000">
                <a:effectLst>
                  <a:outerShdw sx="100000" sy="100000" kx="0" ky="0" algn="b" rotWithShape="0" blurRad="12700" dist="25400" dir="2700000">
                    <a:srgbClr val="FFFFFF"/>
                  </a:outerShdw>
                </a:effectLst>
              </a:defRPr>
            </a:pPr>
            <a:r>
              <a:t>Trained and skilled workforce</a:t>
            </a:r>
          </a:p>
          <a:p>
            <a:pPr lvl="1" marL="1062037" indent="-409575">
              <a:spcBef>
                <a:spcPts val="0"/>
              </a:spcBef>
              <a:defRPr sz="3000">
                <a:effectLst>
                  <a:outerShdw sx="100000" sy="100000" kx="0" ky="0" algn="b" rotWithShape="0" blurRad="12700" dist="25400" dir="2700000">
                    <a:srgbClr val="FFFFFF"/>
                  </a:outerShdw>
                </a:effectLst>
              </a:defRPr>
            </a:pPr>
            <a:r>
              <a:t>College education for middle and working class</a:t>
            </a:r>
          </a:p>
          <a:p>
            <a:pPr lvl="2" marL="1633537" indent="-327025">
              <a:spcBef>
                <a:spcPts val="0"/>
              </a:spcBef>
              <a:defRPr sz="2500">
                <a:effectLst>
                  <a:outerShdw sx="100000" sy="100000" kx="0" ky="0" algn="b" rotWithShape="0" blurRad="12700" dist="25400" dir="2700000">
                    <a:srgbClr val="FFFFFF"/>
                  </a:outerShdw>
                </a:effectLst>
              </a:defRPr>
            </a:pPr>
            <a:r>
              <a:t>1.5 million in 1940</a:t>
            </a:r>
          </a:p>
          <a:p>
            <a:pPr lvl="2" marL="1633537" indent="-327025">
              <a:spcBef>
                <a:spcPts val="0"/>
              </a:spcBef>
              <a:defRPr sz="2500">
                <a:effectLst>
                  <a:outerShdw sx="100000" sy="100000" kx="0" ky="0" algn="b" rotWithShape="0" blurRad="12700" dist="25400" dir="2700000">
                    <a:srgbClr val="FFFFFF"/>
                  </a:outerShdw>
                </a:effectLst>
              </a:defRPr>
            </a:pPr>
            <a:r>
              <a:t>7.4 million by 1970</a:t>
            </a:r>
          </a:p>
        </p:txBody>
      </p:sp>
      <p:pic>
        <p:nvPicPr>
          <p:cNvPr id="72" name="HS Graduation Rates 19402008.jpg" descr="HS Graduation Rates 19402008.jpg"/>
          <p:cNvPicPr>
            <a:picLocks noChangeAspect="1"/>
          </p:cNvPicPr>
          <p:nvPr/>
        </p:nvPicPr>
        <p:blipFill>
          <a:blip r:embed="rId3">
            <a:extLst/>
          </a:blip>
          <a:stretch>
            <a:fillRect/>
          </a:stretch>
        </p:blipFill>
        <p:spPr>
          <a:xfrm>
            <a:off x="5943600" y="1672545"/>
            <a:ext cx="8626475" cy="58751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7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POPULAR CULTURE"/>
          <p:cNvSpPr txBox="1"/>
          <p:nvPr>
            <p:ph type="title" idx="4294967295"/>
          </p:nvPr>
        </p:nvSpPr>
        <p:spPr>
          <a:xfrm>
            <a:off x="1155700" y="5287962"/>
            <a:ext cx="12436475" cy="1635126"/>
          </a:xfrm>
          <a:prstGeom prst="rect">
            <a:avLst/>
          </a:prstGeom>
        </p:spPr>
        <p:txBody>
          <a:bodyPr anchor="t">
            <a:normAutofit fontScale="100000" lnSpcReduction="0"/>
          </a:bodyPr>
          <a:lstStyle>
            <a:lvl1pPr algn="l">
              <a:defRPr b="1" sz="4800"/>
            </a:lvl1pPr>
          </a:lstStyle>
          <a:p>
            <a:pPr/>
            <a:r>
              <a:t>POPULAR CULTURE</a:t>
            </a:r>
          </a:p>
        </p:txBody>
      </p:sp>
      <p:sp>
        <p:nvSpPr>
          <p:cNvPr id="77" name="Consumerism, Conformity, and Rock ‘n Roll – The “Happy Days”"/>
          <p:cNvSpPr txBox="1"/>
          <p:nvPr>
            <p:ph type="body" sz="quarter" idx="4294967295"/>
          </p:nvPr>
        </p:nvSpPr>
        <p:spPr>
          <a:xfrm>
            <a:off x="1155700" y="3487737"/>
            <a:ext cx="12436475" cy="1800226"/>
          </a:xfrm>
          <a:prstGeom prst="rect">
            <a:avLst/>
          </a:prstGeom>
        </p:spPr>
        <p:txBody>
          <a:bodyPr anchor="b">
            <a:normAutofit fontScale="100000" lnSpcReduction="0"/>
          </a:bodyPr>
          <a:lstStyle>
            <a:lvl1pPr marL="0" indent="0">
              <a:spcBef>
                <a:spcPts val="400"/>
              </a:spcBef>
              <a:buSzTx/>
              <a:buNone/>
              <a:defRPr sz="2000"/>
            </a:lvl1pPr>
          </a:lstStyle>
          <a:p>
            <a:pPr/>
            <a:r>
              <a:t>Consumerism, Conformity, and Rock ‘n Roll – The “Happy Days”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New Technology &amp; Innovations"/>
          <p:cNvSpPr txBox="1"/>
          <p:nvPr>
            <p:ph type="title" idx="4294967295"/>
          </p:nvPr>
        </p:nvSpPr>
        <p:spPr>
          <a:xfrm>
            <a:off x="1096962" y="762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New Technology &amp; Innovations</a:t>
            </a:r>
          </a:p>
        </p:txBody>
      </p:sp>
      <p:sp>
        <p:nvSpPr>
          <p:cNvPr id="80" name="Computers: transistor and chip…"/>
          <p:cNvSpPr txBox="1"/>
          <p:nvPr>
            <p:ph type="body" sz="half" idx="4294967295"/>
          </p:nvPr>
        </p:nvSpPr>
        <p:spPr>
          <a:xfrm>
            <a:off x="457200" y="1676400"/>
            <a:ext cx="6858000" cy="7010400"/>
          </a:xfrm>
          <a:prstGeom prst="rect">
            <a:avLst/>
          </a:prstGeom>
        </p:spPr>
        <p:txBody>
          <a:bodyPr>
            <a:normAutofit fontScale="100000" lnSpcReduction="0"/>
          </a:bodyPr>
          <a:lstStyle/>
          <a:p>
            <a:pPr>
              <a:spcBef>
                <a:spcPts val="800"/>
              </a:spcBef>
              <a:buChar char="•"/>
              <a:defRPr sz="3600"/>
            </a:pPr>
            <a:r>
              <a:t>Computers: transistor and chip</a:t>
            </a:r>
          </a:p>
          <a:p>
            <a:pPr>
              <a:spcBef>
                <a:spcPts val="800"/>
              </a:spcBef>
              <a:buChar char="•"/>
              <a:defRPr sz="3600"/>
            </a:pPr>
            <a:r>
              <a:t>TV and Advertising</a:t>
            </a:r>
          </a:p>
          <a:p>
            <a:pPr>
              <a:spcBef>
                <a:spcPts val="800"/>
              </a:spcBef>
              <a:buChar char="•"/>
              <a:defRPr sz="3600"/>
            </a:pPr>
            <a:r>
              <a:t>Paperbacks and Records</a:t>
            </a:r>
          </a:p>
          <a:p>
            <a:pPr>
              <a:spcBef>
                <a:spcPts val="800"/>
              </a:spcBef>
              <a:buChar char="•"/>
              <a:defRPr sz="3600"/>
            </a:pPr>
            <a:r>
              <a:t>Electric Kitchens: new gadgets</a:t>
            </a:r>
          </a:p>
          <a:p>
            <a:pPr>
              <a:spcBef>
                <a:spcPts val="800"/>
              </a:spcBef>
              <a:buChar char="•"/>
              <a:defRPr sz="3600"/>
            </a:pPr>
            <a:r>
              <a:t>Automobiles: two car garages</a:t>
            </a:r>
          </a:p>
          <a:p>
            <a:pPr>
              <a:spcBef>
                <a:spcPts val="800"/>
              </a:spcBef>
              <a:buChar char="•"/>
              <a:defRPr sz="3600"/>
            </a:pPr>
            <a:r>
              <a:t>TV Dinners &amp; Fast Food</a:t>
            </a:r>
          </a:p>
          <a:p>
            <a:pPr>
              <a:spcBef>
                <a:spcPts val="800"/>
              </a:spcBef>
              <a:buChar char="•"/>
              <a:defRPr sz="3600"/>
            </a:pPr>
            <a:r>
              <a:t>Air Conditioning</a:t>
            </a:r>
          </a:p>
          <a:p>
            <a:pPr>
              <a:spcBef>
                <a:spcPts val="800"/>
              </a:spcBef>
              <a:buChar char="•"/>
              <a:defRPr sz="3600"/>
            </a:pPr>
            <a:r>
              <a:t>Credit Cards: Diner</a:t>
            </a:r>
            <a:r>
              <a:rPr>
                <a:latin typeface="Arial"/>
                <a:ea typeface="Arial"/>
                <a:cs typeface="Arial"/>
                <a:sym typeface="Arial"/>
              </a:rPr>
              <a:t>’</a:t>
            </a:r>
            <a:r>
              <a:t>s Club</a:t>
            </a:r>
          </a:p>
          <a:p>
            <a:pPr>
              <a:spcBef>
                <a:spcPts val="800"/>
              </a:spcBef>
              <a:buChar char="•"/>
              <a:defRPr sz="3600"/>
            </a:pPr>
            <a:r>
              <a:t>Air Travel: Passenger Jets</a:t>
            </a:r>
          </a:p>
        </p:txBody>
      </p:sp>
      <p:pic>
        <p:nvPicPr>
          <p:cNvPr id="81" name="univac.preview.png" descr="univac.preview.png"/>
          <p:cNvPicPr>
            <a:picLocks noChangeAspect="1"/>
          </p:cNvPicPr>
          <p:nvPr/>
        </p:nvPicPr>
        <p:blipFill>
          <a:blip r:embed="rId3">
            <a:extLst/>
          </a:blip>
          <a:srcRect l="2227" t="0" r="2227" b="0"/>
          <a:stretch>
            <a:fillRect/>
          </a:stretch>
        </p:blipFill>
        <p:spPr>
          <a:xfrm>
            <a:off x="7239000" y="1752600"/>
            <a:ext cx="7204075" cy="5791200"/>
          </a:xfrm>
          <a:prstGeom prst="rect">
            <a:avLst/>
          </a:prstGeom>
          <a:ln w="12700">
            <a:miter lim="400000"/>
          </a:ln>
        </p:spPr>
      </p:pic>
      <p:pic>
        <p:nvPicPr>
          <p:cNvPr id="82" name="scan0003.jpg" descr="scan0003.jpg"/>
          <p:cNvPicPr>
            <a:picLocks noChangeAspect="1"/>
          </p:cNvPicPr>
          <p:nvPr/>
        </p:nvPicPr>
        <p:blipFill>
          <a:blip r:embed="rId4">
            <a:extLst/>
          </a:blip>
          <a:stretch>
            <a:fillRect/>
          </a:stretch>
        </p:blipFill>
        <p:spPr>
          <a:xfrm>
            <a:off x="6858000" y="1828800"/>
            <a:ext cx="7718425" cy="5562600"/>
          </a:xfrm>
          <a:prstGeom prst="rect">
            <a:avLst/>
          </a:prstGeom>
          <a:ln w="12700">
            <a:miter lim="400000"/>
          </a:ln>
        </p:spPr>
      </p:pic>
      <p:pic>
        <p:nvPicPr>
          <p:cNvPr id="83" name="swanson_tv_dinner_ad.jpg" descr="swanson_tv_dinner_ad.jpg"/>
          <p:cNvPicPr>
            <a:picLocks noChangeAspect="1"/>
          </p:cNvPicPr>
          <p:nvPr/>
        </p:nvPicPr>
        <p:blipFill>
          <a:blip r:embed="rId5">
            <a:extLst/>
          </a:blip>
          <a:stretch>
            <a:fillRect/>
          </a:stretch>
        </p:blipFill>
        <p:spPr>
          <a:xfrm>
            <a:off x="8340725" y="0"/>
            <a:ext cx="6289675" cy="8229600"/>
          </a:xfrm>
          <a:prstGeom prst="rect">
            <a:avLst/>
          </a:prstGeom>
          <a:ln w="12700">
            <a:miter lim="400000"/>
          </a:ln>
        </p:spPr>
      </p:pic>
      <p:pic>
        <p:nvPicPr>
          <p:cNvPr id="84" name="mcdonalds.jpg" descr="mcdonalds.jpg"/>
          <p:cNvPicPr>
            <a:picLocks noChangeAspect="1"/>
          </p:cNvPicPr>
          <p:nvPr/>
        </p:nvPicPr>
        <p:blipFill>
          <a:blip r:embed="rId6">
            <a:extLst/>
          </a:blip>
          <a:stretch>
            <a:fillRect/>
          </a:stretch>
        </p:blipFill>
        <p:spPr>
          <a:xfrm>
            <a:off x="6858000" y="1447800"/>
            <a:ext cx="7772400" cy="6210300"/>
          </a:xfrm>
          <a:prstGeom prst="rect">
            <a:avLst/>
          </a:prstGeom>
          <a:ln w="12700">
            <a:miter lim="400000"/>
          </a:ln>
        </p:spPr>
      </p:pic>
      <p:pic>
        <p:nvPicPr>
          <p:cNvPr id="85" name="panam.png" descr="panam.png"/>
          <p:cNvPicPr>
            <a:picLocks noChangeAspect="1"/>
          </p:cNvPicPr>
          <p:nvPr/>
        </p:nvPicPr>
        <p:blipFill>
          <a:blip r:embed="rId7">
            <a:extLst/>
          </a:blip>
          <a:stretch>
            <a:fillRect/>
          </a:stretch>
        </p:blipFill>
        <p:spPr>
          <a:xfrm>
            <a:off x="8229600" y="-76200"/>
            <a:ext cx="6400800" cy="838517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2" fill="hold">
                                  <p:stCondLst>
                                    <p:cond delay="0"/>
                                  </p:stCondLst>
                                  <p:iterate type="el" backwards="0">
                                    <p:tmAbs val="0"/>
                                  </p:iterate>
                                  <p:childTnLst>
                                    <p:set>
                                      <p:cBhvr>
                                        <p:cTn id="24" fill="hold"/>
                                        <p:tgtEl>
                                          <p:spTgt spid="82"/>
                                        </p:tgtEl>
                                        <p:attrNameLst>
                                          <p:attrName>style.visibility</p:attrName>
                                        </p:attrNameLst>
                                      </p:cBhvr>
                                      <p:to>
                                        <p:strVal val="visible"/>
                                      </p:to>
                                    </p:set>
                                    <p:animEffect filter="dissolve" transition="in">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80">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80">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3" fill="hold">
                                  <p:stCondLst>
                                    <p:cond delay="0"/>
                                  </p:stCondLst>
                                  <p:iterate type="el" backwards="0">
                                    <p:tmAbs val="0"/>
                                  </p:iterate>
                                  <p:childTnLst>
                                    <p:set>
                                      <p:cBhvr>
                                        <p:cTn id="37" fill="hold"/>
                                        <p:tgtEl>
                                          <p:spTgt spid="83"/>
                                        </p:tgtEl>
                                        <p:attrNameLst>
                                          <p:attrName>style.visibility</p:attrName>
                                        </p:attrNameLst>
                                      </p:cBhvr>
                                      <p:to>
                                        <p:strVal val="visible"/>
                                      </p:to>
                                    </p:set>
                                    <p:animEffect filter="dissolve" transition="in">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8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 fill="hold">
                                  <p:stCondLst>
                                    <p:cond delay="0"/>
                                  </p:stCondLst>
                                  <p:iterate type="el" backwards="0">
                                    <p:tmAbs val="0"/>
                                  </p:iterate>
                                  <p:childTnLst>
                                    <p:set>
                                      <p:cBhvr>
                                        <p:cTn id="46" fill="hold"/>
                                        <p:tgtEl>
                                          <p:spTgt spid="80">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 fill="hold">
                                  <p:stCondLst>
                                    <p:cond delay="0"/>
                                  </p:stCondLst>
                                  <p:iterate type="el" backwards="0">
                                    <p:tmAbs val="0"/>
                                  </p:iterate>
                                  <p:childTnLst>
                                    <p:set>
                                      <p:cBhvr>
                                        <p:cTn id="50" fill="hold"/>
                                        <p:tgtEl>
                                          <p:spTgt spid="80">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ID="9" grpId="4" fill="hold">
                                  <p:stCondLst>
                                    <p:cond delay="0"/>
                                  </p:stCondLst>
                                  <p:iterate type="el" backwards="0">
                                    <p:tmAbs val="0"/>
                                  </p:iterate>
                                  <p:childTnLst>
                                    <p:set>
                                      <p:cBhvr>
                                        <p:cTn id="54" fill="hold"/>
                                        <p:tgtEl>
                                          <p:spTgt spid="84"/>
                                        </p:tgtEl>
                                        <p:attrNameLst>
                                          <p:attrName>style.visibility</p:attrName>
                                        </p:attrNameLst>
                                      </p:cBhvr>
                                      <p:to>
                                        <p:strVal val="visible"/>
                                      </p:to>
                                    </p:set>
                                    <p:animEffect filter="dissolve" transition="in">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9" grpId="5" fill="hold">
                                  <p:stCondLst>
                                    <p:cond delay="0"/>
                                  </p:stCondLst>
                                  <p:iterate type="el" backwards="0">
                                    <p:tmAbs val="0"/>
                                  </p:iterate>
                                  <p:childTnLst>
                                    <p:set>
                                      <p:cBhvr>
                                        <p:cTn id="59" fill="hold"/>
                                        <p:tgtEl>
                                          <p:spTgt spid="85"/>
                                        </p:tgtEl>
                                        <p:attrNameLst>
                                          <p:attrName>style.visibility</p:attrName>
                                        </p:attrNameLst>
                                      </p:cBhvr>
                                      <p:to>
                                        <p:strVal val="visible"/>
                                      </p:to>
                                    </p:set>
                                    <p:animEffect filter="dissolve" transition="in">
                                      <p:cBhvr>
                                        <p:cTn id="60" dur="5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 grpId="3"/>
      <p:bldP build="whole" bldLvl="1" animBg="1" rev="0" advAuto="0" spid="82" grpId="2"/>
      <p:bldP build="whole" bldLvl="1" animBg="1" rev="0" advAuto="0" spid="85" grpId="5"/>
      <p:bldP build="whole" bldLvl="1" animBg="1" rev="0" advAuto="0" spid="84" grpId="4"/>
      <p:bldP build="p" bldLvl="5" animBg="1" rev="0" advAuto="0" spid="8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Social and Cultural Changes"/>
          <p:cNvSpPr txBox="1"/>
          <p:nvPr>
            <p:ph type="title" idx="4294967295"/>
          </p:nvPr>
        </p:nvSpPr>
        <p:spPr>
          <a:xfrm>
            <a:off x="1096962" y="2286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Social and Cultural Changes</a:t>
            </a:r>
          </a:p>
        </p:txBody>
      </p:sp>
      <p:sp>
        <p:nvSpPr>
          <p:cNvPr id="90" name="Religion…"/>
          <p:cNvSpPr txBox="1"/>
          <p:nvPr>
            <p:ph type="body" sz="half" idx="4294967295"/>
          </p:nvPr>
        </p:nvSpPr>
        <p:spPr>
          <a:xfrm>
            <a:off x="106362" y="2209800"/>
            <a:ext cx="6142039" cy="4937125"/>
          </a:xfrm>
          <a:prstGeom prst="rect">
            <a:avLst/>
          </a:prstGeom>
        </p:spPr>
        <p:txBody>
          <a:bodyPr>
            <a:normAutofit fontScale="100000" lnSpcReduction="0"/>
          </a:bodyPr>
          <a:lstStyle/>
          <a:p>
            <a:pPr>
              <a:lnSpc>
                <a:spcPct val="90000"/>
              </a:lnSpc>
              <a:spcBef>
                <a:spcPts val="900"/>
              </a:spcBef>
              <a:buChar char="•"/>
              <a:defRPr sz="4000">
                <a:effectLst>
                  <a:outerShdw sx="100000" sy="100000" kx="0" ky="0" algn="b" rotWithShape="0" blurRad="12700" dist="25400" dir="2700000">
                    <a:srgbClr val="FFFFFF"/>
                  </a:outerShdw>
                </a:effectLst>
              </a:defRPr>
            </a:pPr>
            <a:r>
              <a:t>Religion</a:t>
            </a:r>
          </a:p>
          <a:p>
            <a:pPr lvl="1" marL="1062037" indent="-409575">
              <a:lnSpc>
                <a:spcPct val="90000"/>
              </a:lnSpc>
              <a:spcBef>
                <a:spcPts val="0"/>
              </a:spcBef>
              <a:defRPr sz="3400">
                <a:effectLst>
                  <a:outerShdw sx="100000" sy="100000" kx="0" ky="0" algn="b" rotWithShape="0" blurRad="12700" dist="25400" dir="2700000">
                    <a:srgbClr val="FFFFFF"/>
                  </a:outerShdw>
                </a:effectLst>
              </a:defRPr>
            </a:pPr>
            <a:r>
              <a:t>Upsurge in church attendance</a:t>
            </a:r>
          </a:p>
          <a:p>
            <a:pPr lvl="2" marL="1633537" indent="-327025">
              <a:lnSpc>
                <a:spcPct val="90000"/>
              </a:lnSpc>
              <a:spcBef>
                <a:spcPts val="0"/>
              </a:spcBef>
              <a:defRPr sz="2900">
                <a:effectLst>
                  <a:outerShdw sx="100000" sy="100000" kx="0" ky="0" algn="b" rotWithShape="0" blurRad="12700" dist="25400" dir="2700000">
                    <a:srgbClr val="FFFFFF"/>
                  </a:outerShdw>
                </a:effectLst>
              </a:defRPr>
            </a:pPr>
            <a:r>
              <a:t>2x between 1945-1970</a:t>
            </a:r>
          </a:p>
          <a:p>
            <a:pPr lvl="2" marL="1633537" indent="-327025">
              <a:lnSpc>
                <a:spcPct val="90000"/>
              </a:lnSpc>
              <a:spcBef>
                <a:spcPts val="0"/>
              </a:spcBef>
              <a:defRPr sz="2900">
                <a:effectLst>
                  <a:outerShdw sx="100000" sy="100000" kx="0" ky="0" algn="b" rotWithShape="0" blurRad="12700" dist="25400" dir="2700000">
                    <a:srgbClr val="FFFFFF"/>
                  </a:outerShdw>
                </a:effectLst>
              </a:defRPr>
            </a:pPr>
            <a:r>
              <a:t>By 1960: 95% identification</a:t>
            </a:r>
          </a:p>
          <a:p>
            <a:pPr lvl="2" marL="1633537" indent="-327025">
              <a:lnSpc>
                <a:spcPct val="90000"/>
              </a:lnSpc>
              <a:spcBef>
                <a:spcPts val="0"/>
              </a:spcBef>
              <a:defRPr sz="2900">
                <a:effectLst>
                  <a:outerShdw sx="100000" sy="100000" kx="0" ky="0" algn="b" rotWithShape="0" blurRad="12700" dist="25400" dir="2700000">
                    <a:srgbClr val="FFFFFF"/>
                  </a:outerShdw>
                </a:effectLst>
              </a:defRPr>
            </a:pPr>
            <a:r>
              <a:t>Causes:</a:t>
            </a:r>
          </a:p>
          <a:p>
            <a:pPr lvl="3" marL="2286000" indent="-327025">
              <a:lnSpc>
                <a:spcPct val="90000"/>
              </a:lnSpc>
              <a:spcBef>
                <a:spcPts val="0"/>
              </a:spcBef>
              <a:defRPr sz="2600">
                <a:effectLst>
                  <a:outerShdw sx="100000" sy="100000" kx="0" ky="0" algn="b" rotWithShape="0" blurRad="12700" dist="25400" dir="2700000">
                    <a:srgbClr val="FFFFFF"/>
                  </a:outerShdw>
                </a:effectLst>
                <a:latin typeface="Arial"/>
                <a:ea typeface="Arial"/>
                <a:cs typeface="Arial"/>
                <a:sym typeface="Arial"/>
              </a:defRPr>
            </a:pPr>
            <a:r>
              <a:t>“</a:t>
            </a:r>
            <a:r>
              <a:rPr>
                <a:latin typeface="Times"/>
                <a:ea typeface="Times"/>
                <a:cs typeface="Times"/>
                <a:sym typeface="Times"/>
              </a:rPr>
              <a:t>godless</a:t>
            </a:r>
            <a:r>
              <a:t>”</a:t>
            </a:r>
            <a:r>
              <a:rPr>
                <a:latin typeface="Times"/>
                <a:ea typeface="Times"/>
                <a:cs typeface="Times"/>
                <a:sym typeface="Times"/>
              </a:rPr>
              <a:t> communism</a:t>
            </a:r>
          </a:p>
          <a:p>
            <a:pPr lvl="3" marL="2286000" indent="-327025">
              <a:lnSpc>
                <a:spcPct val="90000"/>
              </a:lnSpc>
              <a:spcBef>
                <a:spcPts val="0"/>
              </a:spcBef>
              <a:defRPr sz="2600">
                <a:effectLst>
                  <a:outerShdw sx="100000" sy="100000" kx="0" ky="0" algn="b" rotWithShape="0" blurRad="12700" dist="25400" dir="2700000">
                    <a:srgbClr val="FFFFFF"/>
                  </a:outerShdw>
                </a:effectLst>
              </a:defRPr>
            </a:pPr>
            <a:r>
              <a:t>New Evangelism: TV</a:t>
            </a:r>
          </a:p>
          <a:p>
            <a:pPr lvl="4" marL="2938462" indent="-325437">
              <a:lnSpc>
                <a:spcPct val="90000"/>
              </a:lnSpc>
              <a:spcBef>
                <a:spcPts val="0"/>
              </a:spcBef>
              <a:defRPr sz="2600">
                <a:effectLst>
                  <a:outerShdw sx="100000" sy="100000" kx="0" ky="0" algn="b" rotWithShape="0" blurRad="12700" dist="25400" dir="2700000">
                    <a:srgbClr val="FFFFFF"/>
                  </a:outerShdw>
                </a:effectLst>
              </a:defRPr>
            </a:pPr>
            <a:r>
              <a:t>Billy Graham</a:t>
            </a:r>
          </a:p>
          <a:p>
            <a:pPr lvl="4" marL="2938462" indent="-325437">
              <a:lnSpc>
                <a:spcPct val="90000"/>
              </a:lnSpc>
              <a:spcBef>
                <a:spcPts val="0"/>
              </a:spcBef>
              <a:defRPr sz="2600">
                <a:effectLst>
                  <a:outerShdw sx="100000" sy="100000" kx="0" ky="0" algn="b" rotWithShape="0" blurRad="12700" dist="25400" dir="2700000">
                    <a:srgbClr val="FFFFFF"/>
                  </a:outerShdw>
                </a:effectLst>
              </a:defRPr>
            </a:pPr>
            <a:r>
              <a:t>Bishop Fulton Sheen</a:t>
            </a:r>
          </a:p>
        </p:txBody>
      </p:sp>
      <p:pic>
        <p:nvPicPr>
          <p:cNvPr id="91" name="billygraham2.jpg" descr="billygraham2.jpg"/>
          <p:cNvPicPr>
            <a:picLocks noChangeAspect="1"/>
          </p:cNvPicPr>
          <p:nvPr/>
        </p:nvPicPr>
        <p:blipFill>
          <a:blip r:embed="rId3">
            <a:extLst/>
          </a:blip>
          <a:stretch>
            <a:fillRect/>
          </a:stretch>
        </p:blipFill>
        <p:spPr>
          <a:xfrm>
            <a:off x="10292876" y="1600200"/>
            <a:ext cx="3844286" cy="6407150"/>
          </a:xfrm>
          <a:prstGeom prst="rect">
            <a:avLst/>
          </a:prstGeom>
          <a:ln w="12700">
            <a:miter lim="400000"/>
          </a:ln>
        </p:spPr>
      </p:pic>
      <p:pic>
        <p:nvPicPr>
          <p:cNvPr id="92" name="billygraham.jpg" descr="billygraham.jpg"/>
          <p:cNvPicPr>
            <a:picLocks noChangeAspect="1"/>
          </p:cNvPicPr>
          <p:nvPr/>
        </p:nvPicPr>
        <p:blipFill>
          <a:blip r:embed="rId4">
            <a:extLst/>
          </a:blip>
          <a:stretch>
            <a:fillRect/>
          </a:stretch>
        </p:blipFill>
        <p:spPr>
          <a:xfrm>
            <a:off x="6553200" y="1676400"/>
            <a:ext cx="3614738" cy="3276600"/>
          </a:xfrm>
          <a:prstGeom prst="rect">
            <a:avLst/>
          </a:prstGeom>
          <a:ln w="12700">
            <a:miter lim="400000"/>
          </a:ln>
        </p:spPr>
      </p:pic>
      <p:pic>
        <p:nvPicPr>
          <p:cNvPr id="93" name="fulton_sheen.jpg" descr="fulton_sheen.jpg">
            <a:hlinkClick r:id="rId5" invalidUrl="" action="" tgtFrame="" tooltip="" history="1" highlightClick="0" endSnd="0"/>
          </p:cNvPr>
          <p:cNvPicPr>
            <a:picLocks noChangeAspect="1"/>
          </p:cNvPicPr>
          <p:nvPr/>
        </p:nvPicPr>
        <p:blipFill>
          <a:blip r:embed="rId6">
            <a:extLst/>
          </a:blip>
          <a:stretch>
            <a:fillRect/>
          </a:stretch>
        </p:blipFill>
        <p:spPr>
          <a:xfrm>
            <a:off x="6553200" y="4840287"/>
            <a:ext cx="3784600" cy="316071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9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9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9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9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9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halloween1.jpg" descr="halloween1.jpg"/>
          <p:cNvPicPr>
            <a:picLocks noChangeAspect="1"/>
          </p:cNvPicPr>
          <p:nvPr/>
        </p:nvPicPr>
        <p:blipFill>
          <a:blip r:embed="rId3">
            <a:extLst/>
          </a:blip>
          <a:stretch>
            <a:fillRect/>
          </a:stretch>
        </p:blipFill>
        <p:spPr>
          <a:xfrm>
            <a:off x="8166100" y="990600"/>
            <a:ext cx="5321300" cy="3886200"/>
          </a:xfrm>
          <a:prstGeom prst="rect">
            <a:avLst/>
          </a:prstGeom>
          <a:ln w="12700">
            <a:miter lim="400000"/>
          </a:ln>
        </p:spPr>
      </p:pic>
      <p:sp>
        <p:nvSpPr>
          <p:cNvPr id="98" name="Changing Role of Women"/>
          <p:cNvSpPr txBox="1"/>
          <p:nvPr/>
        </p:nvSpPr>
        <p:spPr>
          <a:xfrm>
            <a:off x="1096962" y="-76200"/>
            <a:ext cx="12436476" cy="1056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306512">
              <a:defRPr b="1" sz="6300">
                <a:solidFill>
                  <a:srgbClr val="FFFFFF"/>
                </a:solidFill>
                <a:effectLst>
                  <a:outerShdw sx="100000" sy="100000" kx="0" ky="0" algn="b" rotWithShape="0" blurRad="12700" dist="38100" dir="2700000">
                    <a:srgbClr val="000000"/>
                  </a:outerShdw>
                </a:effectLst>
              </a:defRPr>
            </a:lvl1pPr>
          </a:lstStyle>
          <a:p>
            <a:pPr/>
            <a:r>
              <a:t>Changing Role of Women</a:t>
            </a:r>
          </a:p>
        </p:txBody>
      </p:sp>
      <p:sp>
        <p:nvSpPr>
          <p:cNvPr id="99" name="In the workplace – 35%…"/>
          <p:cNvSpPr txBox="1"/>
          <p:nvPr/>
        </p:nvSpPr>
        <p:spPr>
          <a:xfrm>
            <a:off x="381000" y="1143000"/>
            <a:ext cx="7239000" cy="67640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90537" indent="-490537" defTabSz="1306512">
              <a:lnSpc>
                <a:spcPct val="90000"/>
              </a:lnSpc>
              <a:spcBef>
                <a:spcPts val="300"/>
              </a:spcBef>
              <a:buSzPct val="100000"/>
              <a:buChar char="•"/>
              <a:defRPr sz="3200"/>
            </a:pPr>
            <a:r>
              <a:t>In the workplace – 35%</a:t>
            </a:r>
            <a:endParaRPr sz="2800"/>
          </a:p>
          <a:p>
            <a:pPr marL="490537" indent="-490537" defTabSz="1306512">
              <a:lnSpc>
                <a:spcPct val="90000"/>
              </a:lnSpc>
              <a:spcBef>
                <a:spcPts val="300"/>
              </a:spcBef>
              <a:buSzPct val="100000"/>
              <a:buChar char="•"/>
              <a:defRPr sz="3200"/>
            </a:pPr>
            <a:r>
              <a:t>Education</a:t>
            </a:r>
          </a:p>
          <a:p>
            <a:pPr lvl="1" marL="1062037" indent="-409575" defTabSz="1306512">
              <a:lnSpc>
                <a:spcPct val="90000"/>
              </a:lnSpc>
              <a:spcBef>
                <a:spcPts val="300"/>
              </a:spcBef>
              <a:buSzPct val="100000"/>
              <a:buChar char="–"/>
              <a:defRPr sz="2800"/>
            </a:pPr>
            <a:r>
              <a:t>Home economics</a:t>
            </a:r>
          </a:p>
          <a:p>
            <a:pPr lvl="1" marL="1062037" indent="-409575" defTabSz="1306512">
              <a:lnSpc>
                <a:spcPct val="90000"/>
              </a:lnSpc>
              <a:spcBef>
                <a:spcPts val="300"/>
              </a:spcBef>
              <a:buSzPct val="100000"/>
              <a:buChar char="–"/>
            </a:pPr>
            <a:r>
              <a:t>Attend</a:t>
            </a:r>
            <a:r>
              <a:rPr sz="2800"/>
              <a:t> college…</a:t>
            </a:r>
            <a:endParaRPr sz="2800"/>
          </a:p>
          <a:p>
            <a:pPr lvl="2" marL="1633537" indent="-327025" defTabSz="1306512">
              <a:lnSpc>
                <a:spcPct val="90000"/>
              </a:lnSpc>
              <a:spcBef>
                <a:spcPts val="300"/>
              </a:spcBef>
              <a:buSzPct val="100000"/>
              <a:buChar char="•"/>
            </a:pPr>
            <a:r>
              <a:t>To find husbands</a:t>
            </a:r>
          </a:p>
          <a:p>
            <a:pPr lvl="3" marL="2286000" indent="-327025" defTabSz="1306512">
              <a:lnSpc>
                <a:spcPct val="90000"/>
              </a:lnSpc>
              <a:spcBef>
                <a:spcPts val="300"/>
              </a:spcBef>
              <a:buSzPct val="100000"/>
              <a:buChar char="–"/>
              <a:defRPr sz="2000"/>
            </a:pPr>
            <a:r>
              <a:t>2/3 do not receive degree</a:t>
            </a:r>
          </a:p>
          <a:p>
            <a:pPr lvl="1" marL="1062037" indent="-409575" defTabSz="1306512">
              <a:lnSpc>
                <a:spcPct val="90000"/>
              </a:lnSpc>
              <a:spcBef>
                <a:spcPts val="300"/>
              </a:spcBef>
              <a:buSzPct val="100000"/>
              <a:buChar char="–"/>
              <a:defRPr sz="2800"/>
            </a:pPr>
            <a:r>
              <a:t>Appliances make housework easier</a:t>
            </a:r>
          </a:p>
          <a:p>
            <a:pPr marL="490537" indent="-490537" defTabSz="1306512">
              <a:lnSpc>
                <a:spcPct val="90000"/>
              </a:lnSpc>
              <a:spcBef>
                <a:spcPts val="300"/>
              </a:spcBef>
              <a:buSzPct val="100000"/>
              <a:buChar char="•"/>
              <a:defRPr sz="3200"/>
            </a:pPr>
            <a:r>
              <a:t>The “Housewife” Stereotype</a:t>
            </a:r>
          </a:p>
          <a:p>
            <a:pPr lvl="1" marL="1062037" indent="-409575" defTabSz="1306512">
              <a:lnSpc>
                <a:spcPct val="90000"/>
              </a:lnSpc>
              <a:spcBef>
                <a:spcPts val="300"/>
              </a:spcBef>
              <a:buSzPct val="100000"/>
              <a:buChar char="–"/>
            </a:pPr>
            <a:r>
              <a:t>Dr. Benjamin Spock</a:t>
            </a:r>
          </a:p>
          <a:p>
            <a:pPr lvl="1" marL="1062037" indent="-409575" defTabSz="1306512">
              <a:lnSpc>
                <a:spcPct val="90000"/>
              </a:lnSpc>
              <a:spcBef>
                <a:spcPts val="300"/>
              </a:spcBef>
              <a:buSzPct val="100000"/>
              <a:buChar char="–"/>
            </a:pPr>
            <a:r>
              <a:t>The “Girl Next Door”</a:t>
            </a:r>
          </a:p>
          <a:p>
            <a:pPr lvl="1" marL="1062037" indent="-409575" defTabSz="1306512">
              <a:lnSpc>
                <a:spcPct val="90000"/>
              </a:lnSpc>
              <a:spcBef>
                <a:spcPts val="300"/>
              </a:spcBef>
              <a:buSzPct val="100000"/>
              <a:buChar char="–"/>
            </a:pPr>
            <a:r>
              <a:t>TV: </a:t>
            </a:r>
            <a:r>
              <a:rPr i="1"/>
              <a:t>Father Knows Best, Leave it to Beaver</a:t>
            </a:r>
            <a:endParaRPr i="1"/>
          </a:p>
          <a:p>
            <a:pPr marL="490537" indent="-490537" defTabSz="1306512">
              <a:lnSpc>
                <a:spcPct val="90000"/>
              </a:lnSpc>
              <a:spcBef>
                <a:spcPts val="300"/>
              </a:spcBef>
              <a:buSzPct val="100000"/>
              <a:buChar char="•"/>
              <a:defRPr sz="3200"/>
            </a:pPr>
            <a:r>
              <a:t>Sexuality</a:t>
            </a:r>
          </a:p>
          <a:p>
            <a:pPr lvl="1" marL="1062037" indent="-409575" defTabSz="1306512">
              <a:lnSpc>
                <a:spcPct val="90000"/>
              </a:lnSpc>
              <a:spcBef>
                <a:spcPts val="300"/>
              </a:spcBef>
              <a:buSzPct val="100000"/>
              <a:buChar char="–"/>
              <a:defRPr sz="2800"/>
            </a:pPr>
            <a:r>
              <a:t>“pinups” &amp; fashion</a:t>
            </a:r>
          </a:p>
          <a:p>
            <a:pPr lvl="1" marL="1062037" indent="-409575" defTabSz="1306512">
              <a:lnSpc>
                <a:spcPct val="90000"/>
              </a:lnSpc>
              <a:spcBef>
                <a:spcPts val="300"/>
              </a:spcBef>
              <a:buSzPct val="100000"/>
              <a:buChar char="–"/>
              <a:defRPr sz="2800"/>
            </a:pPr>
            <a:r>
              <a:t>Playboy</a:t>
            </a:r>
          </a:p>
          <a:p>
            <a:pPr lvl="1" marL="1062037" indent="-409575" defTabSz="1306512">
              <a:lnSpc>
                <a:spcPct val="90000"/>
              </a:lnSpc>
              <a:spcBef>
                <a:spcPts val="300"/>
              </a:spcBef>
              <a:buSzPct val="100000"/>
              <a:buChar char="–"/>
              <a:defRPr sz="2800"/>
            </a:pPr>
            <a:r>
              <a:t>Kinsey Reports</a:t>
            </a:r>
          </a:p>
          <a:p>
            <a:pPr lvl="1" marL="1062037" indent="-409575" defTabSz="1306512">
              <a:lnSpc>
                <a:spcPct val="90000"/>
              </a:lnSpc>
              <a:spcBef>
                <a:spcPts val="300"/>
              </a:spcBef>
              <a:buSzPct val="100000"/>
              <a:buChar char="–"/>
              <a:defRPr sz="2800"/>
            </a:pPr>
            <a:r>
              <a:t>Birth Control Pill: 1960</a:t>
            </a:r>
          </a:p>
        </p:txBody>
      </p:sp>
      <p:pic>
        <p:nvPicPr>
          <p:cNvPr id="100" name="100years-HomeEc1949.jpg" descr="100years-HomeEc1949.jpg"/>
          <p:cNvPicPr>
            <a:picLocks noChangeAspect="1"/>
          </p:cNvPicPr>
          <p:nvPr/>
        </p:nvPicPr>
        <p:blipFill>
          <a:blip r:embed="rId4">
            <a:extLst/>
          </a:blip>
          <a:stretch>
            <a:fillRect/>
          </a:stretch>
        </p:blipFill>
        <p:spPr>
          <a:xfrm>
            <a:off x="8153400" y="4800600"/>
            <a:ext cx="5410200" cy="3263900"/>
          </a:xfrm>
          <a:prstGeom prst="rect">
            <a:avLst/>
          </a:prstGeom>
          <a:ln w="12700">
            <a:miter lim="400000"/>
          </a:ln>
          <a:effectLst>
            <a:outerShdw sx="100000" sy="100000" kx="0" ky="0" algn="b" rotWithShape="0" blurRad="50800" dist="38100" dir="2700000">
              <a:srgbClr val="808080">
                <a:alpha val="42997"/>
              </a:srgbClr>
            </a:outerShdw>
          </a:effectLst>
        </p:spPr>
      </p:pic>
      <p:pic>
        <p:nvPicPr>
          <p:cNvPr id="101" name="hooverad.jpg" descr="hooverad.jpg"/>
          <p:cNvPicPr>
            <a:picLocks noChangeAspect="1"/>
          </p:cNvPicPr>
          <p:nvPr/>
        </p:nvPicPr>
        <p:blipFill>
          <a:blip r:embed="rId5">
            <a:extLst/>
          </a:blip>
          <a:stretch>
            <a:fillRect/>
          </a:stretch>
        </p:blipFill>
        <p:spPr>
          <a:xfrm>
            <a:off x="8363918" y="1033462"/>
            <a:ext cx="5141564" cy="7043738"/>
          </a:xfrm>
          <a:prstGeom prst="rect">
            <a:avLst/>
          </a:prstGeom>
          <a:ln w="12700">
            <a:miter lim="400000"/>
          </a:ln>
        </p:spPr>
      </p:pic>
      <p:pic>
        <p:nvPicPr>
          <p:cNvPr id="102" name="Funny-Memes-Smashed.jpg" descr="Funny-Memes-Smashed.jpg"/>
          <p:cNvPicPr>
            <a:picLocks noChangeAspect="1"/>
          </p:cNvPicPr>
          <p:nvPr/>
        </p:nvPicPr>
        <p:blipFill>
          <a:blip r:embed="rId6">
            <a:extLst/>
          </a:blip>
          <a:stretch>
            <a:fillRect/>
          </a:stretch>
        </p:blipFill>
        <p:spPr>
          <a:xfrm>
            <a:off x="7023100" y="990600"/>
            <a:ext cx="6921500" cy="7086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9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9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9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2" fill="hold">
                                  <p:stCondLst>
                                    <p:cond delay="0"/>
                                  </p:stCondLst>
                                  <p:iterate type="el" backwards="0">
                                    <p:tmAbs val="0"/>
                                  </p:iterate>
                                  <p:childTnLst>
                                    <p:set>
                                      <p:cBhvr>
                                        <p:cTn id="36" fill="hold"/>
                                        <p:tgtEl>
                                          <p:spTgt spid="101"/>
                                        </p:tgtEl>
                                        <p:attrNameLst>
                                          <p:attrName>style.visibility</p:attrName>
                                        </p:attrNameLst>
                                      </p:cBhvr>
                                      <p:to>
                                        <p:strVal val="visible"/>
                                      </p:to>
                                    </p:set>
                                    <p:animEffect filter="dissolve" transition="in">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 fill="hold">
                                  <p:stCondLst>
                                    <p:cond delay="0"/>
                                  </p:stCondLst>
                                  <p:iterate type="el" backwards="0">
                                    <p:tmAbs val="0"/>
                                  </p:iterate>
                                  <p:childTnLst>
                                    <p:set>
                                      <p:cBhvr>
                                        <p:cTn id="41" fill="hold"/>
                                        <p:tgtEl>
                                          <p:spTgt spid="99">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 fill="hold">
                                  <p:stCondLst>
                                    <p:cond delay="0"/>
                                  </p:stCondLst>
                                  <p:iterate type="el" backwards="0">
                                    <p:tmAbs val="0"/>
                                  </p:iterate>
                                  <p:childTnLst>
                                    <p:set>
                                      <p:cBhvr>
                                        <p:cTn id="45" fill="hold"/>
                                        <p:tgtEl>
                                          <p:spTgt spid="99">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 fill="hold">
                                  <p:stCondLst>
                                    <p:cond delay="0"/>
                                  </p:stCondLst>
                                  <p:iterate type="el" backwards="0">
                                    <p:tmAbs val="0"/>
                                  </p:iterate>
                                  <p:childTnLst>
                                    <p:set>
                                      <p:cBhvr>
                                        <p:cTn id="49" fill="hold"/>
                                        <p:tgtEl>
                                          <p:spTgt spid="99">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 fill="hold">
                                  <p:stCondLst>
                                    <p:cond delay="0"/>
                                  </p:stCondLst>
                                  <p:iterate type="el" backwards="0">
                                    <p:tmAbs val="0"/>
                                  </p:iterate>
                                  <p:childTnLst>
                                    <p:set>
                                      <p:cBhvr>
                                        <p:cTn id="53" fill="hold"/>
                                        <p:tgtEl>
                                          <p:spTgt spid="99">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 fill="hold">
                                  <p:stCondLst>
                                    <p:cond delay="0"/>
                                  </p:stCondLst>
                                  <p:iterate type="el" backwards="0">
                                    <p:tmAbs val="0"/>
                                  </p:iterate>
                                  <p:childTnLst>
                                    <p:set>
                                      <p:cBhvr>
                                        <p:cTn id="57" fill="hold"/>
                                        <p:tgtEl>
                                          <p:spTgt spid="99">
                                            <p:txEl>
                                              <p:pRg st="11" end="1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 fill="hold">
                                  <p:stCondLst>
                                    <p:cond delay="0"/>
                                  </p:stCondLst>
                                  <p:iterate type="el" backwards="0">
                                    <p:tmAbs val="0"/>
                                  </p:iterate>
                                  <p:childTnLst>
                                    <p:set>
                                      <p:cBhvr>
                                        <p:cTn id="61" fill="hold"/>
                                        <p:tgtEl>
                                          <p:spTgt spid="99">
                                            <p:txEl>
                                              <p:pRg st="12" end="1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 fill="hold">
                                  <p:stCondLst>
                                    <p:cond delay="0"/>
                                  </p:stCondLst>
                                  <p:iterate type="el" backwards="0">
                                    <p:tmAbs val="0"/>
                                  </p:iterate>
                                  <p:childTnLst>
                                    <p:set>
                                      <p:cBhvr>
                                        <p:cTn id="65" fill="hold"/>
                                        <p:tgtEl>
                                          <p:spTgt spid="99">
                                            <p:txEl>
                                              <p:pRg st="13" end="1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0" presetID="1" grpId="1" fill="hold">
                                  <p:stCondLst>
                                    <p:cond delay="0"/>
                                  </p:stCondLst>
                                  <p:iterate type="el" backwards="0">
                                    <p:tmAbs val="0"/>
                                  </p:iterate>
                                  <p:childTnLst>
                                    <p:set>
                                      <p:cBhvr>
                                        <p:cTn id="69" fill="hold"/>
                                        <p:tgtEl>
                                          <p:spTgt spid="99">
                                            <p:txEl>
                                              <p:pRg st="14" end="14"/>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0" presetID="1" grpId="1" fill="hold">
                                  <p:stCondLst>
                                    <p:cond delay="0"/>
                                  </p:stCondLst>
                                  <p:iterate type="el" backwards="0">
                                    <p:tmAbs val="0"/>
                                  </p:iterate>
                                  <p:childTnLst>
                                    <p:set>
                                      <p:cBhvr>
                                        <p:cTn id="73" fill="hold"/>
                                        <p:tgtEl>
                                          <p:spTgt spid="99">
                                            <p:txEl>
                                              <p:pRg st="15" end="15"/>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ntr" nodeType="clickEffect" presetID="9" grpId="3" fill="hold">
                                  <p:stCondLst>
                                    <p:cond delay="0"/>
                                  </p:stCondLst>
                                  <p:iterate type="el" backwards="0">
                                    <p:tmAbs val="0"/>
                                  </p:iterate>
                                  <p:childTnLst>
                                    <p:set>
                                      <p:cBhvr>
                                        <p:cTn id="77" fill="hold"/>
                                        <p:tgtEl>
                                          <p:spTgt spid="102"/>
                                        </p:tgtEl>
                                        <p:attrNameLst>
                                          <p:attrName>style.visibility</p:attrName>
                                        </p:attrNameLst>
                                      </p:cBhvr>
                                      <p:to>
                                        <p:strVal val="visible"/>
                                      </p:to>
                                    </p:set>
                                    <p:animEffect filter="dissolve" transition="in">
                                      <p:cBhvr>
                                        <p:cTn id="78" dur="13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 grpId="2"/>
      <p:bldP build="whole" bldLvl="1" animBg="1" rev="0" advAuto="0" spid="102" grpId="3"/>
      <p:bldP build="p" bldLvl="5" animBg="1" rev="0" advAuto="0" spid="9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 name="doren.jpg" descr="doren.jpg">
            <a:hlinkClick r:id="rId3" invalidUrl="" action="" tgtFrame="" tooltip="" history="1" highlightClick="0" endSnd="0"/>
          </p:cNvPr>
          <p:cNvPicPr>
            <a:picLocks noChangeAspect="1"/>
          </p:cNvPicPr>
          <p:nvPr/>
        </p:nvPicPr>
        <p:blipFill>
          <a:blip r:embed="rId4">
            <a:extLst/>
          </a:blip>
          <a:stretch>
            <a:fillRect/>
          </a:stretch>
        </p:blipFill>
        <p:spPr>
          <a:xfrm>
            <a:off x="8267700" y="2743200"/>
            <a:ext cx="4000500" cy="5334000"/>
          </a:xfrm>
          <a:prstGeom prst="rect">
            <a:avLst/>
          </a:prstGeom>
          <a:ln w="12700">
            <a:miter lim="400000"/>
          </a:ln>
        </p:spPr>
      </p:pic>
      <p:sp>
        <p:nvSpPr>
          <p:cNvPr id="107" name="Social and Cultural Changes (con.)"/>
          <p:cNvSpPr txBox="1"/>
          <p:nvPr>
            <p:ph type="title" idx="4294967295"/>
          </p:nvPr>
        </p:nvSpPr>
        <p:spPr>
          <a:xfrm>
            <a:off x="1096962" y="-762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Social and Cultural Changes (con.)</a:t>
            </a:r>
          </a:p>
        </p:txBody>
      </p:sp>
      <p:sp>
        <p:nvSpPr>
          <p:cNvPr id="108" name="Entertainment…"/>
          <p:cNvSpPr txBox="1"/>
          <p:nvPr>
            <p:ph type="body" sz="half" idx="4294967295"/>
          </p:nvPr>
        </p:nvSpPr>
        <p:spPr>
          <a:xfrm>
            <a:off x="381000" y="1295400"/>
            <a:ext cx="5257800" cy="6781800"/>
          </a:xfrm>
          <a:prstGeom prst="rect">
            <a:avLst/>
          </a:prstGeom>
        </p:spPr>
        <p:txBody>
          <a:bodyPr>
            <a:normAutofit fontScale="100000" lnSpcReduction="0"/>
          </a:bodyPr>
          <a:lstStyle/>
          <a:p>
            <a:pPr>
              <a:lnSpc>
                <a:spcPct val="90000"/>
              </a:lnSpc>
              <a:spcBef>
                <a:spcPts val="900"/>
              </a:spcBef>
              <a:buChar char="•"/>
              <a:defRPr sz="4000">
                <a:effectLst>
                  <a:outerShdw sx="100000" sy="100000" kx="0" ky="0" algn="b" rotWithShape="0" blurRad="12700" dist="25400" dir="2700000">
                    <a:srgbClr val="FFFFFF"/>
                  </a:outerShdw>
                </a:effectLst>
              </a:defRPr>
            </a:pPr>
            <a:r>
              <a:t>Entertainment</a:t>
            </a:r>
          </a:p>
          <a:p>
            <a:pPr lvl="1" marL="1062037" indent="-409575">
              <a:lnSpc>
                <a:spcPct val="90000"/>
              </a:lnSpc>
              <a:spcBef>
                <a:spcPts val="0"/>
              </a:spcBef>
              <a:defRPr sz="3200">
                <a:effectLst>
                  <a:outerShdw sx="100000" sy="100000" kx="0" ky="0" algn="b" rotWithShape="0" blurRad="12700" dist="25400" dir="2700000">
                    <a:srgbClr val="FFFFFF"/>
                  </a:outerShdw>
                </a:effectLst>
              </a:defRPr>
            </a:pPr>
            <a:r>
              <a:t>Game Shows and Sitcoms</a:t>
            </a:r>
          </a:p>
          <a:p>
            <a:pPr lvl="1" marL="1062037" indent="-409575">
              <a:lnSpc>
                <a:spcPct val="90000"/>
              </a:lnSpc>
              <a:spcBef>
                <a:spcPts val="0"/>
              </a:spcBef>
              <a:defRPr b="1" sz="3200">
                <a:effectLst>
                  <a:outerShdw sx="100000" sy="100000" kx="0" ky="0" algn="b" rotWithShape="0" blurRad="12700" dist="25400" dir="2700000">
                    <a:srgbClr val="FFFFFF"/>
                  </a:outerShdw>
                </a:effectLst>
              </a:defRPr>
            </a:pPr>
            <a:r>
              <a:t>Rock </a:t>
            </a:r>
            <a:r>
              <a:rPr>
                <a:latin typeface="Arial"/>
                <a:ea typeface="Arial"/>
                <a:cs typeface="Arial"/>
                <a:sym typeface="Arial"/>
              </a:rPr>
              <a:t>‘</a:t>
            </a:r>
            <a:r>
              <a:t>n Roll</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Started w/Americans in Europe</a:t>
            </a:r>
          </a:p>
          <a:p>
            <a:pPr lvl="3" marL="2286000" indent="-327025">
              <a:lnSpc>
                <a:spcPct val="90000"/>
              </a:lnSpc>
              <a:spcBef>
                <a:spcPts val="0"/>
              </a:spcBef>
              <a:defRPr sz="2400">
                <a:effectLst>
                  <a:outerShdw sx="100000" sy="100000" kx="0" ky="0" algn="b" rotWithShape="0" blurRad="12700" dist="25400" dir="2700000">
                    <a:srgbClr val="FFFFFF"/>
                  </a:outerShdw>
                </a:effectLst>
              </a:defRPr>
            </a:pPr>
            <a:r>
              <a:t>Little Richard</a:t>
            </a:r>
          </a:p>
          <a:p>
            <a:pPr lvl="3" marL="2286000" indent="-327025">
              <a:lnSpc>
                <a:spcPct val="90000"/>
              </a:lnSpc>
              <a:spcBef>
                <a:spcPts val="0"/>
              </a:spcBef>
              <a:defRPr sz="2400">
                <a:effectLst>
                  <a:outerShdw sx="100000" sy="100000" kx="0" ky="0" algn="b" rotWithShape="0" blurRad="12700" dist="25400" dir="2700000">
                    <a:srgbClr val="FFFFFF"/>
                  </a:outerShdw>
                </a:effectLst>
              </a:defRPr>
            </a:pPr>
            <a:r>
              <a:t>Would eventually lead to the </a:t>
            </a:r>
            <a:r>
              <a:rPr>
                <a:latin typeface="Arial"/>
                <a:ea typeface="Arial"/>
                <a:cs typeface="Arial"/>
                <a:sym typeface="Arial"/>
              </a:rPr>
              <a:t>“</a:t>
            </a:r>
            <a:r>
              <a:t>British Invasion</a:t>
            </a:r>
            <a:r>
              <a:rPr>
                <a:latin typeface="Arial"/>
                <a:ea typeface="Arial"/>
                <a:cs typeface="Arial"/>
                <a:sym typeface="Arial"/>
              </a:rPr>
              <a:t>”</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Elvis Presley</a:t>
            </a:r>
          </a:p>
          <a:p>
            <a:pPr lvl="1" marL="1062037" indent="-409575">
              <a:lnSpc>
                <a:spcPct val="90000"/>
              </a:lnSpc>
              <a:spcBef>
                <a:spcPts val="0"/>
              </a:spcBef>
              <a:defRPr sz="3200">
                <a:effectLst>
                  <a:outerShdw sx="100000" sy="100000" kx="0" ky="0" algn="b" rotWithShape="0" blurRad="12700" dist="25400" dir="2700000">
                    <a:srgbClr val="FFFFFF"/>
                  </a:outerShdw>
                </a:effectLst>
              </a:defRPr>
            </a:pPr>
            <a:r>
              <a:t>Muscle Cars &amp; Roadsters</a:t>
            </a:r>
          </a:p>
          <a:p>
            <a:pPr lvl="1" marL="1062037" indent="-409575">
              <a:lnSpc>
                <a:spcPct val="90000"/>
              </a:lnSpc>
              <a:spcBef>
                <a:spcPts val="0"/>
              </a:spcBef>
              <a:defRPr sz="3200">
                <a:effectLst>
                  <a:outerShdw sx="100000" sy="100000" kx="0" ky="0" algn="b" rotWithShape="0" blurRad="12700" dist="25400" dir="2700000">
                    <a:srgbClr val="FFFFFF"/>
                  </a:outerShdw>
                </a:effectLst>
              </a:defRPr>
            </a:pPr>
            <a:r>
              <a:t>Disneyland: 1955</a:t>
            </a:r>
          </a:p>
        </p:txBody>
      </p:sp>
      <p:pic>
        <p:nvPicPr>
          <p:cNvPr id="109" name="elvis-ed-sullivan_l.jpg" descr="elvis-ed-sullivan_l.jpg"/>
          <p:cNvPicPr>
            <a:picLocks noChangeAspect="1"/>
          </p:cNvPicPr>
          <p:nvPr/>
        </p:nvPicPr>
        <p:blipFill>
          <a:blip r:embed="rId5">
            <a:extLst/>
          </a:blip>
          <a:stretch>
            <a:fillRect/>
          </a:stretch>
        </p:blipFill>
        <p:spPr>
          <a:xfrm>
            <a:off x="7239000" y="2884963"/>
            <a:ext cx="6629400" cy="4972686"/>
          </a:xfrm>
          <a:prstGeom prst="rect">
            <a:avLst/>
          </a:prstGeom>
          <a:ln w="12700">
            <a:miter lim="400000"/>
          </a:ln>
        </p:spPr>
      </p:pic>
      <p:sp>
        <p:nvSpPr>
          <p:cNvPr id="110" name="“(It is)… sung, played, and written, for the most part, by cretinous goons.  My only deep sorrow is the unrelenting insistence of recording and motion-picture companies upon purveying this most brutal, degenerate, vicious form of expression.”"/>
          <p:cNvSpPr txBox="1"/>
          <p:nvPr/>
        </p:nvSpPr>
        <p:spPr>
          <a:xfrm>
            <a:off x="7315200" y="1206500"/>
            <a:ext cx="6934200" cy="13189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200"/>
              </a:spcBef>
              <a:defRPr sz="2000">
                <a:latin typeface="Arial"/>
                <a:ea typeface="Arial"/>
                <a:cs typeface="Arial"/>
                <a:sym typeface="Arial"/>
              </a:defRPr>
            </a:pPr>
            <a:r>
              <a:t>“</a:t>
            </a:r>
            <a:r>
              <a:rPr>
                <a:latin typeface="Times"/>
                <a:ea typeface="Times"/>
                <a:cs typeface="Times"/>
                <a:sym typeface="Times"/>
              </a:rPr>
              <a:t>(It is)… sung, played, and written, for the most part, by cretinous goons.  My only deep sorrow is the unrelenting insistence of recording and motion-picture companies upon purveying this most brutal, degenerate, vicious form of expression.</a:t>
            </a:r>
            <a:r>
              <a:t>”</a:t>
            </a:r>
          </a:p>
        </p:txBody>
      </p:sp>
      <p:sp>
        <p:nvSpPr>
          <p:cNvPr id="111" name="- Frank Sinatra"/>
          <p:cNvSpPr txBox="1"/>
          <p:nvPr/>
        </p:nvSpPr>
        <p:spPr>
          <a:xfrm>
            <a:off x="12725400" y="2362200"/>
            <a:ext cx="2362200" cy="39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1200"/>
              </a:spcBef>
              <a:defRPr sz="2000"/>
            </a:lvl1pPr>
          </a:lstStyle>
          <a:p>
            <a:pPr/>
            <a:r>
              <a:t>- Frank Sinatra</a:t>
            </a:r>
          </a:p>
        </p:txBody>
      </p:sp>
      <p:pic>
        <p:nvPicPr>
          <p:cNvPr id="112" name="'57 chevy-flex new muscles-mag.jpg" descr="'57 chevy-flex new muscles-mag.jpg"/>
          <p:cNvPicPr>
            <a:picLocks noChangeAspect="1"/>
          </p:cNvPicPr>
          <p:nvPr/>
        </p:nvPicPr>
        <p:blipFill>
          <a:blip r:embed="rId6">
            <a:extLst/>
          </a:blip>
          <a:stretch>
            <a:fillRect/>
          </a:stretch>
        </p:blipFill>
        <p:spPr>
          <a:xfrm>
            <a:off x="6234112" y="2743200"/>
            <a:ext cx="8239126" cy="5334000"/>
          </a:xfrm>
          <a:prstGeom prst="rect">
            <a:avLst/>
          </a:prstGeom>
          <a:ln w="12700">
            <a:miter lim="400000"/>
          </a:ln>
        </p:spPr>
      </p:pic>
      <p:pic>
        <p:nvPicPr>
          <p:cNvPr id="113" name="image.tif" descr="image.tif"/>
          <p:cNvPicPr>
            <a:picLocks noChangeAspect="1"/>
          </p:cNvPicPr>
          <p:nvPr/>
        </p:nvPicPr>
        <p:blipFill>
          <a:blip r:embed="rId7">
            <a:extLst/>
          </a:blip>
          <a:stretch>
            <a:fillRect/>
          </a:stretch>
        </p:blipFill>
        <p:spPr>
          <a:xfrm>
            <a:off x="10972800" y="2743200"/>
            <a:ext cx="3683000" cy="5538788"/>
          </a:xfrm>
          <a:prstGeom prst="rect">
            <a:avLst/>
          </a:prstGeom>
          <a:ln w="12700">
            <a:miter lim="400000"/>
          </a:ln>
        </p:spPr>
      </p:pic>
      <p:pic>
        <p:nvPicPr>
          <p:cNvPr id="114" name="image.tif" descr="image.tif">
            <a:hlinkClick r:id="rId8" invalidUrl="" action="" tgtFrame="" tooltip="" history="1" highlightClick="0" endSnd="0"/>
          </p:cNvPr>
          <p:cNvPicPr>
            <a:picLocks noChangeAspect="1"/>
          </p:cNvPicPr>
          <p:nvPr/>
        </p:nvPicPr>
        <p:blipFill>
          <a:blip r:embed="rId9">
            <a:extLst/>
          </a:blip>
          <a:stretch>
            <a:fillRect/>
          </a:stretch>
        </p:blipFill>
        <p:spPr>
          <a:xfrm>
            <a:off x="5867400" y="4711700"/>
            <a:ext cx="5149850" cy="35179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2" fill="hold">
                                  <p:stCondLst>
                                    <p:cond delay="0"/>
                                  </p:stCondLst>
                                  <p:iterate type="el" backwards="0">
                                    <p:tmAbs val="0"/>
                                  </p:iterate>
                                  <p:childTnLst>
                                    <p:set>
                                      <p:cBhvr>
                                        <p:cTn id="20" fill="hold"/>
                                        <p:tgtEl>
                                          <p:spTgt spid="109"/>
                                        </p:tgtEl>
                                        <p:attrNameLst>
                                          <p:attrName>style.visibility</p:attrName>
                                        </p:attrNameLst>
                                      </p:cBhvr>
                                      <p:to>
                                        <p:strVal val="visible"/>
                                      </p:to>
                                    </p:set>
                                    <p:animEffect filter="dissolve" transition="in">
                                      <p:cBhvr>
                                        <p:cTn id="21" dur="500"/>
                                        <p:tgtEl>
                                          <p:spTgt spid="109"/>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10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108">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108">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 fill="hold">
                                  <p:stCondLst>
                                    <p:cond delay="0"/>
                                  </p:stCondLst>
                                  <p:iterate type="el" backwards="0">
                                    <p:tmAbs val="0"/>
                                  </p:iterate>
                                  <p:childTnLst>
                                    <p:set>
                                      <p:cBhvr>
                                        <p:cTn id="37" fill="hold"/>
                                        <p:tgtEl>
                                          <p:spTgt spid="108">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3" fill="hold">
                                  <p:stCondLst>
                                    <p:cond delay="0"/>
                                  </p:stCondLst>
                                  <p:iterate type="el" backwards="0">
                                    <p:tmAbs val="0"/>
                                  </p:iterate>
                                  <p:childTnLst>
                                    <p:set>
                                      <p:cBhvr>
                                        <p:cTn id="41" fill="hold"/>
                                        <p:tgtEl>
                                          <p:spTgt spid="1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4" fill="hold">
                                  <p:stCondLst>
                                    <p:cond delay="0"/>
                                  </p:stCondLst>
                                  <p:iterate type="el" backwards="0">
                                    <p:tmAbs val="0"/>
                                  </p:iterate>
                                  <p:childTnLst>
                                    <p:set>
                                      <p:cBhvr>
                                        <p:cTn id="45" fill="hold"/>
                                        <p:tgtEl>
                                          <p:spTgt spid="1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 fill="hold">
                                  <p:stCondLst>
                                    <p:cond delay="0"/>
                                  </p:stCondLst>
                                  <p:iterate type="el" backwards="0">
                                    <p:tmAbs val="0"/>
                                  </p:iterate>
                                  <p:childTnLst>
                                    <p:set>
                                      <p:cBhvr>
                                        <p:cTn id="49" fill="hold"/>
                                        <p:tgtEl>
                                          <p:spTgt spid="108">
                                            <p:txEl>
                                              <p:pRg st="7" end="7"/>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ID="9" grpId="5" fill="hold">
                                  <p:stCondLst>
                                    <p:cond delay="0"/>
                                  </p:stCondLst>
                                  <p:iterate type="el" backwards="0">
                                    <p:tmAbs val="0"/>
                                  </p:iterate>
                                  <p:childTnLst>
                                    <p:set>
                                      <p:cBhvr>
                                        <p:cTn id="53" fill="hold"/>
                                        <p:tgtEl>
                                          <p:spTgt spid="112"/>
                                        </p:tgtEl>
                                        <p:attrNameLst>
                                          <p:attrName>style.visibility</p:attrName>
                                        </p:attrNameLst>
                                      </p:cBhvr>
                                      <p:to>
                                        <p:strVal val="visible"/>
                                      </p:to>
                                    </p:set>
                                    <p:animEffect filter="dissolve" transition="in">
                                      <p:cBhvr>
                                        <p:cTn id="54" dur="500"/>
                                        <p:tgtEl>
                                          <p:spTgt spid="112"/>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 fill="hold">
                                  <p:stCondLst>
                                    <p:cond delay="0"/>
                                  </p:stCondLst>
                                  <p:iterate type="el" backwards="0">
                                    <p:tmAbs val="0"/>
                                  </p:iterate>
                                  <p:childTnLst>
                                    <p:set>
                                      <p:cBhvr>
                                        <p:cTn id="58" fill="hold"/>
                                        <p:tgtEl>
                                          <p:spTgt spid="108">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ID="9" grpId="6" fill="hold">
                                  <p:stCondLst>
                                    <p:cond delay="0"/>
                                  </p:stCondLst>
                                  <p:iterate type="el" backwards="0">
                                    <p:tmAbs val="0"/>
                                  </p:iterate>
                                  <p:childTnLst>
                                    <p:set>
                                      <p:cBhvr>
                                        <p:cTn id="62" fill="hold"/>
                                        <p:tgtEl>
                                          <p:spTgt spid="113"/>
                                        </p:tgtEl>
                                        <p:attrNameLst>
                                          <p:attrName>style.visibility</p:attrName>
                                        </p:attrNameLst>
                                      </p:cBhvr>
                                      <p:to>
                                        <p:strVal val="visible"/>
                                      </p:to>
                                    </p:set>
                                    <p:animEffect filter="dissolve" transition="in">
                                      <p:cBhvr>
                                        <p:cTn id="63" dur="500"/>
                                        <p:tgtEl>
                                          <p:spTgt spid="113"/>
                                        </p:tgtEl>
                                      </p:cBhvr>
                                    </p:animEffect>
                                  </p:childTnLst>
                                </p:cTn>
                              </p:par>
                            </p:childTnLst>
                          </p:cTn>
                        </p:par>
                      </p:childTnLst>
                    </p:cTn>
                  </p:par>
                  <p:par>
                    <p:cTn id="64" fill="hold">
                      <p:stCondLst>
                        <p:cond delay="indefinite"/>
                      </p:stCondLst>
                      <p:childTnLst>
                        <p:par>
                          <p:cTn id="65" fill="hold">
                            <p:stCondLst>
                              <p:cond delay="0"/>
                            </p:stCondLst>
                            <p:childTnLst>
                              <p:par>
                                <p:cTn id="66" presetClass="entr" nodeType="clickEffect" presetID="9" grpId="7" fill="hold">
                                  <p:stCondLst>
                                    <p:cond delay="0"/>
                                  </p:stCondLst>
                                  <p:iterate type="el" backwards="0">
                                    <p:tmAbs val="0"/>
                                  </p:iterate>
                                  <p:childTnLst>
                                    <p:set>
                                      <p:cBhvr>
                                        <p:cTn id="67" fill="hold"/>
                                        <p:tgtEl>
                                          <p:spTgt spid="114"/>
                                        </p:tgtEl>
                                        <p:attrNameLst>
                                          <p:attrName>style.visibility</p:attrName>
                                        </p:attrNameLst>
                                      </p:cBhvr>
                                      <p:to>
                                        <p:strVal val="visible"/>
                                      </p:to>
                                    </p:set>
                                    <p:animEffect filter="dissolve" transition="in">
                                      <p:cBhvr>
                                        <p:cTn id="68"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 grpId="3"/>
      <p:bldP build="whole" bldLvl="1" animBg="1" rev="0" advAuto="0" spid="109" grpId="2"/>
      <p:bldP build="whole" bldLvl="1" animBg="1" rev="0" advAuto="0" spid="111" grpId="4"/>
      <p:bldP build="p" bldLvl="5" animBg="1" rev="0" advAuto="0" spid="108" grpId="1"/>
      <p:bldP build="whole" bldLvl="1" animBg="1" rev="0" advAuto="0" spid="112" grpId="5"/>
      <p:bldP build="whole" bldLvl="1" animBg="1" rev="0" advAuto="0" spid="113" grpId="6"/>
      <p:bldP build="whole" bldLvl="1" animBg="1" rev="0" advAuto="0" spid="114" grpId="7"/>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ocial Critics"/>
          <p:cNvSpPr txBox="1"/>
          <p:nvPr>
            <p:ph type="title" idx="4294967295"/>
          </p:nvPr>
        </p:nvSpPr>
        <p:spPr>
          <a:xfrm>
            <a:off x="1096962" y="-762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Social Critics</a:t>
            </a:r>
          </a:p>
        </p:txBody>
      </p:sp>
      <p:sp>
        <p:nvSpPr>
          <p:cNvPr id="119" name="Literature:…"/>
          <p:cNvSpPr txBox="1"/>
          <p:nvPr>
            <p:ph type="body" idx="4294967295"/>
          </p:nvPr>
        </p:nvSpPr>
        <p:spPr>
          <a:xfrm>
            <a:off x="228600" y="838200"/>
            <a:ext cx="6827838" cy="7315200"/>
          </a:xfrm>
          <a:prstGeom prst="rect">
            <a:avLst/>
          </a:prstGeom>
        </p:spPr>
        <p:txBody>
          <a:bodyPr>
            <a:normAutofit fontScale="100000" lnSpcReduction="0"/>
          </a:bodyPr>
          <a:lstStyle/>
          <a:p>
            <a:pPr>
              <a:spcBef>
                <a:spcPts val="700"/>
              </a:spcBef>
              <a:buChar char="•"/>
              <a:defRPr sz="3200">
                <a:effectLst>
                  <a:outerShdw sx="100000" sy="100000" kx="0" ky="0" algn="b" rotWithShape="0" blurRad="12700" dist="25400" dir="2700000">
                    <a:srgbClr val="FFFFFF"/>
                  </a:outerShdw>
                </a:effectLst>
              </a:defRPr>
            </a:pPr>
            <a:r>
              <a:t>Literature:</a:t>
            </a:r>
          </a:p>
          <a:p>
            <a:pPr lvl="1" marL="1062037" indent="-409575">
              <a:spcBef>
                <a:spcPts val="0"/>
              </a:spcBef>
              <a:defRPr i="1" sz="2800">
                <a:effectLst>
                  <a:outerShdw sx="100000" sy="100000" kx="0" ky="0" algn="b" rotWithShape="0" blurRad="12700" dist="25400" dir="2700000">
                    <a:srgbClr val="FFFFFF"/>
                  </a:outerShdw>
                </a:effectLst>
              </a:defRPr>
            </a:pPr>
            <a:r>
              <a:t>White Collar </a:t>
            </a:r>
            <a:r>
              <a:rPr i="0"/>
              <a:t>(1951), </a:t>
            </a:r>
            <a:r>
              <a:t>The Power Elite </a:t>
            </a:r>
            <a:r>
              <a:rPr i="0"/>
              <a:t>(1956)</a:t>
            </a:r>
          </a:p>
          <a:p>
            <a:pPr lvl="1" marL="1062037" indent="-409575">
              <a:spcBef>
                <a:spcPts val="0"/>
              </a:spcBef>
              <a:defRPr i="1" sz="2800">
                <a:effectLst>
                  <a:outerShdw sx="100000" sy="100000" kx="0" ky="0" algn="b" rotWithShape="0" blurRad="12700" dist="25400" dir="2700000">
                    <a:srgbClr val="FFFFFF"/>
                  </a:outerShdw>
                </a:effectLst>
              </a:defRPr>
            </a:pPr>
            <a:r>
              <a:t>The Affluent Society</a:t>
            </a:r>
            <a:r>
              <a:rPr i="0"/>
              <a:t> (1958)</a:t>
            </a:r>
          </a:p>
          <a:p>
            <a:pPr lvl="2" marL="1633537" indent="-327025">
              <a:spcBef>
                <a:spcPts val="0"/>
              </a:spcBef>
              <a:defRPr sz="2000">
                <a:effectLst>
                  <a:outerShdw sx="100000" sy="100000" kx="0" ky="0" algn="b" rotWithShape="0" blurRad="12700" dist="25400" dir="2700000">
                    <a:srgbClr val="FFFFFF"/>
                  </a:outerShdw>
                </a:effectLst>
              </a:defRPr>
            </a:pPr>
            <a:r>
              <a:t>Failure to use wealth for good</a:t>
            </a:r>
          </a:p>
          <a:p>
            <a:pPr lvl="1" marL="1062037" indent="-409575">
              <a:spcBef>
                <a:spcPts val="0"/>
              </a:spcBef>
              <a:defRPr i="1" sz="3200">
                <a:effectLst>
                  <a:outerShdw sx="100000" sy="100000" kx="0" ky="0" algn="b" rotWithShape="0" blurRad="12700" dist="25400" dir="2700000">
                    <a:srgbClr val="FFFFFF"/>
                  </a:outerShdw>
                </a:effectLst>
              </a:defRPr>
            </a:pPr>
            <a:r>
              <a:t>Catcher in the Rye</a:t>
            </a:r>
            <a:r>
              <a:rPr i="0"/>
              <a:t> (1951) – </a:t>
            </a:r>
            <a:r>
              <a:rPr i="0" sz="1800"/>
              <a:t>struggles against conformity</a:t>
            </a:r>
            <a:endParaRPr sz="1800"/>
          </a:p>
          <a:p>
            <a:pPr lvl="1" marL="1062037" indent="-409575">
              <a:spcBef>
                <a:spcPts val="0"/>
              </a:spcBef>
              <a:defRPr i="1" sz="3200">
                <a:effectLst>
                  <a:outerShdw sx="100000" sy="100000" kx="0" ky="0" algn="b" rotWithShape="0" blurRad="12700" dist="25400" dir="2700000">
                    <a:srgbClr val="FFFFFF"/>
                  </a:outerShdw>
                </a:effectLst>
              </a:defRPr>
            </a:pPr>
            <a:r>
              <a:t>Catch-22</a:t>
            </a:r>
            <a:r>
              <a:rPr i="0"/>
              <a:t> (1961)</a:t>
            </a:r>
          </a:p>
          <a:p>
            <a:pPr>
              <a:spcBef>
                <a:spcPts val="700"/>
              </a:spcBef>
              <a:buChar char="•"/>
              <a:defRPr sz="3200">
                <a:effectLst>
                  <a:outerShdw sx="100000" sy="100000" kx="0" ky="0" algn="b" rotWithShape="0" blurRad="12700" dist="25400" dir="2700000">
                    <a:srgbClr val="FFFFFF"/>
                  </a:outerShdw>
                </a:effectLst>
              </a:defRPr>
            </a:pPr>
            <a:r>
              <a:t>The “Beatniks” – </a:t>
            </a:r>
            <a:r>
              <a:rPr sz="1800"/>
              <a:t>group of rebellious writers and intellectuals made up the Beat Generation of the 1950s</a:t>
            </a:r>
            <a:endParaRPr sz="1800"/>
          </a:p>
          <a:p>
            <a:pPr lvl="1" marL="1062037" indent="-409575">
              <a:spcBef>
                <a:spcPts val="0"/>
              </a:spcBef>
              <a:defRPr sz="2400">
                <a:effectLst>
                  <a:outerShdw sx="100000" sy="100000" kx="0" ky="0" algn="b" rotWithShape="0" blurRad="12700" dist="25400" dir="2700000">
                    <a:srgbClr val="FFFFFF"/>
                  </a:outerShdw>
                </a:effectLst>
              </a:defRPr>
            </a:pPr>
            <a:r>
              <a:t>Advocated spontaneity, use of drugs, and rebellion against societal standards</a:t>
            </a:r>
          </a:p>
          <a:p>
            <a:pPr lvl="1" marL="1062037" indent="-409575">
              <a:spcBef>
                <a:spcPts val="0"/>
              </a:spcBef>
              <a:defRPr sz="2400">
                <a:effectLst>
                  <a:outerShdw sx="100000" sy="100000" kx="0" ky="0" algn="b" rotWithShape="0" blurRad="12700" dist="25400" dir="2700000">
                    <a:srgbClr val="FFFFFF"/>
                  </a:outerShdw>
                </a:effectLst>
              </a:defRPr>
            </a:pPr>
            <a:r>
              <a:t>Models for the youth rebellion of the 1960s</a:t>
            </a:r>
          </a:p>
          <a:p>
            <a:pPr>
              <a:spcBef>
                <a:spcPts val="700"/>
              </a:spcBef>
              <a:buChar char="•"/>
              <a:defRPr sz="3200">
                <a:effectLst>
                  <a:outerShdw sx="100000" sy="100000" kx="0" ky="0" algn="b" rotWithShape="0" blurRad="12700" dist="25400" dir="2700000">
                    <a:srgbClr val="FFFFFF"/>
                  </a:outerShdw>
                </a:effectLst>
                <a:latin typeface="Arial"/>
                <a:ea typeface="Arial"/>
                <a:cs typeface="Arial"/>
                <a:sym typeface="Arial"/>
              </a:defRPr>
            </a:pPr>
            <a:r>
              <a:t>“</a:t>
            </a:r>
            <a:r>
              <a:rPr>
                <a:latin typeface="Times"/>
                <a:ea typeface="Times"/>
                <a:cs typeface="Times"/>
                <a:sym typeface="Times"/>
              </a:rPr>
              <a:t>Rebel Without a Cause</a:t>
            </a:r>
            <a:r>
              <a:t>”</a:t>
            </a:r>
          </a:p>
          <a:p>
            <a:pPr lvl="1" marL="1062037" indent="-409575">
              <a:spcBef>
                <a:spcPts val="0"/>
              </a:spcBef>
              <a:defRPr sz="2800">
                <a:effectLst>
                  <a:outerShdw sx="100000" sy="100000" kx="0" ky="0" algn="b" rotWithShape="0" blurRad="12700" dist="25400" dir="2700000">
                    <a:srgbClr val="FFFFFF"/>
                  </a:outerShdw>
                </a:effectLst>
              </a:defRPr>
            </a:pPr>
            <a:r>
              <a:t>James Dean</a:t>
            </a:r>
          </a:p>
        </p:txBody>
      </p:sp>
      <p:pic>
        <p:nvPicPr>
          <p:cNvPr id="120" name="cafetrieste.jpg" descr="cafetrieste.jpg"/>
          <p:cNvPicPr>
            <a:picLocks noChangeAspect="1"/>
          </p:cNvPicPr>
          <p:nvPr/>
        </p:nvPicPr>
        <p:blipFill>
          <a:blip r:embed="rId3">
            <a:extLst/>
          </a:blip>
          <a:stretch>
            <a:fillRect/>
          </a:stretch>
        </p:blipFill>
        <p:spPr>
          <a:xfrm>
            <a:off x="7315200" y="2753431"/>
            <a:ext cx="6400800" cy="4210225"/>
          </a:xfrm>
          <a:prstGeom prst="rect">
            <a:avLst/>
          </a:prstGeom>
          <a:ln w="12700">
            <a:miter lim="400000"/>
          </a:ln>
        </p:spPr>
      </p:pic>
      <p:pic>
        <p:nvPicPr>
          <p:cNvPr id="121" name="james-dean-rebel.jpg" descr="james-dean-rebel.jpg"/>
          <p:cNvPicPr>
            <a:picLocks noChangeAspect="1"/>
          </p:cNvPicPr>
          <p:nvPr/>
        </p:nvPicPr>
        <p:blipFill>
          <a:blip r:embed="rId4">
            <a:extLst/>
          </a:blip>
          <a:stretch>
            <a:fillRect/>
          </a:stretch>
        </p:blipFill>
        <p:spPr>
          <a:xfrm>
            <a:off x="9728200" y="1447800"/>
            <a:ext cx="4445000" cy="6350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1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1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1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1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1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19">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2" fill="hold">
                                  <p:stCondLst>
                                    <p:cond delay="0"/>
                                  </p:stCondLst>
                                  <p:iterate type="el" backwards="0">
                                    <p:tmAbs val="0"/>
                                  </p:iterate>
                                  <p:childTnLst>
                                    <p:set>
                                      <p:cBhvr>
                                        <p:cTn id="52" fill="hold"/>
                                        <p:tgtEl>
                                          <p:spTgt spid="121"/>
                                        </p:tgtEl>
                                        <p:attrNameLst>
                                          <p:attrName>style.visibility</p:attrName>
                                        </p:attrNameLst>
                                      </p:cBhvr>
                                      <p:to>
                                        <p:strVal val="visible"/>
                                      </p:to>
                                    </p:set>
                                    <p:animEffect filter="dissolve" transition="in">
                                      <p:cBhvr>
                                        <p:cTn id="53" dur="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P build="whole" bldLvl="1" animBg="1" rev="0" advAuto="0" spid="121"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EISENHOWER &amp; THE COLD WAR"/>
          <p:cNvSpPr txBox="1"/>
          <p:nvPr>
            <p:ph type="title" idx="4294967295"/>
          </p:nvPr>
        </p:nvSpPr>
        <p:spPr>
          <a:xfrm>
            <a:off x="1155700" y="5287962"/>
            <a:ext cx="12436475" cy="1635126"/>
          </a:xfrm>
          <a:prstGeom prst="rect">
            <a:avLst/>
          </a:prstGeom>
        </p:spPr>
        <p:txBody>
          <a:bodyPr anchor="t">
            <a:normAutofit fontScale="100000" lnSpcReduction="0"/>
          </a:bodyPr>
          <a:lstStyle>
            <a:lvl1pPr algn="l">
              <a:defRPr b="1" sz="4000"/>
            </a:lvl1pPr>
          </a:lstStyle>
          <a:p>
            <a:pPr/>
            <a:r>
              <a:t>EISENHOWER &amp; THE COLD WAR</a:t>
            </a:r>
          </a:p>
        </p:txBody>
      </p:sp>
      <p:sp>
        <p:nvSpPr>
          <p:cNvPr id="126" name="Foreign Policy (1953-1961)"/>
          <p:cNvSpPr txBox="1"/>
          <p:nvPr>
            <p:ph type="body" sz="quarter" idx="4294967295"/>
          </p:nvPr>
        </p:nvSpPr>
        <p:spPr>
          <a:xfrm>
            <a:off x="1155700" y="3487737"/>
            <a:ext cx="12436475" cy="1800226"/>
          </a:xfrm>
          <a:prstGeom prst="rect">
            <a:avLst/>
          </a:prstGeom>
        </p:spPr>
        <p:txBody>
          <a:bodyPr anchor="b">
            <a:normAutofit fontScale="100000" lnSpcReduction="0"/>
          </a:bodyPr>
          <a:lstStyle>
            <a:lvl1pPr marL="0" indent="0">
              <a:spcBef>
                <a:spcPts val="400"/>
              </a:spcBef>
              <a:buSzTx/>
              <a:buNone/>
              <a:defRPr sz="2000"/>
            </a:lvl1pPr>
          </a:lstStyle>
          <a:p>
            <a:pPr/>
            <a:r>
              <a:t>Foreign Policy (1953-1961)</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Essential Question"/>
          <p:cNvSpPr txBox="1"/>
          <p:nvPr>
            <p:ph type="title" idx="4294967295"/>
          </p:nvPr>
        </p:nvSpPr>
        <p:spPr>
          <a:xfrm>
            <a:off x="1066800" y="228600"/>
            <a:ext cx="12436475" cy="1371600"/>
          </a:xfrm>
          <a:prstGeom prst="rect">
            <a:avLst/>
          </a:prstGeom>
        </p:spPr>
        <p:txBody>
          <a:bodyPr>
            <a:normAutofit fontScale="100000" lnSpcReduction="0"/>
          </a:bodyPr>
          <a:lstStyle/>
          <a:p>
            <a:pPr/>
            <a:r>
              <a:t>Essential Question</a:t>
            </a:r>
          </a:p>
        </p:txBody>
      </p:sp>
      <p:sp>
        <p:nvSpPr>
          <p:cNvPr id="129" name="What were the Cold War fears of the American people in the aftermath of the Second World War? How successfully did the administration of Dwight D Eisenhower address these fears?"/>
          <p:cNvSpPr txBox="1"/>
          <p:nvPr>
            <p:ph type="body" sz="half" idx="4294967295"/>
          </p:nvPr>
        </p:nvSpPr>
        <p:spPr>
          <a:xfrm>
            <a:off x="1676400" y="2209800"/>
            <a:ext cx="5562600" cy="4937125"/>
          </a:xfrm>
          <a:prstGeom prst="rect">
            <a:avLst/>
          </a:prstGeom>
        </p:spPr>
        <p:txBody>
          <a:bodyPr>
            <a:normAutofit fontScale="100000" lnSpcReduction="0"/>
          </a:bodyPr>
          <a:lstStyle>
            <a:lvl1pPr>
              <a:spcBef>
                <a:spcPts val="700"/>
              </a:spcBef>
              <a:buChar char="•"/>
              <a:defRPr sz="3200"/>
            </a:lvl1pPr>
          </a:lstStyle>
          <a:p>
            <a:pPr/>
            <a:r>
              <a:t>What were the Cold War fears of the American people in the aftermath of the Second World War? How successfully did the administration of Dwight D Eisenhower address these fears?</a:t>
            </a:r>
          </a:p>
        </p:txBody>
      </p:sp>
      <p:pic>
        <p:nvPicPr>
          <p:cNvPr id="130" name="aa_marshall_mcarthy_3_e[1].jpe" descr="aa_marshall_mcarthy_3_e[1].jpe"/>
          <p:cNvPicPr>
            <a:picLocks noChangeAspect="1"/>
          </p:cNvPicPr>
          <p:nvPr/>
        </p:nvPicPr>
        <p:blipFill>
          <a:blip r:embed="rId3">
            <a:extLst/>
          </a:blip>
          <a:stretch>
            <a:fillRect/>
          </a:stretch>
        </p:blipFill>
        <p:spPr>
          <a:xfrm>
            <a:off x="8095308" y="1828800"/>
            <a:ext cx="4845346" cy="56388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Dulle’s Diplomacy"/>
          <p:cNvSpPr txBox="1"/>
          <p:nvPr>
            <p:ph type="title" idx="4294967295"/>
          </p:nvPr>
        </p:nvSpPr>
        <p:spPr>
          <a:xfrm>
            <a:off x="1096962" y="152400"/>
            <a:ext cx="12436476" cy="1371600"/>
          </a:xfrm>
          <a:prstGeom prst="rect">
            <a:avLst/>
          </a:prstGeom>
        </p:spPr>
        <p:txBody>
          <a:bodyPr>
            <a:normAutofit fontScale="100000" lnSpcReduction="0"/>
          </a:bodyPr>
          <a:lstStyle>
            <a:lvl1pPr>
              <a:defRPr b="1">
                <a:effectLst>
                  <a:outerShdw sx="100000" sy="100000" kx="0" ky="0" algn="b" rotWithShape="0" blurRad="12700" dist="38100" dir="2700000">
                    <a:srgbClr val="FFFFFF"/>
                  </a:outerShdw>
                </a:effectLst>
              </a:defRPr>
            </a:lvl1pPr>
          </a:lstStyle>
          <a:p>
            <a:pPr/>
            <a:r>
              <a:t>Dulle’s Diplomacy</a:t>
            </a:r>
          </a:p>
        </p:txBody>
      </p:sp>
      <p:sp>
        <p:nvSpPr>
          <p:cNvPr id="135" name="Dulles’ Diplomacy…"/>
          <p:cNvSpPr txBox="1"/>
          <p:nvPr>
            <p:ph type="body" idx="4294967295"/>
          </p:nvPr>
        </p:nvSpPr>
        <p:spPr>
          <a:xfrm>
            <a:off x="152400" y="1524000"/>
            <a:ext cx="7543800" cy="6705600"/>
          </a:xfrm>
          <a:prstGeom prst="rect">
            <a:avLst/>
          </a:prstGeom>
        </p:spPr>
        <p:txBody>
          <a:bodyPr>
            <a:normAutofit fontScale="100000" lnSpcReduction="0"/>
          </a:bodyPr>
          <a:lstStyle/>
          <a:p>
            <a:pPr>
              <a:spcBef>
                <a:spcPts val="900"/>
              </a:spcBef>
              <a:buChar char="•"/>
              <a:defRPr sz="4000">
                <a:effectLst>
                  <a:outerShdw sx="100000" sy="100000" kx="0" ky="0" algn="b" rotWithShape="0" blurRad="12700" dist="25400" dir="2700000">
                    <a:srgbClr val="FFFFFF"/>
                  </a:outerShdw>
                </a:effectLst>
              </a:defRPr>
            </a:pPr>
            <a:r>
              <a:t>Dulles’ Diplomacy</a:t>
            </a:r>
          </a:p>
          <a:p>
            <a:pPr lvl="1" marL="1062037" indent="-409575">
              <a:spcBef>
                <a:spcPts val="0"/>
              </a:spcBef>
              <a:defRPr sz="3600">
                <a:effectLst>
                  <a:outerShdw sx="100000" sy="100000" kx="0" ky="0" algn="b" rotWithShape="0" blurRad="12700" dist="25400" dir="2700000">
                    <a:srgbClr val="FFFFFF"/>
                  </a:outerShdw>
                </a:effectLst>
              </a:defRPr>
            </a:pPr>
            <a:r>
              <a:t>“New Look” Policy</a:t>
            </a:r>
          </a:p>
          <a:p>
            <a:pPr lvl="2" marL="1633537" indent="-327025">
              <a:spcBef>
                <a:spcPts val="0"/>
              </a:spcBef>
              <a:defRPr sz="2800">
                <a:effectLst>
                  <a:outerShdw sx="100000" sy="100000" kx="0" ky="0" algn="b" rotWithShape="0" blurRad="12700" dist="25400" dir="2700000">
                    <a:srgbClr val="FFFFFF"/>
                  </a:outerShdw>
                </a:effectLst>
              </a:defRPr>
            </a:pPr>
            <a:r>
              <a:t>Challenging Communist Nations</a:t>
            </a:r>
          </a:p>
          <a:p>
            <a:pPr lvl="2" marL="1633537" indent="-327025">
              <a:spcBef>
                <a:spcPts val="0"/>
              </a:spcBef>
              <a:defRPr sz="2800">
                <a:effectLst>
                  <a:outerShdw sx="100000" sy="100000" kx="0" ky="0" algn="b" rotWithShape="0" blurRad="12700" dist="25400" dir="2700000">
                    <a:srgbClr val="FFFFFF"/>
                  </a:outerShdw>
                </a:effectLst>
              </a:defRPr>
            </a:pPr>
            <a:r>
              <a:t>Liberating captive nations of Eastern Europe and encouraging the Nationalist government of Taiwan to assert itself against “Red” China</a:t>
            </a:r>
          </a:p>
          <a:p>
            <a:pPr lvl="2" marL="1633537" indent="-327025">
              <a:spcBef>
                <a:spcPts val="0"/>
              </a:spcBef>
              <a:defRPr sz="2800">
                <a:effectLst>
                  <a:outerShdw sx="100000" sy="100000" kx="0" ky="0" algn="b" rotWithShape="0" blurRad="12700" dist="25400" dir="2700000">
                    <a:srgbClr val="FFFFFF"/>
                  </a:outerShdw>
                </a:effectLst>
              </a:defRPr>
            </a:pPr>
            <a:r>
              <a:t>Brinkmanship</a:t>
            </a:r>
          </a:p>
          <a:p>
            <a:pPr lvl="1" marL="1062037" indent="-409575">
              <a:spcBef>
                <a:spcPts val="0"/>
              </a:spcBef>
              <a:defRPr sz="3600">
                <a:effectLst>
                  <a:outerShdw sx="100000" sy="100000" kx="0" ky="0" algn="b" rotWithShape="0" blurRad="12700" dist="25400" dir="2700000">
                    <a:srgbClr val="FFFFFF"/>
                  </a:outerShdw>
                </a:effectLst>
              </a:defRPr>
            </a:pPr>
            <a:r>
              <a:t>Massive Retaliation</a:t>
            </a:r>
          </a:p>
          <a:p>
            <a:pPr lvl="2" marL="1633537" indent="-327025">
              <a:spcBef>
                <a:spcPts val="0"/>
              </a:spcBef>
              <a:defRPr sz="2800">
                <a:effectLst>
                  <a:outerShdw sx="100000" sy="100000" kx="0" ky="0" algn="b" rotWithShape="0" blurRad="12700" dist="25400" dir="2700000">
                    <a:srgbClr val="FFFFFF"/>
                  </a:outerShdw>
                </a:effectLst>
              </a:defRPr>
            </a:pPr>
            <a:r>
              <a:t>Arms race</a:t>
            </a:r>
          </a:p>
          <a:p>
            <a:pPr lvl="3" marL="2286000" indent="-327025">
              <a:spcBef>
                <a:spcPts val="0"/>
              </a:spcBef>
              <a:defRPr sz="2400">
                <a:effectLst>
                  <a:outerShdw sx="100000" sy="100000" kx="0" ky="0" algn="b" rotWithShape="0" blurRad="12700" dist="25400" dir="2700000">
                    <a:srgbClr val="FFFFFF"/>
                  </a:outerShdw>
                </a:effectLst>
              </a:defRPr>
            </a:pPr>
            <a:r>
              <a:t>Spending on nuclear and air power as deterrent</a:t>
            </a:r>
          </a:p>
        </p:txBody>
      </p:sp>
      <p:pic>
        <p:nvPicPr>
          <p:cNvPr id="136" name="vy0258 - cartoon archive.jpg" descr="vy0258 - cartoon archive.jpg"/>
          <p:cNvPicPr>
            <a:picLocks noChangeAspect="1"/>
          </p:cNvPicPr>
          <p:nvPr/>
        </p:nvPicPr>
        <p:blipFill>
          <a:blip r:embed="rId3">
            <a:extLst/>
          </a:blip>
          <a:stretch>
            <a:fillRect/>
          </a:stretch>
        </p:blipFill>
        <p:spPr>
          <a:xfrm>
            <a:off x="8176099" y="2286000"/>
            <a:ext cx="4420239" cy="49371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3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3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35">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 name="AP Test Tips"/>
          <p:cNvSpPr txBox="1"/>
          <p:nvPr>
            <p:ph type="title" idx="4294967295"/>
          </p:nvPr>
        </p:nvSpPr>
        <p:spPr>
          <a:xfrm>
            <a:off x="90686" y="198437"/>
            <a:ext cx="6127552" cy="1371601"/>
          </a:xfrm>
          <a:prstGeom prst="rect">
            <a:avLst/>
          </a:prstGeom>
        </p:spPr>
        <p:txBody>
          <a:bodyPr>
            <a:normAutofit fontScale="100000" lnSpcReduction="0"/>
          </a:bodyPr>
          <a:lstStyle>
            <a:lvl1pPr algn="l"/>
          </a:lstStyle>
          <a:p>
            <a:pPr/>
            <a:r>
              <a:t>AP Test Tips</a:t>
            </a:r>
          </a:p>
        </p:txBody>
      </p:sp>
      <p:sp>
        <p:nvSpPr>
          <p:cNvPr id="25" name="Evaluate the role of federal spending and the private sector in generating postwar economic growth…"/>
          <p:cNvSpPr txBox="1"/>
          <p:nvPr>
            <p:ph type="body" sz="half" idx="4294967295"/>
          </p:nvPr>
        </p:nvSpPr>
        <p:spPr>
          <a:xfrm>
            <a:off x="80962" y="1247775"/>
            <a:ext cx="6781404" cy="6551613"/>
          </a:xfrm>
          <a:prstGeom prst="rect">
            <a:avLst/>
          </a:prstGeom>
        </p:spPr>
        <p:txBody>
          <a:bodyPr>
            <a:normAutofit fontScale="100000" lnSpcReduction="0"/>
          </a:bodyPr>
          <a:lstStyle/>
          <a:p>
            <a:pPr>
              <a:spcBef>
                <a:spcPts val="700"/>
              </a:spcBef>
              <a:buChar char="•"/>
              <a:defRPr sz="2500"/>
            </a:pPr>
            <a:r>
              <a:t>Evaluate the role of federal spending and the private sector in generating postwar economic growth</a:t>
            </a:r>
          </a:p>
          <a:p>
            <a:pPr>
              <a:spcBef>
                <a:spcPts val="700"/>
              </a:spcBef>
              <a:buChar char="•"/>
              <a:defRPr sz="2500"/>
            </a:pPr>
            <a:r>
              <a:t>Summarize the arguments on the left that criticized the government for not addressing economic problems in the US</a:t>
            </a:r>
          </a:p>
          <a:p>
            <a:pPr>
              <a:spcBef>
                <a:spcPts val="700"/>
              </a:spcBef>
              <a:buChar char="•"/>
              <a:defRPr sz="2500"/>
            </a:pPr>
            <a:r>
              <a:t>Identify and explain the role of the GI Bill and the baby boom in helping the economic boom</a:t>
            </a:r>
          </a:p>
          <a:p>
            <a:pPr>
              <a:spcBef>
                <a:spcPts val="700"/>
              </a:spcBef>
              <a:buChar char="•"/>
              <a:defRPr sz="2500"/>
            </a:pPr>
            <a:r>
              <a:t>Evaluate the degree to which the television represented American culture in postwar years. </a:t>
            </a:r>
          </a:p>
          <a:p>
            <a:pPr>
              <a:spcBef>
                <a:spcPts val="700"/>
              </a:spcBef>
              <a:buChar char="•"/>
              <a:defRPr sz="2500"/>
            </a:pPr>
            <a:r>
              <a:t>Recognize the ways that artists, intellectuals and teenagers rejected conformity to American culture</a:t>
            </a:r>
          </a:p>
        </p:txBody>
      </p:sp>
      <p:sp>
        <p:nvSpPr>
          <p:cNvPr id="26" name="Compare expectations of women in the postwar years to the Cult of Domesticity popularized in the 19th century…"/>
          <p:cNvSpPr txBox="1"/>
          <p:nvPr/>
        </p:nvSpPr>
        <p:spPr>
          <a:xfrm>
            <a:off x="7484071" y="1247775"/>
            <a:ext cx="6127551" cy="6551613"/>
          </a:xfrm>
          <a:prstGeom prst="rect">
            <a:avLst/>
          </a:prstGeom>
          <a:ln w="12700">
            <a:miter lim="400000"/>
          </a:ln>
          <a:extLst>
            <a:ext uri="{C572A759-6A51-4108-AA02-DFA0A04FC94B}">
              <ma14:wrappingTextBoxFlag xmlns:ma14="http://schemas.microsoft.com/office/mac/drawingml/2011/main" val="1"/>
            </a:ext>
          </a:extLst>
        </p:spPr>
        <p:txBody>
          <a:bodyPr lIns="65311" tIns="65311" rIns="65311" bIns="65311">
            <a:normAutofit fontScale="100000" lnSpcReduction="0"/>
          </a:bodyPr>
          <a:lstStyle/>
          <a:p>
            <a:pPr marL="490537" indent="-490537" defTabSz="1306512">
              <a:spcBef>
                <a:spcPts val="700"/>
              </a:spcBef>
              <a:buSzPct val="100000"/>
              <a:buChar char="•"/>
              <a:defRPr sz="2200"/>
            </a:pPr>
            <a:r>
              <a:t>Compare expectations of women in the postwar years to the Cult of Domesticity popularized in the 19th century</a:t>
            </a:r>
          </a:p>
          <a:p>
            <a:pPr marL="490537" indent="-490537" defTabSz="1306512">
              <a:spcBef>
                <a:spcPts val="700"/>
              </a:spcBef>
              <a:buSzPct val="100000"/>
              <a:buChar char="•"/>
              <a:defRPr sz="2200"/>
            </a:pPr>
            <a:r>
              <a:t>Explain early challenges to traditional views on moral issues (birth control)</a:t>
            </a:r>
          </a:p>
          <a:p>
            <a:pPr marL="490537" indent="-490537" defTabSz="1306512">
              <a:spcBef>
                <a:spcPts val="700"/>
              </a:spcBef>
              <a:buSzPct val="100000"/>
              <a:buChar char="•"/>
              <a:defRPr sz="2200"/>
            </a:pPr>
            <a:r>
              <a:t>Examine the causes and effects of the migration of the middle class to the suburbs </a:t>
            </a:r>
          </a:p>
          <a:p>
            <a:pPr marL="490537" indent="-490537" defTabSz="1306512">
              <a:spcBef>
                <a:spcPts val="700"/>
              </a:spcBef>
              <a:buSzPct val="100000"/>
              <a:buChar char="•"/>
              <a:defRPr sz="2200"/>
            </a:pPr>
            <a:r>
              <a:t>Recognize the growth of the Sunbelt in postwar years</a:t>
            </a:r>
          </a:p>
          <a:p>
            <a:pPr marL="490537" indent="-490537" defTabSz="1306512">
              <a:spcBef>
                <a:spcPts val="700"/>
              </a:spcBef>
              <a:buSzPct val="100000"/>
              <a:buChar char="•"/>
              <a:defRPr sz="2200"/>
            </a:pPr>
            <a:r>
              <a:t>Compare the Great Migration of the 1920’s to the movement of African Americans in the 1950’s</a:t>
            </a:r>
          </a:p>
          <a:p>
            <a:pPr marL="490537" indent="-490537" defTabSz="1306512">
              <a:spcBef>
                <a:spcPts val="700"/>
              </a:spcBef>
              <a:buSzPct val="100000"/>
              <a:buChar char="•"/>
              <a:defRPr sz="2200"/>
            </a:pPr>
            <a:r>
              <a:t>Compare the policies of the federal government toward immigrants before and after the WW2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26">
                                            <p:bg/>
                                          </p:spTgt>
                                        </p:tgtEl>
                                        <p:attrNameLst>
                                          <p:attrName>style.visibility</p:attrName>
                                        </p:attrNameLst>
                                      </p:cBhvr>
                                      <p:to>
                                        <p:strVal val="visible"/>
                                      </p:to>
                                    </p:set>
                                  </p:childTnLst>
                                </p:cTn>
                              </p:par>
                              <p:par>
                                <p:cTn id="29" presetClass="entr" nodeType="withEffect" presetSubtype="0" presetID="1" grpId="2" fill="hold">
                                  <p:stCondLst>
                                    <p:cond delay="0"/>
                                  </p:stCondLst>
                                  <p:iterate type="el" backwards="0">
                                    <p:tmAbs val="0"/>
                                  </p:iterate>
                                  <p:childTnLst>
                                    <p:set>
                                      <p:cBhvr>
                                        <p:cTn id="30" fill="hold"/>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2" fill="hold">
                                  <p:stCondLst>
                                    <p:cond delay="0"/>
                                  </p:stCondLst>
                                  <p:iterate type="el" backwards="0">
                                    <p:tmAbs val="0"/>
                                  </p:iterate>
                                  <p:childTnLst>
                                    <p:set>
                                      <p:cBhvr>
                                        <p:cTn id="34" fill="hold"/>
                                        <p:tgtEl>
                                          <p:spTgt spid="2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2" fill="hold">
                                  <p:stCondLst>
                                    <p:cond delay="0"/>
                                  </p:stCondLst>
                                  <p:iterate type="el" backwards="0">
                                    <p:tmAbs val="0"/>
                                  </p:iterate>
                                  <p:childTnLst>
                                    <p:set>
                                      <p:cBhvr>
                                        <p:cTn id="38" fill="hold"/>
                                        <p:tgtEl>
                                          <p:spTgt spid="2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2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2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2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 grpId="1"/>
      <p:bldP build="p" bldLvl="5" animBg="1" rev="0" advAuto="0" spid="26"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Unrest in the Third World"/>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Unrest in the Third World</a:t>
            </a:r>
          </a:p>
        </p:txBody>
      </p:sp>
      <p:sp>
        <p:nvSpPr>
          <p:cNvPr id="141" name="Decolonization…"/>
          <p:cNvSpPr txBox="1"/>
          <p:nvPr>
            <p:ph type="body" idx="4294967295"/>
          </p:nvPr>
        </p:nvSpPr>
        <p:spPr>
          <a:xfrm>
            <a:off x="304800" y="1371600"/>
            <a:ext cx="7467600" cy="6858000"/>
          </a:xfrm>
          <a:prstGeom prst="rect">
            <a:avLst/>
          </a:prstGeom>
        </p:spPr>
        <p:txBody>
          <a:bodyPr>
            <a:normAutofit fontScale="100000" lnSpcReduction="0"/>
          </a:bodyPr>
          <a:lstStyle/>
          <a:p>
            <a:pPr>
              <a:spcBef>
                <a:spcPts val="900"/>
              </a:spcBef>
              <a:buChar char="•"/>
              <a:defRPr sz="4000">
                <a:effectLst>
                  <a:outerShdw sx="100000" sy="100000" kx="0" ky="0" algn="b" rotWithShape="0" blurRad="12700" dist="25400" dir="2700000">
                    <a:srgbClr val="FFFFFF"/>
                  </a:outerShdw>
                </a:effectLst>
              </a:defRPr>
            </a:pPr>
            <a:r>
              <a:t>Decolonization</a:t>
            </a:r>
            <a:endParaRPr sz="1100"/>
          </a:p>
          <a:p>
            <a:pPr lvl="1" marL="1062037" indent="-409575">
              <a:spcBef>
                <a:spcPts val="0"/>
              </a:spcBef>
              <a:defRPr sz="3200">
                <a:effectLst>
                  <a:outerShdw sx="100000" sy="100000" kx="0" ky="0" algn="b" rotWithShape="0" blurRad="12700" dist="25400" dir="2700000">
                    <a:srgbClr val="FFFFFF"/>
                  </a:outerShdw>
                </a:effectLst>
              </a:defRPr>
            </a:pPr>
            <a:r>
              <a:t>Third World countries often depended on foreign aid</a:t>
            </a:r>
          </a:p>
          <a:p>
            <a:pPr>
              <a:spcBef>
                <a:spcPts val="900"/>
              </a:spcBef>
              <a:buChar char="•"/>
              <a:defRPr sz="4000">
                <a:effectLst>
                  <a:outerShdw sx="100000" sy="100000" kx="0" ky="0" algn="b" rotWithShape="0" blurRad="12700" dist="25400" dir="2700000">
                    <a:srgbClr val="FFFFFF"/>
                  </a:outerShdw>
                </a:effectLst>
              </a:defRPr>
            </a:pPr>
            <a:r>
              <a:t>Covert Action</a:t>
            </a:r>
          </a:p>
          <a:p>
            <a:pPr lvl="1" marL="1062037" indent="-409575">
              <a:spcBef>
                <a:spcPts val="0"/>
              </a:spcBef>
              <a:defRPr sz="3200">
                <a:effectLst>
                  <a:outerShdw sx="100000" sy="100000" kx="0" ky="0" algn="b" rotWithShape="0" blurRad="12700" dist="25400" dir="2700000">
                    <a:srgbClr val="FFFFFF"/>
                  </a:outerShdw>
                </a:effectLst>
              </a:defRPr>
            </a:pPr>
            <a:r>
              <a:t>Iran </a:t>
            </a:r>
            <a:r>
              <a:rPr i="1"/>
              <a:t>Coup d’état</a:t>
            </a:r>
            <a:r>
              <a:t> (1953) – overthrew government that tried to nationalize the holding of foreign oil companies</a:t>
            </a:r>
          </a:p>
          <a:p>
            <a:pPr lvl="2" marL="1633537" indent="-327025">
              <a:spcBef>
                <a:spcPts val="0"/>
              </a:spcBef>
              <a:defRPr sz="2800">
                <a:effectLst>
                  <a:outerShdw sx="100000" sy="100000" kx="0" ky="0" algn="b" rotWithShape="0" blurRad="12700" dist="25400" dir="2700000">
                    <a:srgbClr val="FFFFFF"/>
                  </a:outerShdw>
                </a:effectLst>
              </a:defRPr>
            </a:pPr>
            <a:r>
              <a:t>CIA installs Shah Pahlavi - monarch</a:t>
            </a:r>
          </a:p>
          <a:p>
            <a:pPr lvl="3" marL="2286000" indent="-327025">
              <a:spcBef>
                <a:spcPts val="0"/>
              </a:spcBef>
              <a:defRPr sz="2400">
                <a:effectLst>
                  <a:outerShdw sx="100000" sy="100000" kx="0" ky="0" algn="b" rotWithShape="0" blurRad="12700" dist="25400" dir="2700000">
                    <a:srgbClr val="FFFFFF"/>
                  </a:outerShdw>
                </a:effectLst>
              </a:defRPr>
            </a:pPr>
            <a:r>
              <a:t>Effect on oil &amp; Middle Eastern views of America</a:t>
            </a:r>
          </a:p>
          <a:p>
            <a:pPr lvl="1" marL="1062037" indent="-409575">
              <a:spcBef>
                <a:spcPts val="0"/>
              </a:spcBef>
              <a:defRPr sz="3200">
                <a:effectLst>
                  <a:outerShdw sx="100000" sy="100000" kx="0" ky="0" algn="b" rotWithShape="0" blurRad="12700" dist="25400" dir="2700000">
                    <a:srgbClr val="FFFFFF"/>
                  </a:outerShdw>
                </a:effectLst>
              </a:defRPr>
            </a:pPr>
            <a:r>
              <a:t>Guatemala (1954)</a:t>
            </a:r>
          </a:p>
          <a:p>
            <a:pPr lvl="1" marL="1062037" indent="-409575">
              <a:spcBef>
                <a:spcPts val="0"/>
              </a:spcBef>
              <a:defRPr sz="3200">
                <a:effectLst>
                  <a:outerShdw sx="100000" sy="100000" kx="0" ky="0" algn="b" rotWithShape="0" blurRad="12700" dist="25400" dir="2700000">
                    <a:srgbClr val="FFFFFF"/>
                  </a:outerShdw>
                </a:effectLst>
              </a:defRPr>
            </a:pPr>
            <a:r>
              <a:t>CIA targets Castro</a:t>
            </a:r>
          </a:p>
        </p:txBody>
      </p:sp>
      <p:pic>
        <p:nvPicPr>
          <p:cNvPr id="142" name="130819230212-06-iran-coup-1953-horizontal-large-gallery.jpg" descr="130819230212-06-iran-coup-1953-horizontal-large-gallery.jpg"/>
          <p:cNvPicPr>
            <a:picLocks noChangeAspect="1"/>
          </p:cNvPicPr>
          <p:nvPr/>
        </p:nvPicPr>
        <p:blipFill>
          <a:blip r:embed="rId3">
            <a:extLst/>
          </a:blip>
          <a:stretch>
            <a:fillRect/>
          </a:stretch>
        </p:blipFill>
        <p:spPr>
          <a:xfrm>
            <a:off x="7974012" y="3430959"/>
            <a:ext cx="6351588" cy="35774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4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4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Unrest in Asia"/>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Unrest in Asia</a:t>
            </a:r>
          </a:p>
        </p:txBody>
      </p:sp>
      <p:sp>
        <p:nvSpPr>
          <p:cNvPr id="147" name="Korean Armistice (1953)…"/>
          <p:cNvSpPr txBox="1"/>
          <p:nvPr>
            <p:ph type="body" idx="4294967295"/>
          </p:nvPr>
        </p:nvSpPr>
        <p:spPr>
          <a:xfrm>
            <a:off x="762000" y="1066800"/>
            <a:ext cx="9753600" cy="7086600"/>
          </a:xfrm>
          <a:prstGeom prst="rect">
            <a:avLst/>
          </a:prstGeom>
        </p:spPr>
        <p:txBody>
          <a:bodyPr>
            <a:normAutofit fontScale="100000" lnSpcReduction="0"/>
          </a:bodyPr>
          <a:lstStyle/>
          <a:p>
            <a:pPr>
              <a:spcBef>
                <a:spcPts val="600"/>
              </a:spcBef>
              <a:buChar char="•"/>
              <a:defRPr sz="2800">
                <a:effectLst>
                  <a:outerShdw sx="100000" sy="100000" kx="0" ky="0" algn="b" rotWithShape="0" blurRad="12700" dist="25400" dir="2700000">
                    <a:srgbClr val="FFFFFF"/>
                  </a:outerShdw>
                </a:effectLst>
              </a:defRPr>
            </a:pPr>
            <a:r>
              <a:t>Korean Armistice (1953)</a:t>
            </a:r>
            <a:endParaRPr sz="1600"/>
          </a:p>
          <a:p>
            <a:pPr lvl="1" marL="1062037" indent="-409575">
              <a:spcBef>
                <a:spcPts val="0"/>
              </a:spcBef>
              <a:defRPr sz="2400">
                <a:effectLst>
                  <a:outerShdw sx="100000" sy="100000" kx="0" ky="0" algn="b" rotWithShape="0" blurRad="12700" dist="25400" dir="2700000">
                    <a:srgbClr val="FFFFFF"/>
                  </a:outerShdw>
                </a:effectLst>
              </a:defRPr>
            </a:pPr>
            <a:r>
              <a:t>China &amp; Korea agree to armistice in exchange for prisoners</a:t>
            </a:r>
          </a:p>
          <a:p>
            <a:pPr lvl="1" marL="1062037" indent="-409575">
              <a:spcBef>
                <a:spcPts val="0"/>
              </a:spcBef>
              <a:defRPr sz="2400">
                <a:effectLst>
                  <a:outerShdw sx="100000" sy="100000" kx="0" ky="0" algn="b" rotWithShape="0" blurRad="12700" dist="25400" dir="2700000">
                    <a:srgbClr val="FFFFFF"/>
                  </a:outerShdw>
                </a:effectLst>
              </a:defRPr>
            </a:pPr>
            <a:r>
              <a:t>38</a:t>
            </a:r>
            <a:r>
              <a:rPr baseline="30000"/>
              <a:t>th</a:t>
            </a:r>
            <a:r>
              <a:t> Parallel Divides</a:t>
            </a:r>
          </a:p>
          <a:p>
            <a:pPr>
              <a:spcBef>
                <a:spcPts val="600"/>
              </a:spcBef>
              <a:buChar char="•"/>
              <a:defRPr sz="2800">
                <a:effectLst>
                  <a:outerShdw sx="100000" sy="100000" kx="0" ky="0" algn="b" rotWithShape="0" blurRad="12700" dist="25400" dir="2700000">
                    <a:srgbClr val="FFFFFF"/>
                  </a:outerShdw>
                </a:effectLst>
              </a:defRPr>
            </a:pPr>
            <a:r>
              <a:t>Fall of Indochina (1954)</a:t>
            </a:r>
          </a:p>
          <a:p>
            <a:pPr lvl="1" marL="1062037" indent="-409575">
              <a:spcBef>
                <a:spcPts val="0"/>
              </a:spcBef>
              <a:defRPr sz="2400">
                <a:effectLst>
                  <a:outerShdw sx="100000" sy="100000" kx="0" ky="0" algn="b" rotWithShape="0" blurRad="12700" dist="25400" dir="2700000">
                    <a:srgbClr val="FFFFFF"/>
                  </a:outerShdw>
                </a:effectLst>
              </a:defRPr>
            </a:pPr>
            <a:r>
              <a:t>Viet Minh Independence Movement</a:t>
            </a:r>
          </a:p>
          <a:p>
            <a:pPr lvl="2" marL="1633537" indent="-327025">
              <a:spcBef>
                <a:spcPts val="0"/>
              </a:spcBef>
              <a:defRPr sz="1800">
                <a:effectLst>
                  <a:outerShdw sx="100000" sy="100000" kx="0" ky="0" algn="b" rotWithShape="0" blurRad="12700" dist="25400" dir="2700000">
                    <a:srgbClr val="FFFFFF"/>
                  </a:outerShdw>
                </a:effectLst>
              </a:defRPr>
            </a:pPr>
            <a:r>
              <a:t>Battle of Dien Bien Phu – French surrendor</a:t>
            </a:r>
          </a:p>
          <a:p>
            <a:pPr lvl="1" marL="1062037" indent="-409575">
              <a:spcBef>
                <a:spcPts val="0"/>
              </a:spcBef>
              <a:defRPr sz="2400">
                <a:effectLst>
                  <a:outerShdw sx="100000" sy="100000" kx="0" ky="0" algn="b" rotWithShape="0" blurRad="12700" dist="25400" dir="2700000">
                    <a:srgbClr val="FFFFFF"/>
                  </a:outerShdw>
                </a:effectLst>
              </a:defRPr>
            </a:pPr>
            <a:r>
              <a:t>Geneva Conference – France agreed to give up Indochina – divided into Cambodia, Laos, Vietnam</a:t>
            </a:r>
            <a:endParaRPr sz="1800"/>
          </a:p>
          <a:p>
            <a:pPr>
              <a:spcBef>
                <a:spcPts val="600"/>
              </a:spcBef>
              <a:buChar char="•"/>
              <a:defRPr sz="2800">
                <a:effectLst>
                  <a:outerShdw sx="100000" sy="100000" kx="0" ky="0" algn="b" rotWithShape="0" blurRad="12700" dist="25400" dir="2700000">
                    <a:srgbClr val="FFFFFF"/>
                  </a:outerShdw>
                </a:effectLst>
              </a:defRPr>
            </a:pPr>
            <a:r>
              <a:t>Division of Vietnam </a:t>
            </a:r>
            <a:r>
              <a:rPr sz="1800"/>
              <a:t>at 17</a:t>
            </a:r>
            <a:r>
              <a:rPr baseline="30000" sz="1800"/>
              <a:t>th</a:t>
            </a:r>
            <a:r>
              <a:rPr sz="1800"/>
              <a:t> parallel until general election could be held – but remained divided</a:t>
            </a:r>
            <a:endParaRPr sz="1800"/>
          </a:p>
          <a:p>
            <a:pPr lvl="1" marL="1062037" indent="-409575">
              <a:spcBef>
                <a:spcPts val="0"/>
              </a:spcBef>
              <a:defRPr sz="2400">
                <a:effectLst>
                  <a:outerShdw sx="100000" sy="100000" kx="0" ky="0" algn="b" rotWithShape="0" blurRad="12700" dist="25400" dir="2700000">
                    <a:srgbClr val="FFFFFF"/>
                  </a:outerShdw>
                </a:effectLst>
              </a:defRPr>
            </a:pPr>
            <a:r>
              <a:t>North (Ho Chi Minh) – Communist dictatorship</a:t>
            </a:r>
          </a:p>
          <a:p>
            <a:pPr lvl="1" marL="1062037" indent="-409575">
              <a:spcBef>
                <a:spcPts val="0"/>
              </a:spcBef>
              <a:defRPr sz="2400">
                <a:effectLst>
                  <a:outerShdw sx="100000" sy="100000" kx="0" ky="0" algn="b" rotWithShape="0" blurRad="12700" dist="25400" dir="2700000">
                    <a:srgbClr val="FFFFFF"/>
                  </a:outerShdw>
                </a:effectLst>
              </a:defRPr>
            </a:pPr>
            <a:r>
              <a:t>South</a:t>
            </a:r>
          </a:p>
          <a:p>
            <a:pPr lvl="2" marL="1633537" indent="-327025">
              <a:spcBef>
                <a:spcPts val="0"/>
              </a:spcBef>
              <a:defRPr sz="1800">
                <a:effectLst>
                  <a:outerShdw sx="100000" sy="100000" kx="0" ky="0" algn="b" rotWithShape="0" blurRad="12700" dist="25400" dir="2700000">
                    <a:srgbClr val="FFFFFF"/>
                  </a:outerShdw>
                </a:effectLst>
              </a:defRPr>
            </a:pPr>
            <a:r>
              <a:t>Bao Dai replaced by Ngo Dinh Diem</a:t>
            </a:r>
          </a:p>
          <a:p>
            <a:pPr lvl="2" marL="1633537" indent="-327025">
              <a:spcBef>
                <a:spcPts val="0"/>
              </a:spcBef>
              <a:defRPr sz="1800">
                <a:effectLst>
                  <a:outerShdw sx="100000" sy="100000" kx="0" ky="0" algn="b" rotWithShape="0" blurRad="12700" dist="25400" dir="2700000">
                    <a:srgbClr val="FFFFFF"/>
                  </a:outerShdw>
                </a:effectLst>
              </a:defRPr>
            </a:pPr>
            <a:r>
              <a:t>U.S. gives $1 Billion in Aid</a:t>
            </a:r>
          </a:p>
          <a:p>
            <a:pPr lvl="3" marL="2286000" indent="-327025">
              <a:spcBef>
                <a:spcPts val="0"/>
              </a:spcBef>
              <a:defRPr sz="1400">
                <a:effectLst>
                  <a:outerShdw sx="100000" sy="100000" kx="0" ky="0" algn="b" rotWithShape="0" blurRad="12700" dist="25400" dir="2700000">
                    <a:srgbClr val="FFFFFF"/>
                  </a:outerShdw>
                </a:effectLst>
              </a:defRPr>
            </a:pPr>
            <a:r>
              <a:t>“Domino Theory”</a:t>
            </a:r>
          </a:p>
          <a:p>
            <a:pPr>
              <a:spcBef>
                <a:spcPts val="600"/>
              </a:spcBef>
              <a:buChar char="•"/>
              <a:defRPr sz="2800">
                <a:effectLst>
                  <a:outerShdw sx="100000" sy="100000" kx="0" ky="0" algn="b" rotWithShape="0" blurRad="12700" dist="25400" dir="2700000">
                    <a:srgbClr val="FFFFFF"/>
                  </a:outerShdw>
                </a:effectLst>
              </a:defRPr>
            </a:pPr>
            <a:r>
              <a:t>SEATO (1954) – Southeast Asia Treaty Organization</a:t>
            </a:r>
          </a:p>
          <a:p>
            <a:pPr lvl="1" marL="1062037" indent="-409575">
              <a:spcBef>
                <a:spcPts val="0"/>
              </a:spcBef>
              <a:defRPr sz="2400">
                <a:effectLst>
                  <a:outerShdw sx="100000" sy="100000" kx="0" ky="0" algn="b" rotWithShape="0" blurRad="12700" dist="25400" dir="2700000">
                    <a:srgbClr val="FFFFFF"/>
                  </a:outerShdw>
                </a:effectLst>
              </a:defRPr>
            </a:pPr>
            <a:r>
              <a:t>US, GB, France, Australia, NZ, Philippines, Thailand, and Pakistan</a:t>
            </a:r>
          </a:p>
        </p:txBody>
      </p:sp>
      <p:pic>
        <p:nvPicPr>
          <p:cNvPr id="148" name="2000px-French_Indochina_subdivisions.svg.png" descr="2000px-French_Indochina_subdivisions.svg.png"/>
          <p:cNvPicPr>
            <a:picLocks noChangeAspect="1"/>
          </p:cNvPicPr>
          <p:nvPr/>
        </p:nvPicPr>
        <p:blipFill>
          <a:blip r:embed="rId3">
            <a:extLst/>
          </a:blip>
          <a:stretch>
            <a:fillRect/>
          </a:stretch>
        </p:blipFill>
        <p:spPr>
          <a:xfrm>
            <a:off x="9869970" y="1398587"/>
            <a:ext cx="4339260" cy="6615113"/>
          </a:xfrm>
          <a:prstGeom prst="rect">
            <a:avLst/>
          </a:prstGeom>
          <a:ln w="12700">
            <a:miter lim="400000"/>
          </a:ln>
        </p:spPr>
      </p:pic>
      <p:pic>
        <p:nvPicPr>
          <p:cNvPr id="149" name="vietnam-map.gif" descr="vietnam-map.gif"/>
          <p:cNvPicPr>
            <a:picLocks noChangeAspect="1"/>
          </p:cNvPicPr>
          <p:nvPr/>
        </p:nvPicPr>
        <p:blipFill>
          <a:blip r:embed="rId4">
            <a:extLst/>
          </a:blip>
          <a:stretch>
            <a:fillRect/>
          </a:stretch>
        </p:blipFill>
        <p:spPr>
          <a:xfrm>
            <a:off x="9906000" y="1349375"/>
            <a:ext cx="4267200" cy="671353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4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4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ID="9" grpId="2" fill="hold">
                                  <p:stCondLst>
                                    <p:cond delay="0"/>
                                  </p:stCondLst>
                                  <p:iterate type="el" backwards="0">
                                    <p:tmAbs val="0"/>
                                  </p:iterate>
                                  <p:childTnLst>
                                    <p:set>
                                      <p:cBhvr>
                                        <p:cTn id="40" fill="hold"/>
                                        <p:tgtEl>
                                          <p:spTgt spid="149"/>
                                        </p:tgtEl>
                                        <p:attrNameLst>
                                          <p:attrName>style.visibility</p:attrName>
                                        </p:attrNameLst>
                                      </p:cBhvr>
                                      <p:to>
                                        <p:strVal val="visible"/>
                                      </p:to>
                                    </p:set>
                                    <p:animEffect filter="dissolve" transition="in">
                                      <p:cBhvr>
                                        <p:cTn id="41" dur="1000"/>
                                        <p:tgtEl>
                                          <p:spTgt spid="149"/>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 fill="hold">
                                  <p:stCondLst>
                                    <p:cond delay="0"/>
                                  </p:stCondLst>
                                  <p:iterate type="el" backwards="0">
                                    <p:tmAbs val="0"/>
                                  </p:iterate>
                                  <p:childTnLst>
                                    <p:set>
                                      <p:cBhvr>
                                        <p:cTn id="45" fill="hold"/>
                                        <p:tgtEl>
                                          <p:spTgt spid="147">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 fill="hold">
                                  <p:stCondLst>
                                    <p:cond delay="0"/>
                                  </p:stCondLst>
                                  <p:iterate type="el" backwards="0">
                                    <p:tmAbs val="0"/>
                                  </p:iterate>
                                  <p:childTnLst>
                                    <p:set>
                                      <p:cBhvr>
                                        <p:cTn id="49" fill="hold"/>
                                        <p:tgtEl>
                                          <p:spTgt spid="147">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 fill="hold">
                                  <p:stCondLst>
                                    <p:cond delay="0"/>
                                  </p:stCondLst>
                                  <p:iterate type="el" backwards="0">
                                    <p:tmAbs val="0"/>
                                  </p:iterate>
                                  <p:childTnLst>
                                    <p:set>
                                      <p:cBhvr>
                                        <p:cTn id="53" fill="hold"/>
                                        <p:tgtEl>
                                          <p:spTgt spid="147">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 fill="hold">
                                  <p:stCondLst>
                                    <p:cond delay="0"/>
                                  </p:stCondLst>
                                  <p:iterate type="el" backwards="0">
                                    <p:tmAbs val="0"/>
                                  </p:iterate>
                                  <p:childTnLst>
                                    <p:set>
                                      <p:cBhvr>
                                        <p:cTn id="57" fill="hold"/>
                                        <p:tgtEl>
                                          <p:spTgt spid="147">
                                            <p:txEl>
                                              <p:pRg st="11" end="1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 fill="hold">
                                  <p:stCondLst>
                                    <p:cond delay="0"/>
                                  </p:stCondLst>
                                  <p:iterate type="el" backwards="0">
                                    <p:tmAbs val="0"/>
                                  </p:iterate>
                                  <p:childTnLst>
                                    <p:set>
                                      <p:cBhvr>
                                        <p:cTn id="61" fill="hold"/>
                                        <p:tgtEl>
                                          <p:spTgt spid="147">
                                            <p:txEl>
                                              <p:pRg st="12" end="1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 fill="hold">
                                  <p:stCondLst>
                                    <p:cond delay="0"/>
                                  </p:stCondLst>
                                  <p:iterate type="el" backwards="0">
                                    <p:tmAbs val="0"/>
                                  </p:iterate>
                                  <p:childTnLst>
                                    <p:set>
                                      <p:cBhvr>
                                        <p:cTn id="65" fill="hold"/>
                                        <p:tgtEl>
                                          <p:spTgt spid="147">
                                            <p:txEl>
                                              <p:pRg st="13" end="1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0" presetID="1" grpId="1" fill="hold">
                                  <p:stCondLst>
                                    <p:cond delay="0"/>
                                  </p:stCondLst>
                                  <p:iterate type="el" backwards="0">
                                    <p:tmAbs val="0"/>
                                  </p:iterate>
                                  <p:childTnLst>
                                    <p:set>
                                      <p:cBhvr>
                                        <p:cTn id="69" fill="hold"/>
                                        <p:tgtEl>
                                          <p:spTgt spid="147">
                                            <p:txEl>
                                              <p:pRg st="14" end="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7" grpId="1"/>
      <p:bldP build="whole" bldLvl="1" animBg="1" rev="0" advAuto="0" spid="149"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he Middle East"/>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The Middle East</a:t>
            </a:r>
          </a:p>
        </p:txBody>
      </p:sp>
      <p:sp>
        <p:nvSpPr>
          <p:cNvPr id="154" name="Israel (1948)…"/>
          <p:cNvSpPr txBox="1"/>
          <p:nvPr>
            <p:ph type="body" idx="4294967295"/>
          </p:nvPr>
        </p:nvSpPr>
        <p:spPr>
          <a:xfrm>
            <a:off x="533400" y="1143000"/>
            <a:ext cx="13944600" cy="6781800"/>
          </a:xfrm>
          <a:prstGeom prst="rect">
            <a:avLst/>
          </a:prstGeom>
        </p:spPr>
        <p:txBody>
          <a:bodyPr>
            <a:normAutofit fontScale="100000" lnSpcReduction="0"/>
          </a:bodyPr>
          <a:lstStyle/>
          <a:p>
            <a:pPr>
              <a:lnSpc>
                <a:spcPct val="90000"/>
              </a:lnSpc>
              <a:spcBef>
                <a:spcPts val="600"/>
              </a:spcBef>
              <a:buChar char="•"/>
              <a:defRPr sz="2800">
                <a:effectLst>
                  <a:outerShdw sx="100000" sy="100000" kx="0" ky="0" algn="b" rotWithShape="0" blurRad="12700" dist="25400" dir="2700000">
                    <a:srgbClr val="FFFFFF"/>
                  </a:outerShdw>
                </a:effectLst>
              </a:defRPr>
            </a:pPr>
            <a:r>
              <a:t>Israel (1948)</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U.N. mandate</a:t>
            </a:r>
          </a:p>
          <a:p>
            <a:pPr>
              <a:lnSpc>
                <a:spcPct val="90000"/>
              </a:lnSpc>
              <a:spcBef>
                <a:spcPts val="600"/>
              </a:spcBef>
              <a:buChar char="•"/>
              <a:defRPr sz="2800">
                <a:effectLst>
                  <a:outerShdw sx="100000" sy="100000" kx="0" ky="0" algn="b" rotWithShape="0" blurRad="12700" dist="25400" dir="2700000">
                    <a:srgbClr val="FFFFFF"/>
                  </a:outerShdw>
                </a:effectLst>
              </a:defRPr>
            </a:pPr>
            <a:r>
              <a:t>Suez Crisis (July, 1956)</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Nasser nationalizes canal</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Owned by Britain &amp; France</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Israel, Britain, and France seize canal</a:t>
            </a:r>
          </a:p>
          <a:p>
            <a:pPr lvl="3" marL="2286000" indent="-327025">
              <a:lnSpc>
                <a:spcPct val="90000"/>
              </a:lnSpc>
              <a:spcBef>
                <a:spcPts val="0"/>
              </a:spcBef>
              <a:defRPr sz="2800">
                <a:effectLst>
                  <a:outerShdw sx="100000" sy="100000" kx="0" ky="0" algn="b" rotWithShape="0" blurRad="12700" dist="25400" dir="2700000">
                    <a:srgbClr val="FFFFFF"/>
                  </a:outerShdw>
                </a:effectLst>
              </a:defRPr>
            </a:pPr>
            <a:r>
              <a:t>U.N. condemns invasion</a:t>
            </a:r>
          </a:p>
          <a:p>
            <a:pPr>
              <a:lnSpc>
                <a:spcPct val="90000"/>
              </a:lnSpc>
              <a:spcBef>
                <a:spcPts val="600"/>
              </a:spcBef>
              <a:buChar char="•"/>
              <a:defRPr sz="2800">
                <a:effectLst>
                  <a:outerShdw sx="100000" sy="100000" kx="0" ky="0" algn="b" rotWithShape="0" blurRad="12700" dist="25400" dir="2700000">
                    <a:srgbClr val="FFFFFF"/>
                  </a:outerShdw>
                </a:effectLst>
              </a:defRPr>
            </a:pPr>
            <a:r>
              <a:t>Eisenhower Doctrine (1957)</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Economic and military aid to countries threatened by communism</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Lebanon (1958) – prevention of war between Christians and Muslims</a:t>
            </a:r>
          </a:p>
          <a:p>
            <a:pPr>
              <a:lnSpc>
                <a:spcPct val="90000"/>
              </a:lnSpc>
              <a:spcBef>
                <a:spcPts val="600"/>
              </a:spcBef>
              <a:buChar char="•"/>
              <a:defRPr sz="2800">
                <a:effectLst>
                  <a:outerShdw sx="100000" sy="100000" kx="0" ky="0" algn="b" rotWithShape="0" blurRad="12700" dist="25400" dir="2700000">
                    <a:srgbClr val="FFFFFF"/>
                  </a:outerShdw>
                </a:effectLst>
              </a:defRPr>
            </a:pPr>
            <a:r>
              <a:t>OPEC and Oil (1960)</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Organization of Petroleum Exporting Countries</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Saudi Arabia, Kuwait, Iraq and Iran joined Venezuela </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Creation of western dependence on Middle East oil, Arab nationalism, and conflict between Israel and Palestine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4">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54">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 fill="hold">
                                  <p:stCondLst>
                                    <p:cond delay="0"/>
                                  </p:stCondLst>
                                  <p:iterate type="el" backwards="0">
                                    <p:tmAbs val="0"/>
                                  </p:iterate>
                                  <p:childTnLst>
                                    <p:set>
                                      <p:cBhvr>
                                        <p:cTn id="56" fill="hold"/>
                                        <p:tgtEl>
                                          <p:spTgt spid="154">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1" fill="hold">
                                  <p:stCondLst>
                                    <p:cond delay="0"/>
                                  </p:stCondLst>
                                  <p:iterate type="el" backwards="0">
                                    <p:tmAbs val="0"/>
                                  </p:iterate>
                                  <p:childTnLst>
                                    <p:set>
                                      <p:cBhvr>
                                        <p:cTn id="60" fill="hold"/>
                                        <p:tgtEl>
                                          <p:spTgt spid="154">
                                            <p:txEl>
                                              <p:pRg st="13" end="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U.S.-Soviet Relations"/>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U.S.-Soviet Relations</a:t>
            </a:r>
          </a:p>
        </p:txBody>
      </p:sp>
      <p:sp>
        <p:nvSpPr>
          <p:cNvPr id="159" name="Spirit of Geneva (1955)…"/>
          <p:cNvSpPr txBox="1"/>
          <p:nvPr>
            <p:ph type="body" idx="4294967295"/>
          </p:nvPr>
        </p:nvSpPr>
        <p:spPr>
          <a:xfrm>
            <a:off x="533399" y="1371600"/>
            <a:ext cx="9525002" cy="6705600"/>
          </a:xfrm>
          <a:prstGeom prst="rect">
            <a:avLst/>
          </a:prstGeom>
        </p:spPr>
        <p:txBody>
          <a:bodyPr>
            <a:normAutofit fontScale="100000" lnSpcReduction="0"/>
          </a:bodyPr>
          <a:lstStyle/>
          <a:p>
            <a:pPr>
              <a:lnSpc>
                <a:spcPct val="90000"/>
              </a:lnSpc>
              <a:spcBef>
                <a:spcPts val="500"/>
              </a:spcBef>
              <a:buChar char="•"/>
              <a:defRPr sz="2200">
                <a:effectLst>
                  <a:outerShdw sx="100000" sy="100000" kx="0" ky="0" algn="b" rotWithShape="0" blurRad="12700" dist="25400" dir="2700000">
                    <a:srgbClr val="FFFFFF"/>
                  </a:outerShdw>
                </a:effectLst>
              </a:defRPr>
            </a:pPr>
            <a:r>
              <a:t>Spirit of Geneva (1955)</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Slowed Arms Race following Stalin’s Death - Khrushchev</a:t>
            </a:r>
          </a:p>
          <a:p>
            <a:pPr lvl="2" marL="1633537" indent="-327025">
              <a:lnSpc>
                <a:spcPct val="90000"/>
              </a:lnSpc>
              <a:spcBef>
                <a:spcPts val="0"/>
              </a:spcBef>
              <a:defRPr i="1" sz="2200">
                <a:effectLst>
                  <a:outerShdw sx="100000" sy="100000" kx="0" ky="0" algn="b" rotWithShape="0" blurRad="12700" dist="25400" dir="2700000">
                    <a:srgbClr val="FFFFFF"/>
                  </a:outerShdw>
                </a:effectLst>
              </a:defRPr>
            </a:pPr>
            <a:r>
              <a:t>Atoms for peace</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“peaceful coexistence”</a:t>
            </a:r>
          </a:p>
          <a:p>
            <a:pPr>
              <a:lnSpc>
                <a:spcPct val="90000"/>
              </a:lnSpc>
              <a:spcBef>
                <a:spcPts val="500"/>
              </a:spcBef>
              <a:buChar char="•"/>
              <a:defRPr sz="2200">
                <a:effectLst>
                  <a:outerShdw sx="100000" sy="100000" kx="0" ky="0" algn="b" rotWithShape="0" blurRad="12700" dist="25400" dir="2700000">
                    <a:srgbClr val="FFFFFF"/>
                  </a:outerShdw>
                </a:effectLst>
              </a:defRPr>
            </a:pPr>
            <a:r>
              <a:t>Hungarian Revolt (Oct. 1956)</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Threaten to pull out of Warsaw Pact</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Soviets suppress uprising</a:t>
            </a:r>
          </a:p>
          <a:p>
            <a:pPr>
              <a:lnSpc>
                <a:spcPct val="90000"/>
              </a:lnSpc>
              <a:spcBef>
                <a:spcPts val="500"/>
              </a:spcBef>
              <a:buChar char="•"/>
              <a:defRPr i="1" sz="2200">
                <a:effectLst>
                  <a:outerShdw sx="100000" sy="100000" kx="0" ky="0" algn="b" rotWithShape="0" blurRad="12700" dist="25400" dir="2700000">
                    <a:srgbClr val="FFFFFF"/>
                  </a:outerShdw>
                </a:effectLst>
              </a:defRPr>
            </a:pPr>
            <a:r>
              <a:t>Sputnik</a:t>
            </a:r>
            <a:r>
              <a:rPr i="0"/>
              <a:t> (1957)</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Space Race</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National Defense and Education Act</a:t>
            </a:r>
          </a:p>
          <a:p>
            <a:pPr lvl="1" marL="1062037" indent="-409575">
              <a:lnSpc>
                <a:spcPct val="90000"/>
              </a:lnSpc>
              <a:spcBef>
                <a:spcPts val="0"/>
              </a:spcBef>
              <a:defRPr i="1" sz="2200">
                <a:effectLst>
                  <a:outerShdw sx="100000" sy="100000" kx="0" ky="0" algn="b" rotWithShape="0" blurRad="12700" dist="25400" dir="2700000">
                    <a:srgbClr val="FFFFFF"/>
                  </a:outerShdw>
                </a:effectLst>
              </a:defRPr>
            </a:pPr>
            <a:r>
              <a:t>Explorer I</a:t>
            </a:r>
            <a:r>
              <a:rPr i="0"/>
              <a:t> (1958)</a:t>
            </a:r>
          </a:p>
          <a:p>
            <a:pPr>
              <a:lnSpc>
                <a:spcPct val="90000"/>
              </a:lnSpc>
              <a:spcBef>
                <a:spcPts val="500"/>
              </a:spcBef>
              <a:buChar char="•"/>
              <a:defRPr sz="2200">
                <a:effectLst>
                  <a:outerShdw sx="100000" sy="100000" kx="0" ky="0" algn="b" rotWithShape="0" blurRad="12700" dist="25400" dir="2700000">
                    <a:srgbClr val="FFFFFF"/>
                  </a:outerShdw>
                </a:effectLst>
              </a:defRPr>
            </a:pPr>
            <a:r>
              <a:t>Second Berlin Crisis – 6 months to remove troops or turn over to East Germany</a:t>
            </a:r>
          </a:p>
          <a:p>
            <a:pPr>
              <a:lnSpc>
                <a:spcPct val="90000"/>
              </a:lnSpc>
              <a:spcBef>
                <a:spcPts val="500"/>
              </a:spcBef>
              <a:buChar char="•"/>
              <a:defRPr sz="2200">
                <a:effectLst>
                  <a:outerShdw sx="100000" sy="100000" kx="0" ky="0" algn="b" rotWithShape="0" blurRad="12700" dist="25400" dir="2700000">
                    <a:srgbClr val="FFFFFF"/>
                  </a:outerShdw>
                </a:effectLst>
              </a:defRPr>
            </a:pPr>
            <a:r>
              <a:t>Paris Conference (1960)</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U-2 Incident – 2 weeks before planned meeting in Paris, the Russians shot down a high-altitude U.S. spy plane over the Soviet Union</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Exposed the US tactic for gaining info</a:t>
            </a:r>
          </a:p>
          <a:p>
            <a:pPr lvl="1" marL="1062037" indent="-409575">
              <a:lnSpc>
                <a:spcPct val="90000"/>
              </a:lnSpc>
              <a:spcBef>
                <a:spcPts val="0"/>
              </a:spcBef>
              <a:defRPr sz="2200">
                <a:effectLst>
                  <a:outerShdw sx="100000" sy="100000" kx="0" ky="0" algn="b" rotWithShape="0" blurRad="12700" dist="25400" dir="2700000">
                    <a:srgbClr val="FFFFFF"/>
                  </a:outerShdw>
                </a:effectLst>
              </a:defRPr>
            </a:pPr>
            <a:r>
              <a:t>Denounced the US and walked out of conference – Cold War back on</a:t>
            </a:r>
          </a:p>
        </p:txBody>
      </p:sp>
      <p:pic>
        <p:nvPicPr>
          <p:cNvPr id="160" name="History_Eisenhower_Welcomes_Khrushchev_Speech_SF_still_624x352.jpg" descr="History_Eisenhower_Welcomes_Khrushchev_Speech_SF_still_624x352.jpg"/>
          <p:cNvPicPr>
            <a:picLocks noChangeAspect="1"/>
          </p:cNvPicPr>
          <p:nvPr/>
        </p:nvPicPr>
        <p:blipFill>
          <a:blip r:embed="rId3">
            <a:extLst/>
          </a:blip>
          <a:stretch>
            <a:fillRect/>
          </a:stretch>
        </p:blipFill>
        <p:spPr>
          <a:xfrm>
            <a:off x="9566275" y="4673223"/>
            <a:ext cx="4976813" cy="2807454"/>
          </a:xfrm>
          <a:prstGeom prst="rect">
            <a:avLst/>
          </a:prstGeom>
          <a:ln w="12700">
            <a:miter lim="400000"/>
          </a:ln>
        </p:spPr>
      </p:pic>
      <p:pic>
        <p:nvPicPr>
          <p:cNvPr id="161" name="COLDu2.jpg" descr="COLDu2.jpg"/>
          <p:cNvPicPr>
            <a:picLocks noChangeAspect="1"/>
          </p:cNvPicPr>
          <p:nvPr/>
        </p:nvPicPr>
        <p:blipFill>
          <a:blip r:embed="rId4">
            <a:extLst/>
          </a:blip>
          <a:stretch>
            <a:fillRect/>
          </a:stretch>
        </p:blipFill>
        <p:spPr>
          <a:xfrm>
            <a:off x="9566275" y="1174750"/>
            <a:ext cx="4530725" cy="30527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9">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59">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 fill="hold">
                                  <p:stCondLst>
                                    <p:cond delay="0"/>
                                  </p:stCondLst>
                                  <p:iterate type="el" backwards="0">
                                    <p:tmAbs val="0"/>
                                  </p:iterate>
                                  <p:childTnLst>
                                    <p:set>
                                      <p:cBhvr>
                                        <p:cTn id="56" fill="hold"/>
                                        <p:tgtEl>
                                          <p:spTgt spid="159">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1" fill="hold">
                                  <p:stCondLst>
                                    <p:cond delay="0"/>
                                  </p:stCondLst>
                                  <p:iterate type="el" backwards="0">
                                    <p:tmAbs val="0"/>
                                  </p:iterate>
                                  <p:childTnLst>
                                    <p:set>
                                      <p:cBhvr>
                                        <p:cTn id="60" fill="hold"/>
                                        <p:tgtEl>
                                          <p:spTgt spid="159">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0" presetID="1" grpId="1" fill="hold">
                                  <p:stCondLst>
                                    <p:cond delay="0"/>
                                  </p:stCondLst>
                                  <p:iterate type="el" backwards="0">
                                    <p:tmAbs val="0"/>
                                  </p:iterate>
                                  <p:childTnLst>
                                    <p:set>
                                      <p:cBhvr>
                                        <p:cTn id="64" fill="hold"/>
                                        <p:tgtEl>
                                          <p:spTgt spid="159">
                                            <p:txEl>
                                              <p:pRg st="14" end="1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0" presetID="1" grpId="1" fill="hold">
                                  <p:stCondLst>
                                    <p:cond delay="0"/>
                                  </p:stCondLst>
                                  <p:iterate type="el" backwards="0">
                                    <p:tmAbs val="0"/>
                                  </p:iterate>
                                  <p:childTnLst>
                                    <p:set>
                                      <p:cBhvr>
                                        <p:cTn id="68" fill="hold"/>
                                        <p:tgtEl>
                                          <p:spTgt spid="159">
                                            <p:txEl>
                                              <p:pRg st="15" end="1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Class="entr" nodeType="clickEffect" presetID="9" grpId="2" fill="hold">
                                  <p:stCondLst>
                                    <p:cond delay="0"/>
                                  </p:stCondLst>
                                  <p:iterate type="el" backwards="0">
                                    <p:tmAbs val="0"/>
                                  </p:iterate>
                                  <p:childTnLst>
                                    <p:set>
                                      <p:cBhvr>
                                        <p:cTn id="72" fill="hold"/>
                                        <p:tgtEl>
                                          <p:spTgt spid="161"/>
                                        </p:tgtEl>
                                        <p:attrNameLst>
                                          <p:attrName>style.visibility</p:attrName>
                                        </p:attrNameLst>
                                      </p:cBhvr>
                                      <p:to>
                                        <p:strVal val="visible"/>
                                      </p:to>
                                    </p:set>
                                    <p:animEffect filter="dissolve" transition="in">
                                      <p:cBhvr>
                                        <p:cTn id="73"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 grpId="1"/>
      <p:bldP build="whole" bldLvl="1" animBg="1" rev="0" advAuto="0" spid="161"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HE CIVIL RIGHTS MOVEMENT"/>
          <p:cNvSpPr txBox="1"/>
          <p:nvPr>
            <p:ph type="title" idx="4294967295"/>
          </p:nvPr>
        </p:nvSpPr>
        <p:spPr>
          <a:xfrm>
            <a:off x="1155700" y="5287962"/>
            <a:ext cx="12436475" cy="1635126"/>
          </a:xfrm>
          <a:prstGeom prst="rect">
            <a:avLst/>
          </a:prstGeom>
        </p:spPr>
        <p:txBody>
          <a:bodyPr anchor="t">
            <a:normAutofit fontScale="100000" lnSpcReduction="0"/>
          </a:bodyPr>
          <a:lstStyle>
            <a:lvl1pPr algn="l">
              <a:defRPr b="1" sz="4000"/>
            </a:lvl1pPr>
          </a:lstStyle>
          <a:p>
            <a:pPr/>
            <a:r>
              <a:t>THE CIVIL RIGHTS MOVEMENT</a:t>
            </a:r>
          </a:p>
        </p:txBody>
      </p:sp>
      <p:sp>
        <p:nvSpPr>
          <p:cNvPr id="166" name="Early Attempts to End Segregation and Gain Civil Rights for African Americans"/>
          <p:cNvSpPr txBox="1"/>
          <p:nvPr>
            <p:ph type="body" sz="quarter" idx="4294967295"/>
          </p:nvPr>
        </p:nvSpPr>
        <p:spPr>
          <a:xfrm>
            <a:off x="1155700" y="3487737"/>
            <a:ext cx="12436475" cy="1800226"/>
          </a:xfrm>
          <a:prstGeom prst="rect">
            <a:avLst/>
          </a:prstGeom>
        </p:spPr>
        <p:txBody>
          <a:bodyPr anchor="b">
            <a:normAutofit fontScale="100000" lnSpcReduction="0"/>
          </a:bodyPr>
          <a:lstStyle>
            <a:lvl1pPr marL="0" indent="0">
              <a:spcBef>
                <a:spcPts val="400"/>
              </a:spcBef>
              <a:buSzTx/>
              <a:buNone/>
              <a:defRPr sz="2000"/>
            </a:lvl1pPr>
          </a:lstStyle>
          <a:p>
            <a:pPr/>
            <a:r>
              <a:t>Early Attempts to End Segregation and Gain Civil Rights for African Americans</a:t>
            </a:r>
          </a:p>
        </p:txBody>
      </p:sp>
      <p:pic>
        <p:nvPicPr>
          <p:cNvPr id="167" name="s-wso.jpg" descr="s-wso.jpg"/>
          <p:cNvPicPr>
            <a:picLocks noChangeAspect="1"/>
          </p:cNvPicPr>
          <p:nvPr/>
        </p:nvPicPr>
        <p:blipFill>
          <a:blip r:embed="rId3">
            <a:extLst/>
          </a:blip>
          <a:stretch>
            <a:fillRect/>
          </a:stretch>
        </p:blipFill>
        <p:spPr>
          <a:xfrm>
            <a:off x="10186987" y="5005387"/>
            <a:ext cx="2681288" cy="266382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Origins of the Movement"/>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Origins of the Movement</a:t>
            </a:r>
          </a:p>
        </p:txBody>
      </p:sp>
      <p:sp>
        <p:nvSpPr>
          <p:cNvPr id="172" name="Post-War Period…"/>
          <p:cNvSpPr txBox="1"/>
          <p:nvPr>
            <p:ph type="body" idx="4294967295"/>
          </p:nvPr>
        </p:nvSpPr>
        <p:spPr>
          <a:xfrm>
            <a:off x="533399" y="1676400"/>
            <a:ext cx="8763002" cy="5943600"/>
          </a:xfrm>
          <a:prstGeom prst="rect">
            <a:avLst/>
          </a:prstGeom>
        </p:spPr>
        <p:txBody>
          <a:bodyPr>
            <a:normAutofit fontScale="100000" lnSpcReduction="0"/>
          </a:bodyPr>
          <a:lstStyle/>
          <a:p>
            <a:pPr>
              <a:lnSpc>
                <a:spcPct val="90000"/>
              </a:lnSpc>
              <a:spcBef>
                <a:spcPts val="600"/>
              </a:spcBef>
              <a:buChar char="•"/>
              <a:defRPr sz="2800">
                <a:effectLst>
                  <a:outerShdw sx="100000" sy="100000" kx="0" ky="0" algn="b" rotWithShape="0" blurRad="12700" dist="25400" dir="2700000">
                    <a:srgbClr val="FFFFFF"/>
                  </a:outerShdw>
                </a:effectLst>
              </a:defRPr>
            </a:pPr>
            <a:r>
              <a:t>Post-War Period</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World War II</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Double V Campaign – desegregation of military</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Jackie Robinson (1947)</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Jim Crow South</a:t>
            </a:r>
          </a:p>
          <a:p>
            <a:pPr>
              <a:lnSpc>
                <a:spcPct val="90000"/>
              </a:lnSpc>
              <a:spcBef>
                <a:spcPts val="600"/>
              </a:spcBef>
              <a:buChar char="•"/>
              <a:defRPr sz="2800">
                <a:effectLst>
                  <a:outerShdw sx="100000" sy="100000" kx="0" ky="0" algn="b" rotWithShape="0" blurRad="12700" dist="25400" dir="2700000">
                    <a:srgbClr val="FFFFFF"/>
                  </a:outerShdw>
                </a:effectLst>
              </a:defRPr>
            </a:pPr>
            <a:r>
              <a:t>Changing Demographics</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African Americans to Urban North – join Democrats</a:t>
            </a:r>
          </a:p>
          <a:p>
            <a:pPr>
              <a:lnSpc>
                <a:spcPct val="90000"/>
              </a:lnSpc>
              <a:spcBef>
                <a:spcPts val="600"/>
              </a:spcBef>
              <a:buChar char="•"/>
              <a:defRPr sz="2800">
                <a:effectLst>
                  <a:outerShdw sx="100000" sy="100000" kx="0" ky="0" algn="b" rotWithShape="0" blurRad="12700" dist="25400" dir="2700000">
                    <a:srgbClr val="FFFFFF"/>
                  </a:outerShdw>
                </a:effectLst>
              </a:defRPr>
            </a:pPr>
            <a:r>
              <a:t>Changing Attitudes in the Cold War</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Freedom &amp; Democracy vs. Communism </a:t>
            </a:r>
          </a:p>
          <a:p>
            <a:pPr lvl="2" marL="1633537" indent="-327025">
              <a:lnSpc>
                <a:spcPct val="90000"/>
              </a:lnSpc>
              <a:spcBef>
                <a:spcPts val="0"/>
              </a:spcBef>
              <a:defRPr sz="2800">
                <a:effectLst>
                  <a:outerShdw sx="100000" sy="100000" kx="0" ky="0" algn="b" rotWithShape="0" blurRad="12700" dist="25400" dir="2700000">
                    <a:srgbClr val="FFFFFF"/>
                  </a:outerShdw>
                </a:effectLst>
              </a:defRPr>
            </a:pPr>
            <a:r>
              <a:t>Discrimination and segregation stood out as glaring wrongs that needed to be addressed</a:t>
            </a:r>
          </a:p>
        </p:txBody>
      </p:sp>
      <p:pic>
        <p:nvPicPr>
          <p:cNvPr id="173" name="a580c39bd92a0d6c766b010f83d9aab5.jpg" descr="a580c39bd92a0d6c766b010f83d9aab5.jpg"/>
          <p:cNvPicPr>
            <a:picLocks noChangeAspect="1"/>
          </p:cNvPicPr>
          <p:nvPr/>
        </p:nvPicPr>
        <p:blipFill>
          <a:blip r:embed="rId3">
            <a:extLst/>
          </a:blip>
          <a:stretch>
            <a:fillRect/>
          </a:stretch>
        </p:blipFill>
        <p:spPr>
          <a:xfrm>
            <a:off x="9675812" y="1559145"/>
            <a:ext cx="4454526" cy="35111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7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7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7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72">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Essential Question"/>
          <p:cNvSpPr txBox="1"/>
          <p:nvPr>
            <p:ph type="title" idx="4294967295"/>
          </p:nvPr>
        </p:nvSpPr>
        <p:spPr>
          <a:xfrm>
            <a:off x="1096962" y="731837"/>
            <a:ext cx="12436476" cy="1371601"/>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Essential Question</a:t>
            </a:r>
          </a:p>
        </p:txBody>
      </p:sp>
      <p:sp>
        <p:nvSpPr>
          <p:cNvPr id="178" name="Analyze the changes that occurred in the goals, strategies, and support of the movement for African American civil rights."/>
          <p:cNvSpPr txBox="1"/>
          <p:nvPr>
            <p:ph type="body" sz="half" idx="4294967295"/>
          </p:nvPr>
        </p:nvSpPr>
        <p:spPr>
          <a:xfrm>
            <a:off x="1096962" y="2378075"/>
            <a:ext cx="12436476" cy="2270125"/>
          </a:xfrm>
          <a:prstGeom prst="rect">
            <a:avLst/>
          </a:prstGeom>
        </p:spPr>
        <p:txBody>
          <a:bodyPr>
            <a:normAutofit fontScale="100000" lnSpcReduction="0"/>
          </a:bodyPr>
          <a:lstStyle>
            <a:lvl1pPr>
              <a:spcBef>
                <a:spcPts val="900"/>
              </a:spcBef>
              <a:buChar char="•"/>
              <a:defRPr sz="4000">
                <a:latin typeface="+mj-lt"/>
                <a:ea typeface="+mj-ea"/>
                <a:cs typeface="+mj-cs"/>
                <a:sym typeface="Calibri"/>
              </a:defRPr>
            </a:lvl1pPr>
          </a:lstStyle>
          <a:p>
            <a:pPr/>
            <a:r>
              <a:t>Analyze the changes that occurred in the goals, strategies, and support of the movement for African American civil rights.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Desegregation"/>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Desegregation</a:t>
            </a:r>
          </a:p>
        </p:txBody>
      </p:sp>
      <p:sp>
        <p:nvSpPr>
          <p:cNvPr id="181" name="Early Cases:…"/>
          <p:cNvSpPr txBox="1"/>
          <p:nvPr>
            <p:ph type="body" sz="half" idx="4294967295"/>
          </p:nvPr>
        </p:nvSpPr>
        <p:spPr>
          <a:xfrm>
            <a:off x="533400" y="1371600"/>
            <a:ext cx="7086600" cy="6705600"/>
          </a:xfrm>
          <a:prstGeom prst="rect">
            <a:avLst/>
          </a:prstGeom>
        </p:spPr>
        <p:txBody>
          <a:bodyPr>
            <a:normAutofit fontScale="100000" lnSpcReduction="0"/>
          </a:bodyPr>
          <a:lstStyle/>
          <a:p>
            <a:pPr>
              <a:lnSpc>
                <a:spcPct val="90000"/>
              </a:lnSpc>
              <a:spcBef>
                <a:spcPts val="600"/>
              </a:spcBef>
              <a:buChar char="•"/>
              <a:defRPr sz="2800">
                <a:effectLst>
                  <a:outerShdw sx="100000" sy="100000" kx="0" ky="0" algn="b" rotWithShape="0" blurRad="12700" dist="25400" dir="2700000">
                    <a:srgbClr val="FFFFFF"/>
                  </a:outerShdw>
                </a:effectLst>
              </a:defRPr>
            </a:pPr>
            <a:r>
              <a:t>Early Cases:</a:t>
            </a:r>
          </a:p>
          <a:p>
            <a:pPr lvl="1" marL="1062037" indent="-409575">
              <a:spcBef>
                <a:spcPts val="0"/>
              </a:spcBef>
              <a:defRPr i="1" sz="1800"/>
            </a:pPr>
            <a:r>
              <a:t>Smith v. Allright (1944)</a:t>
            </a:r>
            <a:r>
              <a:rPr i="0"/>
              <a:t>: Ends all-white primaries</a:t>
            </a:r>
          </a:p>
          <a:p>
            <a:pPr lvl="1" marL="1062037" indent="-409575">
              <a:spcBef>
                <a:spcPts val="0"/>
              </a:spcBef>
              <a:defRPr i="1" sz="1800"/>
            </a:pPr>
            <a:r>
              <a:t>Sweatt v. Painter (1950), McLaurin v. Oklahoma (1950):</a:t>
            </a:r>
            <a:r>
              <a:rPr i="0"/>
              <a:t> integrates all-white graduate schools</a:t>
            </a:r>
            <a:endParaRPr>
              <a:effectLst>
                <a:outerShdw sx="100000" sy="100000" kx="0" ky="0" algn="b" rotWithShape="0" blurRad="12700" dist="25400" dir="2700000">
                  <a:srgbClr val="FFFFFF"/>
                </a:outerShdw>
              </a:effectLst>
            </a:endParaRPr>
          </a:p>
          <a:p>
            <a:pPr>
              <a:lnSpc>
                <a:spcPct val="90000"/>
              </a:lnSpc>
              <a:spcBef>
                <a:spcPts val="600"/>
              </a:spcBef>
              <a:buChar char="•"/>
              <a:defRPr i="1" sz="2800">
                <a:effectLst>
                  <a:outerShdw sx="100000" sy="100000" kx="0" ky="0" algn="b" rotWithShape="0" blurRad="12700" dist="25400" dir="2700000">
                    <a:srgbClr val="FFFFFF"/>
                  </a:outerShdw>
                </a:effectLst>
              </a:defRPr>
            </a:pPr>
            <a:r>
              <a:t>Brown v. Board of Education</a:t>
            </a:r>
            <a:r>
              <a:rPr i="0"/>
              <a:t> (May 17, 1954)</a:t>
            </a:r>
            <a:endParaRPr sz="1800"/>
          </a:p>
          <a:p>
            <a:pPr lvl="1" marL="1062037" indent="-409575">
              <a:lnSpc>
                <a:spcPct val="90000"/>
              </a:lnSpc>
              <a:spcBef>
                <a:spcPts val="0"/>
              </a:spcBef>
              <a:defRPr sz="2400">
                <a:effectLst>
                  <a:outerShdw sx="100000" sy="100000" kx="0" ky="0" algn="b" rotWithShape="0" blurRad="12700" dist="25400" dir="2700000">
                    <a:srgbClr val="FFFFFF"/>
                  </a:outerShdw>
                </a:effectLst>
              </a:defRPr>
            </a:pPr>
            <a:r>
              <a:t>Warren Court overturns </a:t>
            </a:r>
            <a:r>
              <a:rPr i="1"/>
              <a:t>Plessy</a:t>
            </a:r>
            <a:r>
              <a:t> (1896)</a:t>
            </a:r>
          </a:p>
          <a:p>
            <a:pPr lvl="1" marL="1062037" indent="-409575">
              <a:lnSpc>
                <a:spcPct val="90000"/>
              </a:lnSpc>
              <a:spcBef>
                <a:spcPts val="0"/>
              </a:spcBef>
              <a:defRPr sz="2400">
                <a:effectLst>
                  <a:outerShdw sx="100000" sy="100000" kx="0" ky="0" algn="b" rotWithShape="0" blurRad="12700" dist="25400" dir="2700000">
                    <a:srgbClr val="FFFFFF"/>
                  </a:outerShdw>
                </a:effectLst>
              </a:defRPr>
            </a:pPr>
            <a:r>
              <a:t>“separate facilities are inherently unequal” (</a:t>
            </a:r>
            <a:r>
              <a:rPr i="1"/>
              <a:t>Brown I)</a:t>
            </a:r>
          </a:p>
          <a:p>
            <a:pPr lvl="1" marL="1062037" indent="-409575">
              <a:lnSpc>
                <a:spcPct val="90000"/>
              </a:lnSpc>
              <a:spcBef>
                <a:spcPts val="0"/>
              </a:spcBef>
              <a:defRPr sz="2400">
                <a:effectLst>
                  <a:outerShdw sx="100000" sy="100000" kx="0" ky="0" algn="b" rotWithShape="0" blurRad="12700" dist="25400" dir="2700000">
                    <a:srgbClr val="FFFFFF"/>
                  </a:outerShdw>
                </a:effectLst>
              </a:defRPr>
            </a:pPr>
            <a:r>
              <a:t>“all deliberate speed” (</a:t>
            </a:r>
            <a:r>
              <a:rPr i="1"/>
              <a:t>Brown II, </a:t>
            </a:r>
            <a:r>
              <a:t>1955)</a:t>
            </a:r>
          </a:p>
          <a:p>
            <a:pPr>
              <a:lnSpc>
                <a:spcPct val="90000"/>
              </a:lnSpc>
              <a:spcBef>
                <a:spcPts val="600"/>
              </a:spcBef>
              <a:buChar char="•"/>
              <a:defRPr sz="2800">
                <a:effectLst>
                  <a:outerShdw sx="100000" sy="100000" kx="0" ky="0" algn="b" rotWithShape="0" blurRad="12700" dist="25400" dir="2700000">
                    <a:srgbClr val="FFFFFF"/>
                  </a:outerShdw>
                </a:effectLst>
              </a:defRPr>
            </a:pPr>
            <a:r>
              <a:t>Resistance in the South</a:t>
            </a:r>
          </a:p>
          <a:p>
            <a:pPr lvl="1" marL="1062037" indent="-409575">
              <a:lnSpc>
                <a:spcPct val="90000"/>
              </a:lnSpc>
              <a:spcBef>
                <a:spcPts val="0"/>
              </a:spcBef>
              <a:defRPr sz="2400">
                <a:effectLst>
                  <a:outerShdw sx="100000" sy="100000" kx="0" ky="0" algn="b" rotWithShape="0" blurRad="12700" dist="25400" dir="2700000">
                    <a:srgbClr val="FFFFFF"/>
                  </a:outerShdw>
                </a:effectLst>
              </a:defRPr>
            </a:pPr>
            <a:r>
              <a:t>Thurmond and Russell’s </a:t>
            </a:r>
            <a:r>
              <a:rPr i="1"/>
              <a:t>Southern Manifesto – </a:t>
            </a:r>
            <a:r>
              <a:t>101 members of Congress signed condemning the Supreme Court for clear abuse of power</a:t>
            </a:r>
            <a:endParaRPr i="1"/>
          </a:p>
          <a:p>
            <a:pPr lvl="1" marL="1062037" indent="-409575">
              <a:lnSpc>
                <a:spcPct val="90000"/>
              </a:lnSpc>
              <a:spcBef>
                <a:spcPts val="0"/>
              </a:spcBef>
              <a:defRPr sz="2400">
                <a:effectLst>
                  <a:outerShdw sx="100000" sy="100000" kx="0" ky="0" algn="b" rotWithShape="0" blurRad="12700" dist="25400" dir="2700000">
                    <a:srgbClr val="FFFFFF"/>
                  </a:outerShdw>
                </a:effectLst>
              </a:defRPr>
            </a:pPr>
            <a:r>
              <a:t>The “Little Rock Nine” (1956) - Arkansas</a:t>
            </a:r>
          </a:p>
          <a:p>
            <a:pPr lvl="2" marL="1633537" indent="-327025">
              <a:lnSpc>
                <a:spcPct val="90000"/>
              </a:lnSpc>
              <a:spcBef>
                <a:spcPts val="0"/>
              </a:spcBef>
              <a:defRPr sz="1800">
                <a:effectLst>
                  <a:outerShdw sx="100000" sy="100000" kx="0" ky="0" algn="b" rotWithShape="0" blurRad="12700" dist="25400" dir="2700000">
                    <a:srgbClr val="FFFFFF"/>
                  </a:outerShdw>
                </a:effectLst>
              </a:defRPr>
            </a:pPr>
            <a:r>
              <a:t>Faubus vs. Eisenhower</a:t>
            </a:r>
          </a:p>
          <a:p>
            <a:pPr lvl="1" marL="1062037" indent="-409575">
              <a:lnSpc>
                <a:spcPct val="90000"/>
              </a:lnSpc>
              <a:spcBef>
                <a:spcPts val="0"/>
              </a:spcBef>
              <a:defRPr sz="2400">
                <a:effectLst>
                  <a:outerShdw sx="100000" sy="100000" kx="0" ky="0" algn="b" rotWithShape="0" blurRad="12700" dist="25400" dir="2700000">
                    <a:srgbClr val="FFFFFF"/>
                  </a:outerShdw>
                </a:effectLst>
              </a:defRPr>
            </a:pPr>
            <a:r>
              <a:t>Increase in KKK</a:t>
            </a:r>
          </a:p>
        </p:txBody>
      </p:sp>
      <p:pic>
        <p:nvPicPr>
          <p:cNvPr id="182" name="Little_Rock_Desegregation_1957.jpg" descr="Little_Rock_Desegregation_1957.jpg"/>
          <p:cNvPicPr>
            <a:picLocks noChangeAspect="1"/>
          </p:cNvPicPr>
          <p:nvPr/>
        </p:nvPicPr>
        <p:blipFill>
          <a:blip r:embed="rId3">
            <a:extLst/>
          </a:blip>
          <a:stretch>
            <a:fillRect/>
          </a:stretch>
        </p:blipFill>
        <p:spPr>
          <a:xfrm>
            <a:off x="8069998" y="1566862"/>
            <a:ext cx="5342054" cy="56959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8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81">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81">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81">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81">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he Movement Begins"/>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The Movement Begins</a:t>
            </a:r>
          </a:p>
        </p:txBody>
      </p:sp>
      <p:sp>
        <p:nvSpPr>
          <p:cNvPr id="187" name="Montgomery Bus Boycott (1955-56)…"/>
          <p:cNvSpPr txBox="1"/>
          <p:nvPr>
            <p:ph type="body" sz="half" idx="4294967295"/>
          </p:nvPr>
        </p:nvSpPr>
        <p:spPr>
          <a:xfrm>
            <a:off x="304799" y="1303337"/>
            <a:ext cx="6172202" cy="5562601"/>
          </a:xfrm>
          <a:prstGeom prst="rect">
            <a:avLst/>
          </a:prstGeom>
        </p:spPr>
        <p:txBody>
          <a:bodyPr>
            <a:normAutofit fontScale="100000" lnSpcReduction="0"/>
          </a:bodyPr>
          <a:lstStyle/>
          <a:p>
            <a:pPr marL="480726" indent="-480726" defTabSz="1280382">
              <a:lnSpc>
                <a:spcPct val="90000"/>
              </a:lnSpc>
              <a:spcBef>
                <a:spcPts val="700"/>
              </a:spcBef>
              <a:buChar char="•"/>
              <a:defRPr sz="2940">
                <a:effectLst>
                  <a:outerShdw sx="100000" sy="100000" kx="0" ky="0" algn="b" rotWithShape="0" blurRad="12446" dist="24892" dir="2700000">
                    <a:srgbClr val="FFFFFF"/>
                  </a:outerShdw>
                </a:effectLst>
              </a:defRPr>
            </a:pPr>
            <a:r>
              <a:t>Montgomery Bus Boycott (1955-56)</a:t>
            </a:r>
            <a:endParaRPr sz="1764"/>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Rosa Parks</a:t>
            </a:r>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Martin Luther King, Jr.</a:t>
            </a:r>
          </a:p>
          <a:p>
            <a:pPr marL="480726" indent="-480726" defTabSz="1280382">
              <a:lnSpc>
                <a:spcPct val="90000"/>
              </a:lnSpc>
              <a:spcBef>
                <a:spcPts val="700"/>
              </a:spcBef>
              <a:buChar char="•"/>
              <a:defRPr sz="2940">
                <a:effectLst>
                  <a:outerShdw sx="100000" sy="100000" kx="0" ky="0" algn="b" rotWithShape="0" blurRad="12446" dist="24892" dir="2700000">
                    <a:srgbClr val="FFFFFF"/>
                  </a:outerShdw>
                </a:effectLst>
              </a:defRPr>
            </a:pPr>
            <a:r>
              <a:t>Organizations &amp; Non-Violent Protest</a:t>
            </a:r>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Southern Christian Leadership Conference, 1957</a:t>
            </a:r>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Sit-In Movement, NC – 1960 lunch counter</a:t>
            </a:r>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Student Non-violent Coordinating Committee</a:t>
            </a:r>
          </a:p>
          <a:p>
            <a:pPr marL="480726" indent="-480726" defTabSz="1280382">
              <a:lnSpc>
                <a:spcPct val="90000"/>
              </a:lnSpc>
              <a:spcBef>
                <a:spcPts val="700"/>
              </a:spcBef>
              <a:buChar char="•"/>
              <a:defRPr sz="2940">
                <a:effectLst>
                  <a:outerShdw sx="100000" sy="100000" kx="0" ky="0" algn="b" rotWithShape="0" blurRad="12446" dist="24892" dir="2700000">
                    <a:srgbClr val="FFFFFF"/>
                  </a:outerShdw>
                </a:effectLst>
              </a:defRPr>
            </a:pPr>
            <a:r>
              <a:t>Federal Legislation</a:t>
            </a:r>
          </a:p>
          <a:p>
            <a:pPr lvl="1" marL="1040796" indent="-401383" defTabSz="1280382">
              <a:lnSpc>
                <a:spcPct val="90000"/>
              </a:lnSpc>
              <a:spcBef>
                <a:spcPts val="0"/>
              </a:spcBef>
              <a:defRPr sz="2352">
                <a:effectLst>
                  <a:outerShdw sx="100000" sy="100000" kx="0" ky="0" algn="b" rotWithShape="0" blurRad="12446" dist="24892" dir="2700000">
                    <a:srgbClr val="FFFFFF"/>
                  </a:outerShdw>
                </a:effectLst>
              </a:defRPr>
            </a:pPr>
            <a:r>
              <a:t>Civil Rights Acts of 1957 and 1960</a:t>
            </a:r>
          </a:p>
          <a:p>
            <a:pPr lvl="2" marL="1600866" indent="-320484" defTabSz="1280382">
              <a:lnSpc>
                <a:spcPct val="90000"/>
              </a:lnSpc>
              <a:spcBef>
                <a:spcPts val="0"/>
              </a:spcBef>
              <a:defRPr sz="1764">
                <a:effectLst>
                  <a:outerShdw sx="100000" sy="100000" kx="0" ky="0" algn="b" rotWithShape="0" blurRad="12446" dist="24892" dir="2700000">
                    <a:srgbClr val="FFFFFF"/>
                  </a:outerShdw>
                </a:effectLst>
              </a:defRPr>
            </a:pPr>
            <a:r>
              <a:t>Created Civil Rights Commission</a:t>
            </a:r>
          </a:p>
          <a:p>
            <a:pPr lvl="2" marL="1600866" indent="-320484" defTabSz="1280382">
              <a:lnSpc>
                <a:spcPct val="90000"/>
              </a:lnSpc>
              <a:spcBef>
                <a:spcPts val="0"/>
              </a:spcBef>
              <a:defRPr sz="1764">
                <a:effectLst>
                  <a:outerShdw sx="100000" sy="100000" kx="0" ky="0" algn="b" rotWithShape="0" blurRad="12446" dist="24892" dir="2700000">
                    <a:srgbClr val="FFFFFF"/>
                  </a:outerShdw>
                </a:effectLst>
              </a:defRPr>
            </a:pPr>
            <a:r>
              <a:t>Gave Justice Department authority to protect rights</a:t>
            </a:r>
          </a:p>
        </p:txBody>
      </p:sp>
      <p:pic>
        <p:nvPicPr>
          <p:cNvPr id="188" name="rParksArrest.jpg" descr="rParksArrest.jpg"/>
          <p:cNvPicPr>
            <a:picLocks noChangeAspect="1"/>
          </p:cNvPicPr>
          <p:nvPr/>
        </p:nvPicPr>
        <p:blipFill>
          <a:blip r:embed="rId3">
            <a:extLst/>
          </a:blip>
          <a:stretch>
            <a:fillRect/>
          </a:stretch>
        </p:blipFill>
        <p:spPr>
          <a:xfrm>
            <a:off x="7467600" y="1828800"/>
            <a:ext cx="6019800" cy="5637213"/>
          </a:xfrm>
          <a:prstGeom prst="rect">
            <a:avLst/>
          </a:prstGeom>
          <a:ln w="12700">
            <a:miter lim="400000"/>
          </a:ln>
        </p:spPr>
      </p:pic>
      <p:pic>
        <p:nvPicPr>
          <p:cNvPr id="189" name="sit-in.jpg" descr="sit-in.jpg"/>
          <p:cNvPicPr>
            <a:picLocks noChangeAspect="1"/>
          </p:cNvPicPr>
          <p:nvPr/>
        </p:nvPicPr>
        <p:blipFill>
          <a:blip r:embed="rId4">
            <a:extLst/>
          </a:blip>
          <a:stretch>
            <a:fillRect/>
          </a:stretch>
        </p:blipFill>
        <p:spPr>
          <a:xfrm>
            <a:off x="6989762" y="1828800"/>
            <a:ext cx="7335838" cy="5791200"/>
          </a:xfrm>
          <a:prstGeom prst="rect">
            <a:avLst/>
          </a:prstGeom>
          <a:ln w="12700">
            <a:miter lim="400000"/>
          </a:ln>
        </p:spPr>
      </p:pic>
      <p:pic>
        <p:nvPicPr>
          <p:cNvPr id="190" name="filibuser.jpg" descr="filibuser.jpg"/>
          <p:cNvPicPr>
            <a:picLocks noChangeAspect="1"/>
          </p:cNvPicPr>
          <p:nvPr/>
        </p:nvPicPr>
        <p:blipFill>
          <a:blip r:embed="rId5">
            <a:extLst/>
          </a:blip>
          <a:stretch>
            <a:fillRect/>
          </a:stretch>
        </p:blipFill>
        <p:spPr>
          <a:xfrm>
            <a:off x="8077125" y="1524000"/>
            <a:ext cx="5181750" cy="64897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2" fill="hold">
                                  <p:stCondLst>
                                    <p:cond delay="0"/>
                                  </p:stCondLst>
                                  <p:iterate type="el" backwards="0">
                                    <p:tmAbs val="0"/>
                                  </p:iterate>
                                  <p:childTnLst>
                                    <p:set>
                                      <p:cBhvr>
                                        <p:cTn id="32" fill="hold"/>
                                        <p:tgtEl>
                                          <p:spTgt spid="189"/>
                                        </p:tgtEl>
                                        <p:attrNameLst>
                                          <p:attrName>style.visibility</p:attrName>
                                        </p:attrNameLst>
                                      </p:cBhvr>
                                      <p:to>
                                        <p:strVal val="visible"/>
                                      </p:to>
                                    </p:set>
                                    <p:animEffect filter="dissolve" transition="in">
                                      <p:cBhvr>
                                        <p:cTn id="33" dur="2000"/>
                                        <p:tgtEl>
                                          <p:spTgt spid="189"/>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 fill="hold">
                                  <p:stCondLst>
                                    <p:cond delay="0"/>
                                  </p:stCondLst>
                                  <p:iterate type="el" backwards="0">
                                    <p:tmAbs val="0"/>
                                  </p:iterate>
                                  <p:childTnLst>
                                    <p:set>
                                      <p:cBhvr>
                                        <p:cTn id="37" fill="hold"/>
                                        <p:tgtEl>
                                          <p:spTgt spid="187">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 fill="hold">
                                  <p:stCondLst>
                                    <p:cond delay="0"/>
                                  </p:stCondLst>
                                  <p:iterate type="el" backwards="0">
                                    <p:tmAbs val="0"/>
                                  </p:iterate>
                                  <p:childTnLst>
                                    <p:set>
                                      <p:cBhvr>
                                        <p:cTn id="41" fill="hold"/>
                                        <p:tgtEl>
                                          <p:spTgt spid="187">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 fill="hold">
                                  <p:stCondLst>
                                    <p:cond delay="0"/>
                                  </p:stCondLst>
                                  <p:iterate type="el" backwards="0">
                                    <p:tmAbs val="0"/>
                                  </p:iterate>
                                  <p:childTnLst>
                                    <p:set>
                                      <p:cBhvr>
                                        <p:cTn id="45" fill="hold"/>
                                        <p:tgtEl>
                                          <p:spTgt spid="187">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 fill="hold">
                                  <p:stCondLst>
                                    <p:cond delay="0"/>
                                  </p:stCondLst>
                                  <p:iterate type="el" backwards="0">
                                    <p:tmAbs val="0"/>
                                  </p:iterate>
                                  <p:childTnLst>
                                    <p:set>
                                      <p:cBhvr>
                                        <p:cTn id="49" fill="hold"/>
                                        <p:tgtEl>
                                          <p:spTgt spid="187">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 fill="hold">
                                  <p:stCondLst>
                                    <p:cond delay="0"/>
                                  </p:stCondLst>
                                  <p:iterate type="el" backwards="0">
                                    <p:tmAbs val="0"/>
                                  </p:iterate>
                                  <p:childTnLst>
                                    <p:set>
                                      <p:cBhvr>
                                        <p:cTn id="53" fill="hold"/>
                                        <p:tgtEl>
                                          <p:spTgt spid="187">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ID="9" grpId="3" fill="hold">
                                  <p:stCondLst>
                                    <p:cond delay="0"/>
                                  </p:stCondLst>
                                  <p:iterate type="el" backwards="0">
                                    <p:tmAbs val="0"/>
                                  </p:iterate>
                                  <p:childTnLst>
                                    <p:set>
                                      <p:cBhvr>
                                        <p:cTn id="57" fill="hold"/>
                                        <p:tgtEl>
                                          <p:spTgt spid="190"/>
                                        </p:tgtEl>
                                        <p:attrNameLst>
                                          <p:attrName>style.visibility</p:attrName>
                                        </p:attrNameLst>
                                      </p:cBhvr>
                                      <p:to>
                                        <p:strVal val="visible"/>
                                      </p:to>
                                    </p:set>
                                    <p:animEffect filter="dissolve" transition="in">
                                      <p:cBhvr>
                                        <p:cTn id="58"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P build="whole" bldLvl="1" animBg="1" rev="0" advAuto="0" spid="189" grpId="2"/>
      <p:bldP build="whole" bldLvl="1" animBg="1" rev="0" advAuto="0" spid="190" grpId="3"/>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Eisenhower’s Legacy"/>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Eisenhower’s Legacy</a:t>
            </a:r>
          </a:p>
        </p:txBody>
      </p:sp>
      <p:sp>
        <p:nvSpPr>
          <p:cNvPr id="195" name="Civil Rights…"/>
          <p:cNvSpPr txBox="1"/>
          <p:nvPr>
            <p:ph type="body" sz="half" idx="4294967295"/>
          </p:nvPr>
        </p:nvSpPr>
        <p:spPr>
          <a:xfrm>
            <a:off x="914400" y="1752600"/>
            <a:ext cx="5486400" cy="6019800"/>
          </a:xfrm>
          <a:prstGeom prst="rect">
            <a:avLst/>
          </a:prstGeom>
        </p:spPr>
        <p:txBody>
          <a:bodyPr>
            <a:normAutofit fontScale="100000" lnSpcReduction="0"/>
          </a:bodyPr>
          <a:lstStyle/>
          <a:p>
            <a:pPr>
              <a:lnSpc>
                <a:spcPct val="90000"/>
              </a:lnSpc>
              <a:spcBef>
                <a:spcPts val="800"/>
              </a:spcBef>
              <a:buChar char="•"/>
              <a:defRPr sz="3600">
                <a:effectLst>
                  <a:outerShdw sx="100000" sy="100000" kx="0" ky="0" algn="b" rotWithShape="0" blurRad="12700" dist="25400" dir="2700000">
                    <a:srgbClr val="FFFFFF"/>
                  </a:outerShdw>
                </a:effectLst>
              </a:defRPr>
            </a:pPr>
            <a:r>
              <a:t>Civil Rights</a:t>
            </a:r>
          </a:p>
          <a:p>
            <a:pPr lvl="1" marL="1062037" indent="-409575">
              <a:lnSpc>
                <a:spcPct val="90000"/>
              </a:lnSpc>
              <a:spcBef>
                <a:spcPts val="0"/>
              </a:spcBef>
              <a:defRPr sz="2800">
                <a:effectLst>
                  <a:outerShdw sx="100000" sy="100000" kx="0" ky="0" algn="b" rotWithShape="0" blurRad="12700" dist="25400" dir="2700000">
                    <a:srgbClr val="FFFFFF"/>
                  </a:outerShdw>
                </a:effectLst>
              </a:defRPr>
            </a:pPr>
            <a:r>
              <a:t>Limited action</a:t>
            </a:r>
          </a:p>
          <a:p>
            <a:pPr>
              <a:lnSpc>
                <a:spcPct val="90000"/>
              </a:lnSpc>
              <a:spcBef>
                <a:spcPts val="800"/>
              </a:spcBef>
              <a:buChar char="•"/>
              <a:defRPr sz="3600">
                <a:effectLst>
                  <a:outerShdw sx="100000" sy="100000" kx="0" ky="0" algn="b" rotWithShape="0" blurRad="12700" dist="25400" dir="2700000">
                    <a:srgbClr val="FFFFFF"/>
                  </a:outerShdw>
                </a:effectLst>
              </a:defRPr>
            </a:pPr>
            <a:r>
              <a:t>Immigration</a:t>
            </a:r>
          </a:p>
          <a:p>
            <a:pPr lvl="1" marL="1062037" indent="-409575">
              <a:lnSpc>
                <a:spcPct val="90000"/>
              </a:lnSpc>
              <a:spcBef>
                <a:spcPts val="0"/>
              </a:spcBef>
              <a:defRPr i="1" sz="2800">
                <a:effectLst>
                  <a:outerShdw sx="100000" sy="100000" kx="0" ky="0" algn="b" rotWithShape="0" blurRad="12700" dist="25400" dir="2700000">
                    <a:srgbClr val="FFFFFF"/>
                  </a:outerShdw>
                </a:effectLst>
              </a:defRPr>
            </a:pPr>
            <a:r>
              <a:t>Operation Wetback</a:t>
            </a:r>
            <a:r>
              <a:rPr i="0"/>
              <a:t>, 1954</a:t>
            </a:r>
          </a:p>
          <a:p>
            <a:pPr lvl="2" marL="1633537" indent="-327025">
              <a:lnSpc>
                <a:spcPct val="90000"/>
              </a:lnSpc>
              <a:spcBef>
                <a:spcPts val="0"/>
              </a:spcBef>
              <a:defRPr sz="2000">
                <a:effectLst>
                  <a:outerShdw sx="100000" sy="100000" kx="0" ky="0" algn="b" rotWithShape="0" blurRad="12700" dist="25400" dir="2700000">
                    <a:srgbClr val="FFFFFF"/>
                  </a:outerShdw>
                </a:effectLst>
              </a:defRPr>
            </a:pPr>
            <a:r>
              <a:t>3.8 million deported</a:t>
            </a:r>
          </a:p>
        </p:txBody>
      </p:sp>
      <p:pic>
        <p:nvPicPr>
          <p:cNvPr id="196" name="operation-wetback.jpg" descr="operation-wetback.jpg"/>
          <p:cNvPicPr>
            <a:picLocks noChangeAspect="1"/>
          </p:cNvPicPr>
          <p:nvPr/>
        </p:nvPicPr>
        <p:blipFill>
          <a:blip r:embed="rId3">
            <a:extLst/>
          </a:blip>
          <a:stretch>
            <a:fillRect/>
          </a:stretch>
        </p:blipFill>
        <p:spPr>
          <a:xfrm>
            <a:off x="7162800" y="1907301"/>
            <a:ext cx="7015163" cy="5176998"/>
          </a:xfrm>
          <a:prstGeom prst="rect">
            <a:avLst/>
          </a:prstGeom>
          <a:ln w="12700">
            <a:miter lim="400000"/>
          </a:ln>
        </p:spPr>
      </p:pic>
      <p:pic>
        <p:nvPicPr>
          <p:cNvPr id="197" name="ikemilitarism.jpg" descr="ikemilitarism.jpg"/>
          <p:cNvPicPr>
            <a:picLocks noChangeAspect="1"/>
          </p:cNvPicPr>
          <p:nvPr/>
        </p:nvPicPr>
        <p:blipFill>
          <a:blip r:embed="rId4">
            <a:extLst/>
          </a:blip>
          <a:stretch>
            <a:fillRect/>
          </a:stretch>
        </p:blipFill>
        <p:spPr>
          <a:xfrm>
            <a:off x="7162800" y="1447800"/>
            <a:ext cx="7010400" cy="609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2" fill="hold">
                                  <p:stCondLst>
                                    <p:cond delay="0"/>
                                  </p:stCondLst>
                                  <p:iterate type="el" backwards="0">
                                    <p:tmAbs val="0"/>
                                  </p:iterate>
                                  <p:childTnLst>
                                    <p:set>
                                      <p:cBhvr>
                                        <p:cTn id="28" fill="hold"/>
                                        <p:tgtEl>
                                          <p:spTgt spid="197"/>
                                        </p:tgtEl>
                                        <p:attrNameLst>
                                          <p:attrName>style.visibility</p:attrName>
                                        </p:attrNameLst>
                                      </p:cBhvr>
                                      <p:to>
                                        <p:strVal val="visible"/>
                                      </p:to>
                                    </p:set>
                                    <p:animEffect filter="dissolve" transition="in">
                                      <p:cBhvr>
                                        <p:cTn id="29" dur="5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P build="whole" bldLvl="1" animBg="1" rev="0" advAuto="0" spid="197"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 name="Essential Questions"/>
          <p:cNvSpPr txBox="1"/>
          <p:nvPr>
            <p:ph type="title" idx="4294967295"/>
          </p:nvPr>
        </p:nvSpPr>
        <p:spPr>
          <a:xfrm>
            <a:off x="1096962" y="731837"/>
            <a:ext cx="12436476" cy="1371601"/>
          </a:xfrm>
          <a:prstGeom prst="rect">
            <a:avLst/>
          </a:prstGeom>
        </p:spPr>
        <p:txBody>
          <a:bodyPr>
            <a:normAutofit fontScale="100000" lnSpcReduction="0"/>
          </a:bodyPr>
          <a:lstStyle/>
          <a:p>
            <a:pPr/>
            <a:r>
              <a:t>Essential Questions</a:t>
            </a:r>
          </a:p>
        </p:txBody>
      </p:sp>
      <p:sp>
        <p:nvSpPr>
          <p:cNvPr id="29" name="To what extent were the 1950s a time of great peace, progress, and prosperity for Americans?…"/>
          <p:cNvSpPr txBox="1"/>
          <p:nvPr>
            <p:ph type="body" idx="4294967295"/>
          </p:nvPr>
        </p:nvSpPr>
        <p:spPr>
          <a:xfrm>
            <a:off x="1096962" y="2378075"/>
            <a:ext cx="12466638" cy="5470525"/>
          </a:xfrm>
          <a:prstGeom prst="rect">
            <a:avLst/>
          </a:prstGeom>
        </p:spPr>
        <p:txBody>
          <a:bodyPr>
            <a:normAutofit fontScale="100000" lnSpcReduction="0"/>
          </a:bodyPr>
          <a:lstStyle/>
          <a:p>
            <a:pPr>
              <a:spcBef>
                <a:spcPts val="700"/>
              </a:spcBef>
              <a:buChar char="•"/>
              <a:defRPr sz="3200"/>
            </a:pPr>
            <a:r>
              <a:t>To what extent were the 1950s a time of great peace, progress, and prosperity for Americans?</a:t>
            </a:r>
          </a:p>
          <a:p>
            <a:pPr>
              <a:spcBef>
                <a:spcPts val="700"/>
              </a:spcBef>
              <a:buChar char="•"/>
              <a:defRPr sz="3200"/>
            </a:pPr>
            <a:r>
              <a:t>To what extent did the civil rights movement of the 1950s expand democracy for all Americans?</a:t>
            </a:r>
          </a:p>
          <a:p>
            <a:pPr>
              <a:spcBef>
                <a:spcPts val="700"/>
              </a:spcBef>
              <a:buChar char="•"/>
              <a:defRPr sz="3200"/>
            </a:pPr>
            <a:r>
              <a:t>Compare and contrast United States society in the 1920’s and the 1950’s with respect to the following: </a:t>
            </a:r>
          </a:p>
          <a:p>
            <a:pPr lvl="1" marL="1062037" indent="-409575">
              <a:spcBef>
                <a:spcPts val="0"/>
              </a:spcBef>
              <a:defRPr sz="2800"/>
            </a:pPr>
            <a:r>
              <a:t>race relations </a:t>
            </a:r>
          </a:p>
          <a:p>
            <a:pPr lvl="1" marL="1062037" indent="-409575">
              <a:spcBef>
                <a:spcPts val="0"/>
              </a:spcBef>
              <a:defRPr sz="2800"/>
            </a:pPr>
            <a:r>
              <a:t>role of women </a:t>
            </a:r>
          </a:p>
          <a:p>
            <a:pPr lvl="1" marL="1062037" indent="-409575">
              <a:spcBef>
                <a:spcPts val="0"/>
              </a:spcBef>
              <a:defRPr sz="2800"/>
            </a:pPr>
            <a:r>
              <a:t>consumerism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Misconceptions"/>
          <p:cNvSpPr txBox="1"/>
          <p:nvPr>
            <p:ph type="title" idx="4294967295"/>
          </p:nvPr>
        </p:nvSpPr>
        <p:spPr>
          <a:xfrm>
            <a:off x="90686" y="198437"/>
            <a:ext cx="6127552" cy="1371601"/>
          </a:xfrm>
          <a:prstGeom prst="rect">
            <a:avLst/>
          </a:prstGeom>
        </p:spPr>
        <p:txBody>
          <a:bodyPr>
            <a:normAutofit fontScale="100000" lnSpcReduction="0"/>
          </a:bodyPr>
          <a:lstStyle>
            <a:lvl1pPr algn="l"/>
          </a:lstStyle>
          <a:p>
            <a:pPr/>
            <a:r>
              <a:t>Misconceptions</a:t>
            </a:r>
          </a:p>
        </p:txBody>
      </p:sp>
      <p:sp>
        <p:nvSpPr>
          <p:cNvPr id="202" name="Baby Boom…"/>
          <p:cNvSpPr txBox="1"/>
          <p:nvPr>
            <p:ph type="body" sz="half" idx="4294967295"/>
          </p:nvPr>
        </p:nvSpPr>
        <p:spPr>
          <a:xfrm>
            <a:off x="80962" y="1247775"/>
            <a:ext cx="6781404" cy="6551613"/>
          </a:xfrm>
          <a:prstGeom prst="rect">
            <a:avLst/>
          </a:prstGeom>
        </p:spPr>
        <p:txBody>
          <a:bodyPr>
            <a:normAutofit fontScale="100000" lnSpcReduction="0"/>
          </a:bodyPr>
          <a:lstStyle/>
          <a:p>
            <a:pPr>
              <a:spcBef>
                <a:spcPts val="700"/>
              </a:spcBef>
              <a:buChar char="•"/>
              <a:defRPr sz="2500"/>
            </a:pPr>
            <a:r>
              <a:t>Baby Boom</a:t>
            </a:r>
          </a:p>
          <a:p>
            <a:pPr lvl="1" marL="1143000" indent="-490537">
              <a:spcBef>
                <a:spcPts val="700"/>
              </a:spcBef>
              <a:buChar char="•"/>
              <a:defRPr sz="2500"/>
            </a:pPr>
            <a:r>
              <a:t>Just wasn’t about having babies; there were several anomalies that created this boom:</a:t>
            </a:r>
          </a:p>
          <a:p>
            <a:pPr lvl="2" marL="1797050" indent="-490537">
              <a:spcBef>
                <a:spcPts val="700"/>
              </a:spcBef>
              <a:defRPr sz="2500"/>
            </a:pPr>
            <a:r>
              <a:t>optimism of future</a:t>
            </a:r>
          </a:p>
          <a:p>
            <a:pPr lvl="2" marL="1797050" indent="-490537">
              <a:spcBef>
                <a:spcPts val="700"/>
              </a:spcBef>
              <a:defRPr sz="2500"/>
            </a:pPr>
            <a:r>
              <a:t>GI Bill provided education and housing</a:t>
            </a:r>
          </a:p>
          <a:p>
            <a:pPr lvl="2" marL="1797050" indent="-490537">
              <a:spcBef>
                <a:spcPts val="700"/>
              </a:spcBef>
              <a:defRPr sz="2500"/>
            </a:pPr>
            <a:r>
              <a:t>More children = greater happiness and personal fulfillment</a:t>
            </a:r>
          </a:p>
          <a:p>
            <a:pPr lvl="2" marL="1797050" indent="-490537">
              <a:spcBef>
                <a:spcPts val="700"/>
              </a:spcBef>
              <a:defRPr sz="2500"/>
            </a:pPr>
            <a:r>
              <a:t>tax deductions for more children</a:t>
            </a:r>
          </a:p>
          <a:p>
            <a:pPr lvl="2" marL="1797050" indent="-490537">
              <a:spcBef>
                <a:spcPts val="700"/>
              </a:spcBef>
              <a:defRPr sz="2500"/>
            </a:pPr>
            <a:r>
              <a:t>Couples marry sooner</a:t>
            </a:r>
          </a:p>
        </p:txBody>
      </p:sp>
      <p:sp>
        <p:nvSpPr>
          <p:cNvPr id="203" name="Suburban Life…"/>
          <p:cNvSpPr txBox="1"/>
          <p:nvPr/>
        </p:nvSpPr>
        <p:spPr>
          <a:xfrm>
            <a:off x="7484071" y="1247775"/>
            <a:ext cx="6127551" cy="6551613"/>
          </a:xfrm>
          <a:prstGeom prst="rect">
            <a:avLst/>
          </a:prstGeom>
          <a:ln w="12700">
            <a:miter lim="400000"/>
          </a:ln>
          <a:extLst>
            <a:ext uri="{C572A759-6A51-4108-AA02-DFA0A04FC94B}">
              <ma14:wrappingTextBoxFlag xmlns:ma14="http://schemas.microsoft.com/office/mac/drawingml/2011/main" val="1"/>
            </a:ext>
          </a:extLst>
        </p:spPr>
        <p:txBody>
          <a:bodyPr lIns="65311" tIns="65311" rIns="65311" bIns="65311">
            <a:normAutofit fontScale="100000" lnSpcReduction="0"/>
          </a:bodyPr>
          <a:lstStyle/>
          <a:p>
            <a:pPr marL="490537" indent="-490537" defTabSz="1306512">
              <a:spcBef>
                <a:spcPts val="700"/>
              </a:spcBef>
              <a:buSzPct val="100000"/>
              <a:buChar char="•"/>
            </a:pPr>
            <a:r>
              <a:t>Suburban Life</a:t>
            </a:r>
          </a:p>
          <a:p>
            <a:pPr lvl="1" marL="1143000" indent="-490537" defTabSz="1306512">
              <a:spcBef>
                <a:spcPts val="700"/>
              </a:spcBef>
              <a:buSzPct val="100000"/>
              <a:buChar char="•"/>
            </a:pPr>
            <a:r>
              <a:t>The dream of Americans was to own the house and all the shiny new appliances</a:t>
            </a:r>
          </a:p>
          <a:p>
            <a:pPr lvl="1" marL="1143000" indent="-490537" defTabSz="1306512">
              <a:spcBef>
                <a:spcPts val="700"/>
              </a:spcBef>
              <a:buSzPct val="100000"/>
              <a:buChar char="•"/>
            </a:pPr>
            <a:r>
              <a:t>This put Americans into debt by greater numbers</a:t>
            </a:r>
          </a:p>
          <a:p>
            <a:pPr lvl="1" marL="1143000" indent="-490537" defTabSz="1306512">
              <a:spcBef>
                <a:spcPts val="700"/>
              </a:spcBef>
              <a:buSzPct val="100000"/>
              <a:buChar char="•"/>
            </a:pPr>
            <a:r>
              <a:t>Increased stress on the family</a:t>
            </a:r>
          </a:p>
          <a:p>
            <a:pPr lvl="1" marL="1143000" indent="-490537" defTabSz="1306512">
              <a:spcBef>
                <a:spcPts val="700"/>
              </a:spcBef>
              <a:buSzPct val="100000"/>
              <a:buChar char="•"/>
            </a:pPr>
            <a:r>
              <a:t>More women entered the workforce to enjoy </a:t>
            </a:r>
          </a:p>
          <a:p>
            <a:pPr lvl="1" marL="1143000" indent="-490537" defTabSz="1306512">
              <a:spcBef>
                <a:spcPts val="700"/>
              </a:spcBef>
              <a:buSzPct val="100000"/>
              <a:buChar char="•"/>
            </a:pPr>
            <a:r>
              <a:t>Discrimination continued for most minority and immigrant groups</a:t>
            </a:r>
          </a:p>
          <a:p>
            <a:pPr lvl="1" marL="1143000" indent="-490537" defTabSz="1306512">
              <a:spcBef>
                <a:spcPts val="700"/>
              </a:spcBef>
              <a:buSzPct val="100000"/>
              <a:buChar char="•"/>
            </a:pPr>
            <a:r>
              <a:t>Thus, the dream was mostly for white America.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2" fill="hold">
                                  <p:stCondLst>
                                    <p:cond delay="0"/>
                                  </p:stCondLst>
                                  <p:iterate type="el" backwards="0">
                                    <p:tmAbs val="0"/>
                                  </p:iterate>
                                  <p:childTnLst>
                                    <p:set>
                                      <p:cBhvr>
                                        <p:cTn id="36" fill="hold"/>
                                        <p:tgtEl>
                                          <p:spTgt spid="203">
                                            <p:bg/>
                                          </p:spTgt>
                                        </p:tgtEl>
                                        <p:attrNameLst>
                                          <p:attrName>style.visibility</p:attrName>
                                        </p:attrNameLst>
                                      </p:cBhvr>
                                      <p:to>
                                        <p:strVal val="visible"/>
                                      </p:to>
                                    </p:set>
                                  </p:childTnLst>
                                </p:cTn>
                              </p:par>
                              <p:par>
                                <p:cTn id="37" presetClass="entr" nodeType="withEffect" presetSubtype="0" presetID="1" grpId="2" fill="hold">
                                  <p:stCondLst>
                                    <p:cond delay="0"/>
                                  </p:stCondLst>
                                  <p:iterate type="el" backwards="0">
                                    <p:tmAbs val="0"/>
                                  </p:iterate>
                                  <p:childTnLst>
                                    <p:set>
                                      <p:cBhvr>
                                        <p:cTn id="38" fill="hold"/>
                                        <p:tgtEl>
                                          <p:spTgt spid="20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20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20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20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2" fill="hold">
                                  <p:stCondLst>
                                    <p:cond delay="0"/>
                                  </p:stCondLst>
                                  <p:iterate type="el" backwards="0">
                                    <p:tmAbs val="0"/>
                                  </p:iterate>
                                  <p:childTnLst>
                                    <p:set>
                                      <p:cBhvr>
                                        <p:cTn id="54" fill="hold"/>
                                        <p:tgtEl>
                                          <p:spTgt spid="20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2" fill="hold">
                                  <p:stCondLst>
                                    <p:cond delay="0"/>
                                  </p:stCondLst>
                                  <p:iterate type="el" backwards="0">
                                    <p:tmAbs val="0"/>
                                  </p:iterate>
                                  <p:childTnLst>
                                    <p:set>
                                      <p:cBhvr>
                                        <p:cTn id="58" fill="hold"/>
                                        <p:tgtEl>
                                          <p:spTgt spid="20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2" fill="hold">
                                  <p:stCondLst>
                                    <p:cond delay="0"/>
                                  </p:stCondLst>
                                  <p:iterate type="el" backwards="0">
                                    <p:tmAbs val="0"/>
                                  </p:iterate>
                                  <p:childTnLst>
                                    <p:set>
                                      <p:cBhvr>
                                        <p:cTn id="62" fill="hold"/>
                                        <p:tgtEl>
                                          <p:spTgt spid="20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P build="p" bldLvl="5" animBg="1" rev="0" advAuto="0" spid="203"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 name="Postwar Economic Anxieties"/>
          <p:cNvSpPr txBox="1"/>
          <p:nvPr>
            <p:ph type="title" idx="4294967295"/>
          </p:nvPr>
        </p:nvSpPr>
        <p:spPr>
          <a:xfrm>
            <a:off x="1096962" y="-1524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Postwar Economic Anxieties</a:t>
            </a:r>
          </a:p>
        </p:txBody>
      </p:sp>
      <p:sp>
        <p:nvSpPr>
          <p:cNvPr id="32" name="V.E. &amp; V.J but……"/>
          <p:cNvSpPr txBox="1"/>
          <p:nvPr>
            <p:ph type="body" sz="half" idx="4294967295"/>
          </p:nvPr>
        </p:nvSpPr>
        <p:spPr>
          <a:xfrm>
            <a:off x="457200" y="1219200"/>
            <a:ext cx="6934200" cy="6858000"/>
          </a:xfrm>
          <a:prstGeom prst="rect">
            <a:avLst/>
          </a:prstGeom>
        </p:spPr>
        <p:txBody>
          <a:bodyPr>
            <a:normAutofit fontScale="100000" lnSpcReduction="0"/>
          </a:bodyPr>
          <a:lstStyle/>
          <a:p>
            <a:pPr>
              <a:lnSpc>
                <a:spcPct val="90000"/>
              </a:lnSpc>
              <a:spcBef>
                <a:spcPts val="500"/>
              </a:spcBef>
              <a:buChar char="•"/>
              <a:defRPr sz="3600">
                <a:effectLst>
                  <a:outerShdw sx="100000" sy="100000" kx="0" ky="0" algn="b" rotWithShape="0" blurRad="12700" dist="25400" dir="2700000">
                    <a:srgbClr val="FFFFFF"/>
                  </a:outerShdw>
                </a:effectLst>
              </a:defRPr>
            </a:pPr>
            <a:r>
              <a:t>V.E. &amp; V.J but…</a:t>
            </a:r>
          </a:p>
          <a:p>
            <a:pPr lvl="1" marL="1062037" indent="-409575">
              <a:lnSpc>
                <a:spcPct val="90000"/>
              </a:lnSpc>
              <a:spcBef>
                <a:spcPts val="500"/>
              </a:spcBef>
              <a:defRPr sz="3000">
                <a:effectLst>
                  <a:outerShdw sx="100000" sy="100000" kx="0" ky="0" algn="b" rotWithShape="0" blurRad="12700" dist="25400" dir="2700000">
                    <a:srgbClr val="FFFFFF"/>
                  </a:outerShdw>
                </a:effectLst>
              </a:defRPr>
            </a:pPr>
            <a:r>
              <a:t>Has there been a V.A.?</a:t>
            </a:r>
          </a:p>
          <a:p>
            <a:pPr>
              <a:lnSpc>
                <a:spcPct val="90000"/>
              </a:lnSpc>
              <a:spcBef>
                <a:spcPts val="500"/>
              </a:spcBef>
              <a:buChar char="•"/>
              <a:defRPr sz="3600">
                <a:effectLst>
                  <a:outerShdw sx="100000" sy="100000" kx="0" ky="0" algn="b" rotWithShape="0" blurRad="12700" dist="25400" dir="2700000">
                    <a:srgbClr val="FFFFFF"/>
                  </a:outerShdw>
                </a:effectLst>
              </a:defRPr>
            </a:pPr>
            <a:r>
              <a:t>Economic Scars if Great Depression remain in memory</a:t>
            </a:r>
          </a:p>
          <a:p>
            <a:pPr lvl="1" marL="1062037" indent="-409575">
              <a:lnSpc>
                <a:spcPct val="90000"/>
              </a:lnSpc>
              <a:spcBef>
                <a:spcPts val="500"/>
              </a:spcBef>
              <a:defRPr sz="3000">
                <a:effectLst>
                  <a:outerShdw sx="100000" sy="100000" kx="0" ky="0" algn="b" rotWithShape="0" blurRad="12700" dist="25400" dir="2700000">
                    <a:srgbClr val="FFFFFF"/>
                  </a:outerShdw>
                </a:effectLst>
              </a:defRPr>
            </a:pPr>
            <a:r>
              <a:t>High unemployment</a:t>
            </a:r>
          </a:p>
          <a:p>
            <a:pPr lvl="1" marL="1062037" indent="-409575">
              <a:lnSpc>
                <a:spcPct val="90000"/>
              </a:lnSpc>
              <a:spcBef>
                <a:spcPts val="500"/>
              </a:spcBef>
              <a:defRPr sz="3000">
                <a:effectLst>
                  <a:outerShdw sx="100000" sy="100000" kx="0" ky="0" algn="b" rotWithShape="0" blurRad="12700" dist="25400" dir="2700000">
                    <a:srgbClr val="FFFFFF"/>
                  </a:outerShdw>
                </a:effectLst>
              </a:defRPr>
            </a:pPr>
            <a:r>
              <a:t>Low birthrate</a:t>
            </a:r>
          </a:p>
          <a:p>
            <a:pPr>
              <a:lnSpc>
                <a:spcPct val="90000"/>
              </a:lnSpc>
              <a:spcBef>
                <a:spcPts val="500"/>
              </a:spcBef>
              <a:buChar char="•"/>
              <a:defRPr sz="3600">
                <a:effectLst>
                  <a:outerShdw sx="100000" sy="100000" kx="0" ky="0" algn="b" rotWithShape="0" blurRad="12700" dist="25400" dir="2700000">
                    <a:srgbClr val="FFFFFF"/>
                  </a:outerShdw>
                </a:effectLst>
              </a:defRPr>
            </a:pPr>
            <a:r>
              <a:t>Early Postwar Years</a:t>
            </a:r>
          </a:p>
          <a:p>
            <a:pPr lvl="1" marL="1062037" indent="-409575">
              <a:lnSpc>
                <a:spcPct val="90000"/>
              </a:lnSpc>
              <a:spcBef>
                <a:spcPts val="500"/>
              </a:spcBef>
              <a:defRPr sz="3000">
                <a:effectLst>
                  <a:outerShdw sx="100000" sy="100000" kx="0" ky="0" algn="b" rotWithShape="0" blurRad="12700" dist="25400" dir="2700000">
                    <a:srgbClr val="FFFFFF"/>
                  </a:outerShdw>
                </a:effectLst>
              </a:defRPr>
            </a:pPr>
            <a:r>
              <a:t>Confirms predictions &amp; repeats history</a:t>
            </a:r>
          </a:p>
          <a:p>
            <a:pPr lvl="2" marL="1633537" indent="-327025">
              <a:lnSpc>
                <a:spcPct val="90000"/>
              </a:lnSpc>
              <a:spcBef>
                <a:spcPts val="500"/>
              </a:spcBef>
              <a:defRPr sz="2500">
                <a:effectLst>
                  <a:outerShdw sx="100000" sy="100000" kx="0" ky="0" algn="b" rotWithShape="0" blurRad="12700" dist="25400" dir="2700000">
                    <a:srgbClr val="FFFFFF"/>
                  </a:outerShdw>
                </a:effectLst>
              </a:defRPr>
            </a:pPr>
            <a:r>
              <a:t>GNP drops (1946-47)</a:t>
            </a:r>
          </a:p>
          <a:p>
            <a:pPr lvl="2" marL="1633537" indent="-327025">
              <a:lnSpc>
                <a:spcPct val="90000"/>
              </a:lnSpc>
              <a:spcBef>
                <a:spcPts val="500"/>
              </a:spcBef>
              <a:defRPr sz="2500">
                <a:effectLst>
                  <a:outerShdw sx="100000" sy="100000" kx="0" ky="0" algn="b" rotWithShape="0" blurRad="12700" dist="25400" dir="2700000">
                    <a:srgbClr val="FFFFFF"/>
                  </a:outerShdw>
                </a:effectLst>
              </a:defRPr>
            </a:pPr>
            <a:r>
              <a:t>Prices rise 33%</a:t>
            </a:r>
          </a:p>
          <a:p>
            <a:pPr lvl="2" marL="1633537" indent="-327025">
              <a:lnSpc>
                <a:spcPct val="90000"/>
              </a:lnSpc>
              <a:spcBef>
                <a:spcPts val="500"/>
              </a:spcBef>
              <a:defRPr sz="2500">
                <a:effectLst>
                  <a:outerShdw sx="100000" sy="100000" kx="0" ky="0" algn="b" rotWithShape="0" blurRad="12700" dist="25400" dir="2700000">
                    <a:srgbClr val="FFFFFF"/>
                  </a:outerShdw>
                </a:effectLst>
              </a:defRPr>
            </a:pPr>
            <a:r>
              <a:t>Growth of Unions</a:t>
            </a:r>
          </a:p>
          <a:p>
            <a:pPr lvl="2" marL="1633537" indent="-327025">
              <a:lnSpc>
                <a:spcPct val="90000"/>
              </a:lnSpc>
              <a:spcBef>
                <a:spcPts val="500"/>
              </a:spcBef>
              <a:defRPr sz="2500">
                <a:effectLst>
                  <a:outerShdw sx="100000" sy="100000" kx="0" ky="0" algn="b" rotWithShape="0" blurRad="12700" dist="25400" dir="2700000">
                    <a:srgbClr val="FFFFFF"/>
                  </a:outerShdw>
                </a:effectLst>
              </a:defRPr>
            </a:pPr>
            <a:r>
              <a:t>Epidemic strikes: 4.6 million workers</a:t>
            </a:r>
          </a:p>
          <a:p>
            <a:pPr lvl="3" marL="2286000" indent="-327025">
              <a:lnSpc>
                <a:spcPct val="90000"/>
              </a:lnSpc>
              <a:spcBef>
                <a:spcPts val="500"/>
              </a:spcBef>
              <a:defRPr sz="2200">
                <a:effectLst>
                  <a:outerShdw sx="100000" sy="100000" kx="0" ky="0" algn="b" rotWithShape="0" blurRad="12700" dist="25400" dir="2700000">
                    <a:srgbClr val="FFFFFF"/>
                  </a:outerShdw>
                </a:effectLst>
              </a:defRPr>
            </a:pPr>
            <a:r>
              <a:t>Stoppages: auto &amp; coal</a:t>
            </a:r>
          </a:p>
        </p:txBody>
      </p:sp>
      <p:pic>
        <p:nvPicPr>
          <p:cNvPr id="33" name="ndchart.jpg" descr="ndchart.jpg"/>
          <p:cNvPicPr>
            <a:picLocks noChangeAspect="1"/>
          </p:cNvPicPr>
          <p:nvPr/>
        </p:nvPicPr>
        <p:blipFill>
          <a:blip r:embed="rId3">
            <a:extLst/>
          </a:blip>
          <a:stretch>
            <a:fillRect/>
          </a:stretch>
        </p:blipFill>
        <p:spPr>
          <a:xfrm>
            <a:off x="7315200" y="1371600"/>
            <a:ext cx="6950075" cy="6324600"/>
          </a:xfrm>
          <a:prstGeom prst="rect">
            <a:avLst/>
          </a:prstGeom>
          <a:ln w="12700">
            <a:miter lim="400000"/>
          </a:ln>
        </p:spPr>
      </p:pic>
      <p:pic>
        <p:nvPicPr>
          <p:cNvPr id="34" name="boskin11.png" descr="boskin11.png"/>
          <p:cNvPicPr>
            <a:picLocks noChangeAspect="1"/>
          </p:cNvPicPr>
          <p:nvPr/>
        </p:nvPicPr>
        <p:blipFill>
          <a:blip r:embed="rId4">
            <a:extLst/>
          </a:blip>
          <a:stretch>
            <a:fillRect/>
          </a:stretch>
        </p:blipFill>
        <p:spPr>
          <a:xfrm>
            <a:off x="7010400" y="1600200"/>
            <a:ext cx="7429500" cy="5410200"/>
          </a:xfrm>
          <a:prstGeom prst="rect">
            <a:avLst/>
          </a:prstGeom>
          <a:ln w="12700">
            <a:miter lim="400000"/>
          </a:ln>
        </p:spPr>
      </p:pic>
      <p:pic>
        <p:nvPicPr>
          <p:cNvPr id="35" name="unemployed81.jpg" descr="unemployed81.jpg"/>
          <p:cNvPicPr>
            <a:picLocks noChangeAspect="1"/>
          </p:cNvPicPr>
          <p:nvPr/>
        </p:nvPicPr>
        <p:blipFill>
          <a:blip r:embed="rId5">
            <a:extLst/>
          </a:blip>
          <a:stretch>
            <a:fillRect/>
          </a:stretch>
        </p:blipFill>
        <p:spPr>
          <a:xfrm>
            <a:off x="7051675" y="1600200"/>
            <a:ext cx="7345363" cy="5715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
                                            <p:bg/>
                                          </p:spTgt>
                                        </p:tgtEl>
                                        <p:attrNameLst>
                                          <p:attrName>style.visibility</p:attrName>
                                        </p:attrNameLst>
                                      </p:cBhvr>
                                      <p:to>
                                        <p:strVal val="visible"/>
                                      </p:to>
                                    </p:set>
                                    <p:animEffect filter="dissolve" transition="in">
                                      <p:cBhvr>
                                        <p:cTn id="7" dur="500"/>
                                        <p:tgtEl>
                                          <p:spTgt spid="32">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2">
                                            <p:txEl>
                                              <p:pRg st="0" end="0"/>
                                            </p:txEl>
                                          </p:spTgt>
                                        </p:tgtEl>
                                        <p:attrNameLst>
                                          <p:attrName>style.visibility</p:attrName>
                                        </p:attrNameLst>
                                      </p:cBhvr>
                                      <p:to>
                                        <p:strVal val="visible"/>
                                      </p:to>
                                    </p:set>
                                    <p:animEffect filter="dissolve" transition="in">
                                      <p:cBhvr>
                                        <p:cTn id="10" dur="500"/>
                                        <p:tgtEl>
                                          <p:spTgt spid="32">
                                            <p:txEl>
                                              <p:pRg st="0" end="0"/>
                                            </p:txEl>
                                          </p:spTgt>
                                        </p:tgtEl>
                                      </p:cBhvr>
                                    </p:animEffect>
                                  </p:childTnLst>
                                </p:cTn>
                              </p:par>
                              <p:par>
                                <p:cTn id="11" presetClass="entr" nodeType="withEffect" presetSubtype="0" presetID="9" grpId="1" fill="hold">
                                  <p:stCondLst>
                                    <p:cond delay="0"/>
                                  </p:stCondLst>
                                  <p:iterate type="el" backwards="0">
                                    <p:tmAbs val="0"/>
                                  </p:iterate>
                                  <p:childTnLst>
                                    <p:set>
                                      <p:cBhvr>
                                        <p:cTn id="12" fill="hold"/>
                                        <p:tgtEl>
                                          <p:spTgt spid="32">
                                            <p:txEl>
                                              <p:pRg st="1" end="1"/>
                                            </p:txEl>
                                          </p:spTgt>
                                        </p:tgtEl>
                                        <p:attrNameLst>
                                          <p:attrName>style.visibility</p:attrName>
                                        </p:attrNameLst>
                                      </p:cBhvr>
                                      <p:to>
                                        <p:strVal val="visible"/>
                                      </p:to>
                                    </p:set>
                                    <p:animEffect filter="dissolve" transition="in">
                                      <p:cBhvr>
                                        <p:cTn id="13" dur="500"/>
                                        <p:tgtEl>
                                          <p:spTgt spid="3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1" fill="hold">
                                  <p:stCondLst>
                                    <p:cond delay="0"/>
                                  </p:stCondLst>
                                  <p:iterate type="el" backwards="0">
                                    <p:tmAbs val="0"/>
                                  </p:iterate>
                                  <p:childTnLst>
                                    <p:set>
                                      <p:cBhvr>
                                        <p:cTn id="17" fill="hold"/>
                                        <p:tgtEl>
                                          <p:spTgt spid="32">
                                            <p:txEl>
                                              <p:pRg st="2" end="2"/>
                                            </p:txEl>
                                          </p:spTgt>
                                        </p:tgtEl>
                                        <p:attrNameLst>
                                          <p:attrName>style.visibility</p:attrName>
                                        </p:attrNameLst>
                                      </p:cBhvr>
                                      <p:to>
                                        <p:strVal val="visible"/>
                                      </p:to>
                                    </p:set>
                                    <p:animEffect filter="dissolve" transition="in">
                                      <p:cBhvr>
                                        <p:cTn id="18" dur="500"/>
                                        <p:tgtEl>
                                          <p:spTgt spid="32">
                                            <p:txEl>
                                              <p:pRg st="2" end="2"/>
                                            </p:txEl>
                                          </p:spTgt>
                                        </p:tgtEl>
                                      </p:cBhvr>
                                    </p:animEffect>
                                  </p:childTnLst>
                                </p:cTn>
                              </p:par>
                              <p:par>
                                <p:cTn id="19" presetClass="entr" nodeType="withEffect" presetSubtype="0" presetID="9" grpId="1" fill="hold">
                                  <p:stCondLst>
                                    <p:cond delay="0"/>
                                  </p:stCondLst>
                                  <p:iterate type="el" backwards="0">
                                    <p:tmAbs val="0"/>
                                  </p:iterate>
                                  <p:childTnLst>
                                    <p:set>
                                      <p:cBhvr>
                                        <p:cTn id="20" fill="hold"/>
                                        <p:tgtEl>
                                          <p:spTgt spid="32">
                                            <p:txEl>
                                              <p:pRg st="3" end="3"/>
                                            </p:txEl>
                                          </p:spTgt>
                                        </p:tgtEl>
                                        <p:attrNameLst>
                                          <p:attrName>style.visibility</p:attrName>
                                        </p:attrNameLst>
                                      </p:cBhvr>
                                      <p:to>
                                        <p:strVal val="visible"/>
                                      </p:to>
                                    </p:set>
                                    <p:animEffect filter="dissolve" transition="in">
                                      <p:cBhvr>
                                        <p:cTn id="21" dur="500"/>
                                        <p:tgtEl>
                                          <p:spTgt spid="32">
                                            <p:txEl>
                                              <p:pRg st="3" end="3"/>
                                            </p:txEl>
                                          </p:spTgt>
                                        </p:tgtEl>
                                      </p:cBhvr>
                                    </p:animEffect>
                                  </p:childTnLst>
                                </p:cTn>
                              </p:par>
                              <p:par>
                                <p:cTn id="22" presetClass="entr" nodeType="withEffect" presetSubtype="0" presetID="9" grpId="1" fill="hold">
                                  <p:stCondLst>
                                    <p:cond delay="0"/>
                                  </p:stCondLst>
                                  <p:iterate type="el" backwards="0">
                                    <p:tmAbs val="0"/>
                                  </p:iterate>
                                  <p:childTnLst>
                                    <p:set>
                                      <p:cBhvr>
                                        <p:cTn id="23" fill="hold"/>
                                        <p:tgtEl>
                                          <p:spTgt spid="32">
                                            <p:txEl>
                                              <p:pRg st="4" end="4"/>
                                            </p:txEl>
                                          </p:spTgt>
                                        </p:tgtEl>
                                        <p:attrNameLst>
                                          <p:attrName>style.visibility</p:attrName>
                                        </p:attrNameLst>
                                      </p:cBhvr>
                                      <p:to>
                                        <p:strVal val="visible"/>
                                      </p:to>
                                    </p:set>
                                    <p:animEffect filter="dissolve" transition="in">
                                      <p:cBhvr>
                                        <p:cTn id="24" dur="500"/>
                                        <p:tgtEl>
                                          <p:spTgt spid="3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1" fill="hold">
                                  <p:stCondLst>
                                    <p:cond delay="0"/>
                                  </p:stCondLst>
                                  <p:iterate type="el" backwards="0">
                                    <p:tmAbs val="0"/>
                                  </p:iterate>
                                  <p:childTnLst>
                                    <p:set>
                                      <p:cBhvr>
                                        <p:cTn id="28" fill="hold"/>
                                        <p:tgtEl>
                                          <p:spTgt spid="32">
                                            <p:txEl>
                                              <p:pRg st="5" end="5"/>
                                            </p:txEl>
                                          </p:spTgt>
                                        </p:tgtEl>
                                        <p:attrNameLst>
                                          <p:attrName>style.visibility</p:attrName>
                                        </p:attrNameLst>
                                      </p:cBhvr>
                                      <p:to>
                                        <p:strVal val="visible"/>
                                      </p:to>
                                    </p:set>
                                    <p:animEffect filter="dissolve" transition="in">
                                      <p:cBhvr>
                                        <p:cTn id="29" dur="500"/>
                                        <p:tgtEl>
                                          <p:spTgt spid="32">
                                            <p:txEl>
                                              <p:pRg st="5" end="5"/>
                                            </p:txEl>
                                          </p:spTgt>
                                        </p:tgtEl>
                                      </p:cBhvr>
                                    </p:animEffect>
                                  </p:childTnLst>
                                </p:cTn>
                              </p:par>
                              <p:par>
                                <p:cTn id="30" presetClass="entr" nodeType="withEffect" presetSubtype="0" presetID="9" grpId="1" fill="hold">
                                  <p:stCondLst>
                                    <p:cond delay="0"/>
                                  </p:stCondLst>
                                  <p:iterate type="el" backwards="0">
                                    <p:tmAbs val="0"/>
                                  </p:iterate>
                                  <p:childTnLst>
                                    <p:set>
                                      <p:cBhvr>
                                        <p:cTn id="31" fill="hold"/>
                                        <p:tgtEl>
                                          <p:spTgt spid="32">
                                            <p:txEl>
                                              <p:pRg st="6" end="6"/>
                                            </p:txEl>
                                          </p:spTgt>
                                        </p:tgtEl>
                                        <p:attrNameLst>
                                          <p:attrName>style.visibility</p:attrName>
                                        </p:attrNameLst>
                                      </p:cBhvr>
                                      <p:to>
                                        <p:strVal val="visible"/>
                                      </p:to>
                                    </p:set>
                                    <p:animEffect filter="dissolve" transition="in">
                                      <p:cBhvr>
                                        <p:cTn id="32" dur="500"/>
                                        <p:tgtEl>
                                          <p:spTgt spid="32">
                                            <p:txEl>
                                              <p:pRg st="6" end="6"/>
                                            </p:txEl>
                                          </p:spTgt>
                                        </p:tgtEl>
                                      </p:cBhvr>
                                    </p:animEffect>
                                  </p:childTnLst>
                                </p:cTn>
                              </p:par>
                              <p:par>
                                <p:cTn id="33" presetClass="entr" nodeType="withEffect" presetSubtype="0" presetID="9" grpId="1" fill="hold">
                                  <p:stCondLst>
                                    <p:cond delay="0"/>
                                  </p:stCondLst>
                                  <p:iterate type="el" backwards="0">
                                    <p:tmAbs val="0"/>
                                  </p:iterate>
                                  <p:childTnLst>
                                    <p:set>
                                      <p:cBhvr>
                                        <p:cTn id="34" fill="hold"/>
                                        <p:tgtEl>
                                          <p:spTgt spid="32">
                                            <p:txEl>
                                              <p:pRg st="7" end="7"/>
                                            </p:txEl>
                                          </p:spTgt>
                                        </p:tgtEl>
                                        <p:attrNameLst>
                                          <p:attrName>style.visibility</p:attrName>
                                        </p:attrNameLst>
                                      </p:cBhvr>
                                      <p:to>
                                        <p:strVal val="visible"/>
                                      </p:to>
                                    </p:set>
                                    <p:animEffect filter="dissolve" transition="in">
                                      <p:cBhvr>
                                        <p:cTn id="35" dur="500"/>
                                        <p:tgtEl>
                                          <p:spTgt spid="32">
                                            <p:txEl>
                                              <p:pRg st="7" end="7"/>
                                            </p:txEl>
                                          </p:spTgt>
                                        </p:tgtEl>
                                      </p:cBhvr>
                                    </p:animEffect>
                                  </p:childTnLst>
                                </p:cTn>
                              </p:par>
                              <p:par>
                                <p:cTn id="36" presetClass="entr" nodeType="withEffect" presetSubtype="0" presetID="9" grpId="1" fill="hold">
                                  <p:stCondLst>
                                    <p:cond delay="0"/>
                                  </p:stCondLst>
                                  <p:iterate type="el" backwards="0">
                                    <p:tmAbs val="0"/>
                                  </p:iterate>
                                  <p:childTnLst>
                                    <p:set>
                                      <p:cBhvr>
                                        <p:cTn id="37" fill="hold"/>
                                        <p:tgtEl>
                                          <p:spTgt spid="32">
                                            <p:txEl>
                                              <p:pRg st="8" end="8"/>
                                            </p:txEl>
                                          </p:spTgt>
                                        </p:tgtEl>
                                        <p:attrNameLst>
                                          <p:attrName>style.visibility</p:attrName>
                                        </p:attrNameLst>
                                      </p:cBhvr>
                                      <p:to>
                                        <p:strVal val="visible"/>
                                      </p:to>
                                    </p:set>
                                    <p:animEffect filter="dissolve" transition="in">
                                      <p:cBhvr>
                                        <p:cTn id="38" dur="500"/>
                                        <p:tgtEl>
                                          <p:spTgt spid="32">
                                            <p:txEl>
                                              <p:pRg st="8" end="8"/>
                                            </p:txEl>
                                          </p:spTgt>
                                        </p:tgtEl>
                                      </p:cBhvr>
                                    </p:animEffect>
                                  </p:childTnLst>
                                </p:cTn>
                              </p:par>
                              <p:par>
                                <p:cTn id="39" presetClass="entr" nodeType="withEffect" presetSubtype="0" presetID="9" grpId="1" fill="hold">
                                  <p:stCondLst>
                                    <p:cond delay="0"/>
                                  </p:stCondLst>
                                  <p:iterate type="el" backwards="0">
                                    <p:tmAbs val="0"/>
                                  </p:iterate>
                                  <p:childTnLst>
                                    <p:set>
                                      <p:cBhvr>
                                        <p:cTn id="40" fill="hold"/>
                                        <p:tgtEl>
                                          <p:spTgt spid="32">
                                            <p:txEl>
                                              <p:pRg st="9" end="9"/>
                                            </p:txEl>
                                          </p:spTgt>
                                        </p:tgtEl>
                                        <p:attrNameLst>
                                          <p:attrName>style.visibility</p:attrName>
                                        </p:attrNameLst>
                                      </p:cBhvr>
                                      <p:to>
                                        <p:strVal val="visible"/>
                                      </p:to>
                                    </p:set>
                                    <p:animEffect filter="dissolve" transition="in">
                                      <p:cBhvr>
                                        <p:cTn id="41" dur="500"/>
                                        <p:tgtEl>
                                          <p:spTgt spid="32">
                                            <p:txEl>
                                              <p:pRg st="9" end="9"/>
                                            </p:txEl>
                                          </p:spTgt>
                                        </p:tgtEl>
                                      </p:cBhvr>
                                    </p:animEffect>
                                  </p:childTnLst>
                                </p:cTn>
                              </p:par>
                              <p:par>
                                <p:cTn id="42" presetClass="entr" nodeType="withEffect" presetSubtype="0" presetID="9" grpId="1" fill="hold">
                                  <p:stCondLst>
                                    <p:cond delay="0"/>
                                  </p:stCondLst>
                                  <p:iterate type="el" backwards="0">
                                    <p:tmAbs val="0"/>
                                  </p:iterate>
                                  <p:childTnLst>
                                    <p:set>
                                      <p:cBhvr>
                                        <p:cTn id="43" fill="hold"/>
                                        <p:tgtEl>
                                          <p:spTgt spid="32">
                                            <p:txEl>
                                              <p:pRg st="10" end="10"/>
                                            </p:txEl>
                                          </p:spTgt>
                                        </p:tgtEl>
                                        <p:attrNameLst>
                                          <p:attrName>style.visibility</p:attrName>
                                        </p:attrNameLst>
                                      </p:cBhvr>
                                      <p:to>
                                        <p:strVal val="visible"/>
                                      </p:to>
                                    </p:set>
                                    <p:animEffect filter="dissolve" transition="in">
                                      <p:cBhvr>
                                        <p:cTn id="44" dur="500"/>
                                        <p:tgtEl>
                                          <p:spTgt spid="32">
                                            <p:txEl>
                                              <p:pRg st="10" end="10"/>
                                            </p:txEl>
                                          </p:spTgt>
                                        </p:tgtEl>
                                      </p:cBhvr>
                                    </p:animEffect>
                                  </p:childTnLst>
                                </p:cTn>
                              </p:par>
                              <p:par>
                                <p:cTn id="45" presetClass="entr" nodeType="withEffect" presetSubtype="0" presetID="9" grpId="1" fill="hold">
                                  <p:stCondLst>
                                    <p:cond delay="0"/>
                                  </p:stCondLst>
                                  <p:iterate type="el" backwards="0">
                                    <p:tmAbs val="0"/>
                                  </p:iterate>
                                  <p:childTnLst>
                                    <p:set>
                                      <p:cBhvr>
                                        <p:cTn id="46" fill="hold"/>
                                        <p:tgtEl>
                                          <p:spTgt spid="32">
                                            <p:txEl>
                                              <p:pRg st="11" end="11"/>
                                            </p:txEl>
                                          </p:spTgt>
                                        </p:tgtEl>
                                        <p:attrNameLst>
                                          <p:attrName>style.visibility</p:attrName>
                                        </p:attrNameLst>
                                      </p:cBhvr>
                                      <p:to>
                                        <p:strVal val="visible"/>
                                      </p:to>
                                    </p:set>
                                    <p:animEffect filter="dissolve" transition="in">
                                      <p:cBhvr>
                                        <p:cTn id="47" dur="500"/>
                                        <p:tgtEl>
                                          <p:spTgt spid="3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9" grpId="2" fill="hold">
                                  <p:stCondLst>
                                    <p:cond delay="0"/>
                                  </p:stCondLst>
                                  <p:iterate type="el" backwards="0">
                                    <p:tmAbs val="0"/>
                                  </p:iterate>
                                  <p:childTnLst>
                                    <p:set>
                                      <p:cBhvr>
                                        <p:cTn id="51" fill="hold"/>
                                        <p:tgtEl>
                                          <p:spTgt spid="34"/>
                                        </p:tgtEl>
                                        <p:attrNameLst>
                                          <p:attrName>style.visibility</p:attrName>
                                        </p:attrNameLst>
                                      </p:cBhvr>
                                      <p:to>
                                        <p:strVal val="visible"/>
                                      </p:to>
                                    </p:set>
                                    <p:animEffect filter="dissolve" transition="in">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9" grpId="3" fill="hold">
                                  <p:stCondLst>
                                    <p:cond delay="0"/>
                                  </p:stCondLst>
                                  <p:iterate type="el" backwards="0">
                                    <p:tmAbs val="0"/>
                                  </p:iterate>
                                  <p:childTnLst>
                                    <p:set>
                                      <p:cBhvr>
                                        <p:cTn id="56" fill="hold"/>
                                        <p:tgtEl>
                                          <p:spTgt spid="35"/>
                                        </p:tgtEl>
                                        <p:attrNameLst>
                                          <p:attrName>style.visibility</p:attrName>
                                        </p:attrNameLst>
                                      </p:cBhvr>
                                      <p:to>
                                        <p:strVal val="visible"/>
                                      </p:to>
                                    </p:set>
                                    <p:animEffect filter="dissolve" transition="in">
                                      <p:cBhvr>
                                        <p:cTn id="57" dur="500"/>
                                        <p:tgtEl>
                                          <p:spTgt spid="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 grpId="1"/>
      <p:bldP build="whole" bldLvl="1" animBg="1" rev="0" advAuto="0" spid="34" grpId="2"/>
      <p:bldP build="whole" bldLvl="1" animBg="1" rev="0" advAuto="0" spid="35"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Economic Profile (1950-1970)"/>
          <p:cNvSpPr txBox="1"/>
          <p:nvPr>
            <p:ph type="title" idx="4294967295"/>
          </p:nvPr>
        </p:nvSpPr>
        <p:spPr>
          <a:xfrm>
            <a:off x="1096962" y="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Economic Profile (1950-1970)</a:t>
            </a:r>
          </a:p>
        </p:txBody>
      </p:sp>
      <p:sp>
        <p:nvSpPr>
          <p:cNvPr id="40" name="GNP = Doubles Each Decade…"/>
          <p:cNvSpPr txBox="1"/>
          <p:nvPr>
            <p:ph type="body" sz="half" idx="4294967295"/>
          </p:nvPr>
        </p:nvSpPr>
        <p:spPr>
          <a:xfrm>
            <a:off x="533400" y="1143000"/>
            <a:ext cx="6705600" cy="7162800"/>
          </a:xfrm>
          <a:prstGeom prst="rect">
            <a:avLst/>
          </a:prstGeom>
        </p:spPr>
        <p:txBody>
          <a:bodyPr>
            <a:normAutofit fontScale="100000" lnSpcReduction="0"/>
          </a:bodyPr>
          <a:lstStyle/>
          <a:p>
            <a:pPr>
              <a:lnSpc>
                <a:spcPct val="90000"/>
              </a:lnSpc>
              <a:spcBef>
                <a:spcPts val="800"/>
              </a:spcBef>
              <a:buChar char="•"/>
              <a:defRPr sz="3600">
                <a:effectLst>
                  <a:outerShdw sx="100000" sy="100000" kx="0" ky="0" algn="b" rotWithShape="0" blurRad="12700" dist="25400" dir="2700000">
                    <a:srgbClr val="FFFFFF"/>
                  </a:outerShdw>
                </a:effectLst>
              </a:defRPr>
            </a:pPr>
            <a:r>
              <a:t>GNP = Doubles Each Decade</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1946: $210 billion</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1950: $285 billion</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1960: $504 billion</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1970: $1 trillion</a:t>
            </a:r>
          </a:p>
          <a:p>
            <a:pPr>
              <a:lnSpc>
                <a:spcPct val="90000"/>
              </a:lnSpc>
              <a:spcBef>
                <a:spcPts val="800"/>
              </a:spcBef>
              <a:buChar char="•"/>
              <a:defRPr sz="3600">
                <a:effectLst>
                  <a:outerShdw sx="100000" sy="100000" kx="0" ky="0" algn="b" rotWithShape="0" blurRad="12700" dist="25400" dir="2700000">
                    <a:srgbClr val="FFFFFF"/>
                  </a:outerShdw>
                </a:effectLst>
              </a:defRPr>
            </a:pPr>
            <a:r>
              <a:t>Personal Income Increases</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1950: 6%</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1960: 15%</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1970: 32%</a:t>
            </a:r>
          </a:p>
          <a:p>
            <a:pPr>
              <a:lnSpc>
                <a:spcPct val="90000"/>
              </a:lnSpc>
              <a:spcBef>
                <a:spcPts val="800"/>
              </a:spcBef>
              <a:buChar char="•"/>
              <a:defRPr sz="3600">
                <a:effectLst>
                  <a:outerShdw sx="100000" sy="100000" kx="0" ky="0" algn="b" rotWithShape="0" blurRad="12700" dist="25400" dir="2700000">
                    <a:srgbClr val="FFFFFF"/>
                  </a:outerShdw>
                </a:effectLst>
              </a:defRPr>
            </a:pPr>
            <a:r>
              <a:t>6% of world</a:t>
            </a:r>
            <a:r>
              <a:rPr>
                <a:latin typeface="Arial"/>
                <a:ea typeface="Arial"/>
                <a:cs typeface="Arial"/>
                <a:sym typeface="Arial"/>
              </a:rPr>
              <a:t>’</a:t>
            </a:r>
            <a:r>
              <a:t>s population enjoys 40% of wealth</a:t>
            </a:r>
          </a:p>
          <a:p>
            <a:pPr>
              <a:lnSpc>
                <a:spcPct val="90000"/>
              </a:lnSpc>
              <a:spcBef>
                <a:spcPts val="800"/>
              </a:spcBef>
              <a:buChar char="•"/>
              <a:defRPr sz="3600">
                <a:effectLst>
                  <a:outerShdw sx="100000" sy="100000" kx="0" ky="0" algn="b" rotWithShape="0" blurRad="12700" dist="25400" dir="2700000">
                    <a:srgbClr val="FFFFFF"/>
                  </a:outerShdw>
                </a:effectLst>
              </a:defRPr>
            </a:pPr>
            <a:r>
              <a:t>Middle Class doubles in size: 60% of U.S. pop.</a:t>
            </a:r>
          </a:p>
        </p:txBody>
      </p:sp>
      <p:pic>
        <p:nvPicPr>
          <p:cNvPr id="41" name="US_GDP_10-60.jpg" descr="US_GDP_10-60.jpg"/>
          <p:cNvPicPr>
            <a:picLocks noChangeAspect="1"/>
          </p:cNvPicPr>
          <p:nvPr/>
        </p:nvPicPr>
        <p:blipFill>
          <a:blip r:embed="rId2">
            <a:extLst/>
          </a:blip>
          <a:stretch>
            <a:fillRect/>
          </a:stretch>
        </p:blipFill>
        <p:spPr>
          <a:xfrm>
            <a:off x="6438900" y="1862908"/>
            <a:ext cx="7962900" cy="52657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40">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40">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40">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 name="Rise of the Middle Class (by 1970…)"/>
          <p:cNvSpPr txBox="1"/>
          <p:nvPr>
            <p:ph type="title" idx="4294967295"/>
          </p:nvPr>
        </p:nvSpPr>
        <p:spPr>
          <a:xfrm>
            <a:off x="1066800" y="228600"/>
            <a:ext cx="12436475" cy="1371600"/>
          </a:xfrm>
          <a:prstGeom prst="rect">
            <a:avLst/>
          </a:prstGeom>
        </p:spPr>
        <p:txBody>
          <a:bodyPr>
            <a:normAutofit fontScale="100000" lnSpcReduction="0"/>
          </a:bodyPr>
          <a:lstStyle/>
          <a:p>
            <a:pPr defTabSz="1032144">
              <a:defRPr b="1" sz="4977">
                <a:solidFill>
                  <a:srgbClr val="FFFFFF"/>
                </a:solidFill>
                <a:effectLst>
                  <a:outerShdw sx="100000" sy="100000" kx="0" ky="0" algn="b" rotWithShape="0" blurRad="10033" dist="30099" dir="2700000">
                    <a:srgbClr val="000000"/>
                  </a:outerShdw>
                </a:effectLst>
              </a:defRPr>
            </a:pPr>
            <a:r>
              <a:t>Rise of the Middle Class</a:t>
            </a:r>
            <a:br/>
            <a:r>
              <a:rPr b="0" sz="3160">
                <a:solidFill>
                  <a:srgbClr val="000000"/>
                </a:solidFill>
              </a:rPr>
              <a:t>(by 1970…)</a:t>
            </a:r>
          </a:p>
        </p:txBody>
      </p:sp>
      <p:sp>
        <p:nvSpPr>
          <p:cNvPr id="44" name="60% own homes…"/>
          <p:cNvSpPr txBox="1"/>
          <p:nvPr>
            <p:ph type="body" sz="half" idx="4294967295"/>
          </p:nvPr>
        </p:nvSpPr>
        <p:spPr>
          <a:xfrm>
            <a:off x="609600" y="2057400"/>
            <a:ext cx="6781800" cy="6400800"/>
          </a:xfrm>
          <a:prstGeom prst="rect">
            <a:avLst/>
          </a:prstGeom>
        </p:spPr>
        <p:txBody>
          <a:bodyPr>
            <a:normAutofit fontScale="100000" lnSpcReduction="0"/>
          </a:bodyPr>
          <a:lstStyle/>
          <a:p>
            <a:pPr>
              <a:lnSpc>
                <a:spcPct val="90000"/>
              </a:lnSpc>
              <a:spcBef>
                <a:spcPts val="700"/>
              </a:spcBef>
              <a:buChar char="•"/>
              <a:defRPr sz="3200"/>
            </a:pPr>
            <a:r>
              <a:t>60% own homes</a:t>
            </a:r>
          </a:p>
          <a:p>
            <a:pPr>
              <a:lnSpc>
                <a:spcPct val="90000"/>
              </a:lnSpc>
              <a:spcBef>
                <a:spcPts val="700"/>
              </a:spcBef>
              <a:buChar char="•"/>
              <a:defRPr sz="3200"/>
            </a:pPr>
            <a:r>
              <a:t>90% own a TV</a:t>
            </a:r>
          </a:p>
          <a:p>
            <a:pPr>
              <a:lnSpc>
                <a:spcPct val="90000"/>
              </a:lnSpc>
              <a:spcBef>
                <a:spcPts val="700"/>
              </a:spcBef>
              <a:buChar char="•"/>
              <a:defRPr sz="3200"/>
            </a:pPr>
            <a:r>
              <a:t>Majority own car &amp; washing machine</a:t>
            </a:r>
          </a:p>
          <a:p>
            <a:pPr>
              <a:lnSpc>
                <a:spcPct val="90000"/>
              </a:lnSpc>
              <a:spcBef>
                <a:spcPts val="700"/>
              </a:spcBef>
              <a:buChar char="•"/>
              <a:defRPr sz="3200"/>
            </a:pPr>
            <a:r>
              <a:t>90% school age (6-16) attendance</a:t>
            </a:r>
          </a:p>
          <a:p>
            <a:pPr>
              <a:lnSpc>
                <a:spcPct val="90000"/>
              </a:lnSpc>
              <a:spcBef>
                <a:spcPts val="700"/>
              </a:spcBef>
              <a:buChar char="•"/>
              <a:defRPr sz="3200"/>
            </a:pPr>
            <a:r>
              <a:t>By the numbers:</a:t>
            </a:r>
          </a:p>
          <a:p>
            <a:pPr lvl="1" marL="1062037" indent="-409575">
              <a:lnSpc>
                <a:spcPct val="90000"/>
              </a:lnSpc>
              <a:spcBef>
                <a:spcPts val="0"/>
              </a:spcBef>
              <a:defRPr sz="2600"/>
            </a:pPr>
            <a:r>
              <a:t>Electrical use (6x)</a:t>
            </a:r>
          </a:p>
          <a:p>
            <a:pPr lvl="1" marL="1062037" indent="-409575">
              <a:lnSpc>
                <a:spcPct val="90000"/>
              </a:lnSpc>
              <a:spcBef>
                <a:spcPts val="0"/>
              </a:spcBef>
              <a:defRPr sz="2600"/>
            </a:pPr>
            <a:r>
              <a:t>Fossil Fuels (2x)</a:t>
            </a:r>
          </a:p>
          <a:p>
            <a:pPr lvl="1" marL="1062037" indent="-409575">
              <a:lnSpc>
                <a:spcPct val="90000"/>
              </a:lnSpc>
              <a:spcBef>
                <a:spcPts val="0"/>
              </a:spcBef>
              <a:defRPr sz="2600"/>
            </a:pPr>
            <a:r>
              <a:t>Production (2x)</a:t>
            </a:r>
          </a:p>
          <a:p>
            <a:pPr lvl="1" marL="1062037" indent="-409575">
              <a:lnSpc>
                <a:spcPct val="90000"/>
              </a:lnSpc>
              <a:spcBef>
                <a:spcPts val="0"/>
              </a:spcBef>
              <a:defRPr sz="2600"/>
            </a:pPr>
            <a:r>
              <a:t>1 Farmer feeds 50 people </a:t>
            </a:r>
          </a:p>
          <a:p>
            <a:pPr>
              <a:lnSpc>
                <a:spcPct val="90000"/>
              </a:lnSpc>
              <a:spcBef>
                <a:spcPts val="700"/>
              </a:spcBef>
              <a:buChar char="•"/>
              <a:defRPr sz="3200"/>
            </a:pPr>
            <a:r>
              <a:t>Rise of the Sunbelt: 30 million migrants</a:t>
            </a:r>
          </a:p>
        </p:txBody>
      </p:sp>
      <p:pic>
        <p:nvPicPr>
          <p:cNvPr id="45" name="stals5grade1950.jpg" descr="stals5grade1950.jpg"/>
          <p:cNvPicPr>
            <a:picLocks noChangeAspect="1"/>
          </p:cNvPicPr>
          <p:nvPr/>
        </p:nvPicPr>
        <p:blipFill>
          <a:blip r:embed="rId3">
            <a:extLst/>
          </a:blip>
          <a:stretch>
            <a:fillRect/>
          </a:stretch>
        </p:blipFill>
        <p:spPr>
          <a:xfrm>
            <a:off x="7162800" y="2137527"/>
            <a:ext cx="7010400" cy="5481721"/>
          </a:xfrm>
          <a:prstGeom prst="rect">
            <a:avLst/>
          </a:prstGeom>
          <a:ln w="12700">
            <a:miter lim="400000"/>
          </a:ln>
        </p:spPr>
      </p:pic>
      <p:pic>
        <p:nvPicPr>
          <p:cNvPr id="46" name="sunbelt.jpg" descr="sunbelt.jpg"/>
          <p:cNvPicPr>
            <a:picLocks noChangeAspect="1"/>
          </p:cNvPicPr>
          <p:nvPr/>
        </p:nvPicPr>
        <p:blipFill>
          <a:blip r:embed="rId4">
            <a:extLst/>
          </a:blip>
          <a:stretch>
            <a:fillRect/>
          </a:stretch>
        </p:blipFill>
        <p:spPr>
          <a:xfrm>
            <a:off x="6934200" y="2057400"/>
            <a:ext cx="7543800" cy="584358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4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4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ID="9" grpId="2" fill="hold">
                                  <p:stCondLst>
                                    <p:cond delay="0"/>
                                  </p:stCondLst>
                                  <p:iterate type="el" backwards="0">
                                    <p:tmAbs val="0"/>
                                  </p:iterate>
                                  <p:childTnLst>
                                    <p:set>
                                      <p:cBhvr>
                                        <p:cTn id="48" fill="hold"/>
                                        <p:tgtEl>
                                          <p:spTgt spid="46"/>
                                        </p:tgtEl>
                                        <p:attrNameLst>
                                          <p:attrName>style.visibility</p:attrName>
                                        </p:attrNameLst>
                                      </p:cBhvr>
                                      <p:to>
                                        <p:strVal val="visible"/>
                                      </p:to>
                                    </p:set>
                                    <p:animEffect filter="dissolve" transition="in">
                                      <p:cBhvr>
                                        <p:cTn id="49" dur="1000"/>
                                        <p:tgtEl>
                                          <p:spTgt spid="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 grpId="1"/>
      <p:bldP build="whole" bldLvl="1" animBg="1" rev="0" advAuto="0" spid="46"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Eisenhower Takes Command"/>
          <p:cNvSpPr txBox="1"/>
          <p:nvPr>
            <p:ph type="title" idx="4294967295"/>
          </p:nvPr>
        </p:nvSpPr>
        <p:spPr>
          <a:xfrm>
            <a:off x="1066800" y="228600"/>
            <a:ext cx="12436475"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Eisenhower Takes Command</a:t>
            </a:r>
          </a:p>
        </p:txBody>
      </p:sp>
      <p:sp>
        <p:nvSpPr>
          <p:cNvPr id="51" name="Election of 1952…"/>
          <p:cNvSpPr txBox="1"/>
          <p:nvPr>
            <p:ph type="body" sz="half" idx="4294967295"/>
          </p:nvPr>
        </p:nvSpPr>
        <p:spPr>
          <a:xfrm>
            <a:off x="533400" y="2362200"/>
            <a:ext cx="6781800" cy="5181600"/>
          </a:xfrm>
          <a:prstGeom prst="rect">
            <a:avLst/>
          </a:prstGeom>
        </p:spPr>
        <p:txBody>
          <a:bodyPr>
            <a:normAutofit fontScale="100000" lnSpcReduction="0"/>
          </a:bodyPr>
          <a:lstStyle/>
          <a:p>
            <a:pPr>
              <a:lnSpc>
                <a:spcPct val="90000"/>
              </a:lnSpc>
              <a:spcBef>
                <a:spcPts val="800"/>
              </a:spcBef>
              <a:buChar char="•"/>
              <a:defRPr sz="3400"/>
            </a:pPr>
            <a:r>
              <a:t>Election of 1952</a:t>
            </a:r>
          </a:p>
          <a:p>
            <a:pPr lvl="1" marL="1062037" indent="-409575">
              <a:lnSpc>
                <a:spcPct val="90000"/>
              </a:lnSpc>
              <a:spcBef>
                <a:spcPts val="0"/>
              </a:spcBef>
              <a:defRPr sz="2800"/>
            </a:pPr>
            <a:r>
              <a:t>Eisenhower vs. Stevenson</a:t>
            </a:r>
          </a:p>
          <a:p>
            <a:pPr lvl="2" marL="1633537" indent="-327025">
              <a:lnSpc>
                <a:spcPct val="90000"/>
              </a:lnSpc>
              <a:spcBef>
                <a:spcPts val="0"/>
              </a:spcBef>
              <a:defRPr sz="2400"/>
            </a:pPr>
            <a:r>
              <a:t>Eisenhower</a:t>
            </a:r>
            <a:r>
              <a:t>’</a:t>
            </a:r>
            <a:r>
              <a:t>s Promise (Korea)</a:t>
            </a:r>
          </a:p>
          <a:p>
            <a:pPr lvl="2" marL="1633537" indent="-327025">
              <a:lnSpc>
                <a:spcPct val="90000"/>
              </a:lnSpc>
              <a:spcBef>
                <a:spcPts val="0"/>
              </a:spcBef>
              <a:defRPr sz="2400"/>
            </a:pPr>
            <a:r>
              <a:t>Television Ads</a:t>
            </a:r>
          </a:p>
          <a:p>
            <a:pPr lvl="3" marL="2286000" indent="-327025">
              <a:lnSpc>
                <a:spcPct val="90000"/>
              </a:lnSpc>
              <a:spcBef>
                <a:spcPts val="0"/>
              </a:spcBef>
              <a:defRPr sz="1900"/>
            </a:pPr>
            <a:r>
              <a:t>“I Like Ike”</a:t>
            </a:r>
          </a:p>
          <a:p>
            <a:pPr>
              <a:lnSpc>
                <a:spcPct val="90000"/>
              </a:lnSpc>
              <a:spcBef>
                <a:spcPts val="800"/>
              </a:spcBef>
              <a:buChar char="•"/>
              <a:defRPr sz="3600"/>
            </a:pPr>
            <a:r>
              <a:t>Results:</a:t>
            </a:r>
          </a:p>
          <a:p>
            <a:pPr lvl="1" marL="1062037" indent="-409575">
              <a:lnSpc>
                <a:spcPct val="90000"/>
              </a:lnSpc>
              <a:spcBef>
                <a:spcPts val="0"/>
              </a:spcBef>
              <a:defRPr sz="3000"/>
            </a:pPr>
            <a:r>
              <a:t>Eisenhower</a:t>
            </a:r>
          </a:p>
          <a:p>
            <a:pPr lvl="2" marL="1633537" indent="-327025">
              <a:lnSpc>
                <a:spcPct val="90000"/>
              </a:lnSpc>
              <a:spcBef>
                <a:spcPts val="0"/>
              </a:spcBef>
              <a:defRPr sz="2400"/>
            </a:pPr>
            <a:r>
              <a:t>55% popular</a:t>
            </a:r>
          </a:p>
          <a:p>
            <a:pPr lvl="2" marL="1633537" indent="-327025">
              <a:lnSpc>
                <a:spcPct val="90000"/>
              </a:lnSpc>
              <a:spcBef>
                <a:spcPts val="0"/>
              </a:spcBef>
              <a:defRPr sz="2400"/>
            </a:pPr>
            <a:r>
              <a:t>442-89 Electoral</a:t>
            </a:r>
          </a:p>
        </p:txBody>
      </p:sp>
      <p:pic>
        <p:nvPicPr>
          <p:cNvPr id="52" name="1952_ike.jpg                                                   000D8655faculty                        C3B26357:" descr="1952_ike.jpg                                                   000D8655faculty                        C3B26357:">
            <a:hlinkClick r:id="rId3" invalidUrl="" action="" tgtFrame="" tooltip="" history="1" highlightClick="0" endSnd="0"/>
          </p:cNvPr>
          <p:cNvPicPr>
            <a:picLocks noChangeAspect="1"/>
          </p:cNvPicPr>
          <p:nvPr/>
        </p:nvPicPr>
        <p:blipFill>
          <a:blip r:embed="rId4">
            <a:extLst/>
          </a:blip>
          <a:srcRect l="3347" t="0" r="3347" b="0"/>
          <a:stretch>
            <a:fillRect/>
          </a:stretch>
        </p:blipFill>
        <p:spPr>
          <a:xfrm>
            <a:off x="7391400" y="2378075"/>
            <a:ext cx="6142038" cy="49371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51">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Eisenhower’s Modern  Republicanism"/>
          <p:cNvSpPr txBox="1"/>
          <p:nvPr>
            <p:ph type="title" idx="4294967295"/>
          </p:nvPr>
        </p:nvSpPr>
        <p:spPr>
          <a:xfrm>
            <a:off x="1096962" y="152400"/>
            <a:ext cx="12436476" cy="1371600"/>
          </a:xfrm>
          <a:prstGeom prst="rect">
            <a:avLst/>
          </a:prstGeom>
        </p:spPr>
        <p:txBody>
          <a:bodyPr>
            <a:normAutofit fontScale="100000" lnSpcReduction="0"/>
          </a:bodyPr>
          <a:lstStyle/>
          <a:p>
            <a:pPr>
              <a:defRPr b="1" sz="5400">
                <a:solidFill>
                  <a:srgbClr val="FFFFFF"/>
                </a:solidFill>
                <a:effectLst>
                  <a:outerShdw sx="100000" sy="100000" kx="0" ky="0" algn="b" rotWithShape="0" blurRad="12700" dist="38100" dir="2700000">
                    <a:srgbClr val="000000"/>
                  </a:outerShdw>
                </a:effectLst>
              </a:defRPr>
            </a:pPr>
            <a:r>
              <a:t>Eisenhower</a:t>
            </a:r>
            <a:r>
              <a:rPr>
                <a:latin typeface="Arial"/>
                <a:ea typeface="Arial"/>
                <a:cs typeface="Arial"/>
                <a:sym typeface="Arial"/>
              </a:rPr>
              <a:t>’</a:t>
            </a:r>
            <a:r>
              <a:t>s Modern  Republicanism</a:t>
            </a:r>
          </a:p>
        </p:txBody>
      </p:sp>
      <p:sp>
        <p:nvSpPr>
          <p:cNvPr id="57" name="“Conservative when it comes to money, liberal when it comes to human beings”…"/>
          <p:cNvSpPr txBox="1"/>
          <p:nvPr>
            <p:ph type="body" sz="half" idx="4294967295"/>
          </p:nvPr>
        </p:nvSpPr>
        <p:spPr>
          <a:xfrm>
            <a:off x="1096962" y="1752600"/>
            <a:ext cx="6142039" cy="4937125"/>
          </a:xfrm>
          <a:prstGeom prst="rect">
            <a:avLst/>
          </a:prstGeom>
        </p:spPr>
        <p:txBody>
          <a:bodyPr>
            <a:normAutofit fontScale="100000" lnSpcReduction="0"/>
          </a:bodyPr>
          <a:lstStyle/>
          <a:p>
            <a:pPr marL="446389" indent="-446389" defTabSz="1188926">
              <a:lnSpc>
                <a:spcPct val="90000"/>
              </a:lnSpc>
              <a:spcBef>
                <a:spcPts val="600"/>
              </a:spcBef>
              <a:buChar char="•"/>
              <a:defRPr sz="2912">
                <a:effectLst>
                  <a:outerShdw sx="100000" sy="100000" kx="0" ky="0" algn="b" rotWithShape="0" blurRad="11557" dist="23114" dir="2700000">
                    <a:srgbClr val="FFFFFF"/>
                  </a:outerShdw>
                </a:effectLst>
                <a:latin typeface="Arial"/>
                <a:ea typeface="Arial"/>
                <a:cs typeface="Arial"/>
                <a:sym typeface="Arial"/>
              </a:defRPr>
            </a:pPr>
            <a:r>
              <a:t>“</a:t>
            </a:r>
            <a:r>
              <a:rPr>
                <a:latin typeface="Times"/>
                <a:ea typeface="Times"/>
                <a:cs typeface="Times"/>
                <a:sym typeface="Times"/>
              </a:rPr>
              <a:t>Conservative when it comes to money, liberal when it comes to human beings</a:t>
            </a:r>
            <a:r>
              <a:t>”</a:t>
            </a:r>
          </a:p>
          <a:p>
            <a:pPr lvl="1" marL="966454" indent="-372713" defTabSz="1188926">
              <a:lnSpc>
                <a:spcPct val="90000"/>
              </a:lnSpc>
              <a:spcBef>
                <a:spcPts val="0"/>
              </a:spcBef>
              <a:defRPr sz="2548">
                <a:effectLst>
                  <a:outerShdw sx="100000" sy="100000" kx="0" ky="0" algn="b" rotWithShape="0" blurRad="11557" dist="23114" dir="2700000">
                    <a:srgbClr val="FFFFFF"/>
                  </a:outerShdw>
                </a:effectLst>
              </a:defRPr>
            </a:pPr>
            <a:r>
              <a:t>Cut federal budget, increase states</a:t>
            </a:r>
            <a:r>
              <a:rPr>
                <a:latin typeface="Arial"/>
                <a:ea typeface="Arial"/>
                <a:cs typeface="Arial"/>
                <a:sym typeface="Arial"/>
              </a:rPr>
              <a:t>’</a:t>
            </a:r>
            <a:r>
              <a:t> rights</a:t>
            </a:r>
          </a:p>
          <a:p>
            <a:pPr lvl="1" marL="966454" indent="-372713" defTabSz="1188926">
              <a:lnSpc>
                <a:spcPct val="90000"/>
              </a:lnSpc>
              <a:spcBef>
                <a:spcPts val="0"/>
              </a:spcBef>
              <a:defRPr sz="2548">
                <a:effectLst>
                  <a:outerShdw sx="100000" sy="100000" kx="0" ky="0" algn="b" rotWithShape="0" blurRad="11557" dist="23114" dir="2700000">
                    <a:srgbClr val="FFFFFF"/>
                  </a:outerShdw>
                </a:effectLst>
              </a:defRPr>
            </a:pPr>
            <a:r>
              <a:t>Increased spending on Social Security</a:t>
            </a:r>
          </a:p>
          <a:p>
            <a:pPr lvl="1" marL="966454" indent="-372713" defTabSz="1188926">
              <a:lnSpc>
                <a:spcPct val="90000"/>
              </a:lnSpc>
              <a:spcBef>
                <a:spcPts val="0"/>
              </a:spcBef>
              <a:defRPr sz="2548">
                <a:effectLst>
                  <a:outerShdw sx="100000" sy="100000" kx="0" ky="0" algn="b" rotWithShape="0" blurRad="11557" dist="23114" dir="2700000">
                    <a:srgbClr val="FFFFFF"/>
                  </a:outerShdw>
                </a:effectLst>
              </a:defRPr>
            </a:pPr>
            <a:r>
              <a:t>Raised minimum wage</a:t>
            </a:r>
          </a:p>
          <a:p>
            <a:pPr marL="446389" indent="-446389" defTabSz="1188926">
              <a:lnSpc>
                <a:spcPct val="90000"/>
              </a:lnSpc>
              <a:spcBef>
                <a:spcPts val="600"/>
              </a:spcBef>
              <a:buChar char="•"/>
              <a:defRPr sz="2912">
                <a:effectLst>
                  <a:outerShdw sx="100000" sy="100000" kx="0" ky="0" algn="b" rotWithShape="0" blurRad="11557" dist="23114" dir="2700000">
                    <a:srgbClr val="FFFFFF"/>
                  </a:outerShdw>
                </a:effectLst>
              </a:defRPr>
            </a:pPr>
            <a:r>
              <a:t>Department of Health, Education, and Welfare</a:t>
            </a:r>
          </a:p>
          <a:p>
            <a:pPr marL="446389" indent="-446389" defTabSz="1188926">
              <a:lnSpc>
                <a:spcPct val="90000"/>
              </a:lnSpc>
              <a:spcBef>
                <a:spcPts val="600"/>
              </a:spcBef>
              <a:buChar char="•"/>
              <a:defRPr sz="2912">
                <a:effectLst>
                  <a:outerShdw sx="100000" sy="100000" kx="0" ky="0" algn="b" rotWithShape="0" blurRad="11557" dist="23114" dir="2700000">
                    <a:srgbClr val="FFFFFF"/>
                  </a:outerShdw>
                </a:effectLst>
              </a:defRPr>
            </a:pPr>
            <a:r>
              <a:t>Opposed:</a:t>
            </a:r>
          </a:p>
          <a:p>
            <a:pPr lvl="1" marL="966454" indent="-372713" defTabSz="1188926">
              <a:lnSpc>
                <a:spcPct val="90000"/>
              </a:lnSpc>
              <a:spcBef>
                <a:spcPts val="0"/>
              </a:spcBef>
              <a:defRPr sz="2548">
                <a:effectLst>
                  <a:outerShdw sx="100000" sy="100000" kx="0" ky="0" algn="b" rotWithShape="0" blurRad="11557" dist="23114" dir="2700000">
                    <a:srgbClr val="FFFFFF"/>
                  </a:outerShdw>
                </a:effectLst>
              </a:defRPr>
            </a:pPr>
            <a:r>
              <a:t>Federal health care</a:t>
            </a:r>
          </a:p>
          <a:p>
            <a:pPr lvl="1" marL="966454" indent="-372713" defTabSz="1188926">
              <a:lnSpc>
                <a:spcPct val="90000"/>
              </a:lnSpc>
              <a:spcBef>
                <a:spcPts val="0"/>
              </a:spcBef>
              <a:defRPr sz="2548">
                <a:effectLst>
                  <a:outerShdw sx="100000" sy="100000" kx="0" ky="0" algn="b" rotWithShape="0" blurRad="11557" dist="23114" dir="2700000">
                    <a:srgbClr val="FFFFFF"/>
                  </a:outerShdw>
                </a:effectLst>
              </a:defRPr>
            </a:pPr>
            <a:r>
              <a:t>Federal aid to education</a:t>
            </a:r>
          </a:p>
        </p:txBody>
      </p:sp>
      <p:pic>
        <p:nvPicPr>
          <p:cNvPr id="58" name="h68555.jpg" descr="h68555.jpg"/>
          <p:cNvPicPr>
            <a:picLocks noChangeAspect="1"/>
          </p:cNvPicPr>
          <p:nvPr/>
        </p:nvPicPr>
        <p:blipFill>
          <a:blip r:embed="rId3">
            <a:extLst/>
          </a:blip>
          <a:stretch>
            <a:fillRect/>
          </a:stretch>
        </p:blipFill>
        <p:spPr>
          <a:xfrm>
            <a:off x="7100446" y="1828800"/>
            <a:ext cx="7058908" cy="5818188"/>
          </a:xfrm>
          <a:prstGeom prst="rect">
            <a:avLst/>
          </a:prstGeom>
          <a:ln w="12700">
            <a:miter lim="400000"/>
          </a:ln>
        </p:spPr>
      </p:pic>
      <p:pic>
        <p:nvPicPr>
          <p:cNvPr id="59" name="herblockcartoon002.jpg" descr="herblockcartoon002.jpg"/>
          <p:cNvPicPr>
            <a:picLocks noChangeAspect="1"/>
          </p:cNvPicPr>
          <p:nvPr/>
        </p:nvPicPr>
        <p:blipFill>
          <a:blip r:embed="rId4">
            <a:extLst/>
          </a:blip>
          <a:stretch>
            <a:fillRect/>
          </a:stretch>
        </p:blipFill>
        <p:spPr>
          <a:xfrm>
            <a:off x="8458200" y="1443037"/>
            <a:ext cx="4914900" cy="6591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7" grpId="2" fill="hold">
                                  <p:stCondLst>
                                    <p:cond delay="0"/>
                                  </p:stCondLst>
                                  <p:iterate type="el" backwards="0">
                                    <p:tmAbs val="0"/>
                                  </p:iterate>
                                  <p:childTnLst>
                                    <p:set>
                                      <p:cBhvr>
                                        <p:cTn id="40" fill="hold"/>
                                        <p:tgtEl>
                                          <p:spTgt spid="59"/>
                                        </p:tgtEl>
                                        <p:attrNameLst>
                                          <p:attrName>style.visibility</p:attrName>
                                        </p:attrNameLst>
                                      </p:cBhvr>
                                      <p:to>
                                        <p:strVal val="visible"/>
                                      </p:to>
                                    </p:set>
                                    <p:anim calcmode="lin" valueType="num">
                                      <p:cBhvr>
                                        <p:cTn id="41" dur="1500" fill="hold"/>
                                        <p:tgtEl>
                                          <p:spTgt spid="59"/>
                                        </p:tgtEl>
                                        <p:attrNameLst>
                                          <p:attrName>ppt_x</p:attrName>
                                        </p:attrNameLst>
                                      </p:cBhvr>
                                      <p:tavLst>
                                        <p:tav tm="0">
                                          <p:val>
                                            <p:strVal val="1+#ppt_w/2"/>
                                          </p:val>
                                        </p:tav>
                                        <p:tav tm="100000">
                                          <p:val>
                                            <p:strVal val="#ppt_x"/>
                                          </p:val>
                                        </p:tav>
                                      </p:tavLst>
                                    </p:anim>
                                    <p:anim calcmode="lin" valueType="num">
                                      <p:cBhvr>
                                        <p:cTn id="42" dur="1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2"/>
      <p:bldP build="p" bldLvl="5" animBg="1" rev="0" advAuto="0" spid="5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The Growing Middle Class"/>
          <p:cNvSpPr txBox="1"/>
          <p:nvPr>
            <p:ph type="title" idx="4294967295"/>
          </p:nvPr>
        </p:nvSpPr>
        <p:spPr>
          <a:xfrm>
            <a:off x="1096962" y="-152400"/>
            <a:ext cx="12436476" cy="1371600"/>
          </a:xfrm>
          <a:prstGeom prst="rect">
            <a:avLst/>
          </a:prstGeom>
        </p:spPr>
        <p:txBody>
          <a:bodyPr>
            <a:normAutofit fontScale="100000" lnSpcReduction="0"/>
          </a:bodyPr>
          <a:lstStyle>
            <a:lvl1pPr>
              <a:defRPr b="1">
                <a:solidFill>
                  <a:srgbClr val="FFFFFF"/>
                </a:solidFill>
                <a:effectLst>
                  <a:outerShdw sx="100000" sy="100000" kx="0" ky="0" algn="b" rotWithShape="0" blurRad="12700" dist="38100" dir="2700000">
                    <a:srgbClr val="000000"/>
                  </a:outerShdw>
                </a:effectLst>
              </a:defRPr>
            </a:lvl1pPr>
          </a:lstStyle>
          <a:p>
            <a:pPr/>
            <a:r>
              <a:t>The Growing Middle Class</a:t>
            </a:r>
          </a:p>
        </p:txBody>
      </p:sp>
      <p:sp>
        <p:nvSpPr>
          <p:cNvPr id="64" name="The Baby Boom…"/>
          <p:cNvSpPr txBox="1"/>
          <p:nvPr>
            <p:ph type="body" sz="half" idx="4294967295"/>
          </p:nvPr>
        </p:nvSpPr>
        <p:spPr>
          <a:xfrm>
            <a:off x="609600" y="990600"/>
            <a:ext cx="6553200" cy="7239000"/>
          </a:xfrm>
          <a:prstGeom prst="rect">
            <a:avLst/>
          </a:prstGeom>
        </p:spPr>
        <p:txBody>
          <a:bodyPr>
            <a:normAutofit fontScale="100000" lnSpcReduction="0"/>
          </a:bodyPr>
          <a:lstStyle/>
          <a:p>
            <a:pPr>
              <a:lnSpc>
                <a:spcPct val="90000"/>
              </a:lnSpc>
              <a:spcBef>
                <a:spcPts val="800"/>
              </a:spcBef>
              <a:buChar char="•"/>
              <a:defRPr sz="3600">
                <a:effectLst>
                  <a:outerShdw sx="100000" sy="100000" kx="0" ky="0" algn="b" rotWithShape="0" blurRad="12700" dist="25400" dir="2700000">
                    <a:srgbClr val="FFFFFF"/>
                  </a:outerShdw>
                </a:effectLst>
              </a:defRPr>
            </a:pPr>
            <a:r>
              <a:t>The Baby Boom</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50 million newborn</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34 million school age children</a:t>
            </a:r>
          </a:p>
          <a:p>
            <a:pPr>
              <a:lnSpc>
                <a:spcPct val="90000"/>
              </a:lnSpc>
              <a:spcBef>
                <a:spcPts val="800"/>
              </a:spcBef>
              <a:buChar char="•"/>
              <a:defRPr sz="3600">
                <a:effectLst>
                  <a:outerShdw sx="100000" sy="100000" kx="0" ky="0" algn="b" rotWithShape="0" blurRad="12700" dist="25400" dir="2700000">
                    <a:srgbClr val="FFFFFF"/>
                  </a:outerShdw>
                </a:effectLst>
              </a:defRPr>
            </a:pPr>
            <a:r>
              <a:t>Federal Interstate Highway Act (1956)</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$4.6 billion</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Promoted mobility &amp; </a:t>
            </a:r>
            <a:r>
              <a:rPr b="1"/>
              <a:t>uniformity</a:t>
            </a:r>
            <a:r>
              <a:t> in lifestyles</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Trucking and touring industries</a:t>
            </a:r>
          </a:p>
          <a:p>
            <a:pPr>
              <a:lnSpc>
                <a:spcPct val="90000"/>
              </a:lnSpc>
              <a:spcBef>
                <a:spcPts val="800"/>
              </a:spcBef>
              <a:buChar char="•"/>
              <a:defRPr sz="3600">
                <a:effectLst>
                  <a:outerShdw sx="100000" sy="100000" kx="0" ky="0" algn="b" rotWithShape="0" blurRad="12700" dist="25400" dir="2700000">
                    <a:srgbClr val="FFFFFF"/>
                  </a:outerShdw>
                </a:effectLst>
              </a:defRPr>
            </a:pPr>
            <a:r>
              <a:t>Growth of Defense Industries</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Arms race</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Space race</a:t>
            </a:r>
          </a:p>
          <a:p>
            <a:pPr lvl="1" marL="1062037" indent="-409575">
              <a:lnSpc>
                <a:spcPct val="90000"/>
              </a:lnSpc>
              <a:spcBef>
                <a:spcPts val="0"/>
              </a:spcBef>
              <a:defRPr sz="3000">
                <a:effectLst>
                  <a:outerShdw sx="100000" sy="100000" kx="0" ky="0" algn="b" rotWithShape="0" blurRad="12700" dist="25400" dir="2700000">
                    <a:srgbClr val="FFFFFF"/>
                  </a:outerShdw>
                </a:effectLst>
              </a:defRPr>
            </a:pPr>
            <a:r>
              <a:t>$22 billion in 1951</a:t>
            </a:r>
          </a:p>
          <a:p>
            <a:pPr lvl="2" marL="1633537" indent="-327025">
              <a:lnSpc>
                <a:spcPct val="90000"/>
              </a:lnSpc>
              <a:spcBef>
                <a:spcPts val="0"/>
              </a:spcBef>
              <a:defRPr sz="2500">
                <a:effectLst>
                  <a:outerShdw sx="100000" sy="100000" kx="0" ky="0" algn="b" rotWithShape="0" blurRad="12700" dist="25400" dir="2700000">
                    <a:srgbClr val="FFFFFF"/>
                  </a:outerShdw>
                </a:effectLst>
              </a:defRPr>
            </a:pPr>
            <a:r>
              <a:t>$80 billion by 1970</a:t>
            </a:r>
          </a:p>
        </p:txBody>
      </p:sp>
      <p:pic>
        <p:nvPicPr>
          <p:cNvPr id="65" name="baby-boom.jpg" descr="baby-boom.jpg"/>
          <p:cNvPicPr>
            <a:picLocks noChangeAspect="1"/>
          </p:cNvPicPr>
          <p:nvPr/>
        </p:nvPicPr>
        <p:blipFill>
          <a:blip r:embed="rId3">
            <a:extLst/>
          </a:blip>
          <a:stretch>
            <a:fillRect/>
          </a:stretch>
        </p:blipFill>
        <p:spPr>
          <a:xfrm>
            <a:off x="8553877" y="1273175"/>
            <a:ext cx="5188683" cy="6651625"/>
          </a:xfrm>
          <a:prstGeom prst="rect">
            <a:avLst/>
          </a:prstGeom>
          <a:ln w="12700">
            <a:miter lim="400000"/>
          </a:ln>
        </p:spPr>
      </p:pic>
      <p:pic>
        <p:nvPicPr>
          <p:cNvPr id="66" name="ELT200712101737484424376.jpg" descr="ELT200712101737484424376.jpg"/>
          <p:cNvPicPr>
            <a:picLocks noChangeAspect="1"/>
          </p:cNvPicPr>
          <p:nvPr/>
        </p:nvPicPr>
        <p:blipFill>
          <a:blip r:embed="rId4">
            <a:extLst/>
          </a:blip>
          <a:stretch>
            <a:fillRect/>
          </a:stretch>
        </p:blipFill>
        <p:spPr>
          <a:xfrm>
            <a:off x="7239000" y="1828800"/>
            <a:ext cx="7315200" cy="515778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6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2" fill="hold">
                                  <p:stCondLst>
                                    <p:cond delay="0"/>
                                  </p:stCondLst>
                                  <p:iterate type="el" backwards="0">
                                    <p:tmAbs val="0"/>
                                  </p:iterate>
                                  <p:childTnLst>
                                    <p:set>
                                      <p:cBhvr>
                                        <p:cTn id="28" fill="hold"/>
                                        <p:tgtEl>
                                          <p:spTgt spid="66"/>
                                        </p:tgtEl>
                                        <p:attrNameLst>
                                          <p:attrName>style.visibility</p:attrName>
                                        </p:attrNameLst>
                                      </p:cBhvr>
                                      <p:to>
                                        <p:strVal val="visible"/>
                                      </p:to>
                                    </p:set>
                                    <p:animEffect filter="dissolve" transition="in">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6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 fill="hold">
                                  <p:stCondLst>
                                    <p:cond delay="0"/>
                                  </p:stCondLst>
                                  <p:iterate type="el" backwards="0">
                                    <p:tmAbs val="0"/>
                                  </p:iterate>
                                  <p:childTnLst>
                                    <p:set>
                                      <p:cBhvr>
                                        <p:cTn id="37" fill="hold"/>
                                        <p:tgtEl>
                                          <p:spTgt spid="64">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 fill="hold">
                                  <p:stCondLst>
                                    <p:cond delay="0"/>
                                  </p:stCondLst>
                                  <p:iterate type="el" backwards="0">
                                    <p:tmAbs val="0"/>
                                  </p:iterate>
                                  <p:childTnLst>
                                    <p:set>
                                      <p:cBhvr>
                                        <p:cTn id="41" fill="hold"/>
                                        <p:tgtEl>
                                          <p:spTgt spid="64">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 fill="hold">
                                  <p:stCondLst>
                                    <p:cond delay="0"/>
                                  </p:stCondLst>
                                  <p:iterate type="el" backwards="0">
                                    <p:tmAbs val="0"/>
                                  </p:iterate>
                                  <p:childTnLst>
                                    <p:set>
                                      <p:cBhvr>
                                        <p:cTn id="45" fill="hold"/>
                                        <p:tgtEl>
                                          <p:spTgt spid="64">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 fill="hold">
                                  <p:stCondLst>
                                    <p:cond delay="0"/>
                                  </p:stCondLst>
                                  <p:iterate type="el" backwards="0">
                                    <p:tmAbs val="0"/>
                                  </p:iterate>
                                  <p:childTnLst>
                                    <p:set>
                                      <p:cBhvr>
                                        <p:cTn id="49" fill="hold"/>
                                        <p:tgtEl>
                                          <p:spTgt spid="64">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 fill="hold">
                                  <p:stCondLst>
                                    <p:cond delay="0"/>
                                  </p:stCondLst>
                                  <p:iterate type="el" backwards="0">
                                    <p:tmAbs val="0"/>
                                  </p:iterate>
                                  <p:childTnLst>
                                    <p:set>
                                      <p:cBhvr>
                                        <p:cTn id="53" fill="hold"/>
                                        <p:tgtEl>
                                          <p:spTgt spid="64">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 fill="hold">
                                  <p:stCondLst>
                                    <p:cond delay="0"/>
                                  </p:stCondLst>
                                  <p:iterate type="el" backwards="0">
                                    <p:tmAbs val="0"/>
                                  </p:iterate>
                                  <p:childTnLst>
                                    <p:set>
                                      <p:cBhvr>
                                        <p:cTn id="57" fill="hold"/>
                                        <p:tgtEl>
                                          <p:spTgt spid="64">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 grpId="1"/>
      <p:bldP build="whole" bldLvl="1" animBg="1" rev="0" advAuto="0" spid="66" grpId="2"/>
    </p:bldLst>
  </p:timing>
</p:sld>
</file>

<file path=ppt/theme/theme1.xml><?xml version="1.0" encoding="utf-8"?>
<a:theme xmlns:a="http://schemas.openxmlformats.org/drawingml/2006/main" xmlns:r="http://schemas.openxmlformats.org/officeDocument/2006/relationships"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Blank Presentation">
      <a:majorFont>
        <a:latin typeface="Calibri"/>
        <a:ea typeface="Calibri"/>
        <a:cs typeface="Calibri"/>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Blank Presentation">
      <a:majorFont>
        <a:latin typeface="Calibri"/>
        <a:ea typeface="Calibri"/>
        <a:cs typeface="Calibri"/>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