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9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EAC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11311" y="211836"/>
            <a:ext cx="641985" cy="1201420"/>
          </a:xfrm>
          <a:custGeom>
            <a:avLst/>
            <a:gdLst/>
            <a:ahLst/>
            <a:cxnLst/>
            <a:rect l="l" t="t" r="r" b="b"/>
            <a:pathLst>
              <a:path w="641984" h="1201420">
                <a:moveTo>
                  <a:pt x="0" y="1200912"/>
                </a:moveTo>
                <a:lnTo>
                  <a:pt x="641603" y="1200912"/>
                </a:lnTo>
                <a:lnTo>
                  <a:pt x="641603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68056" y="211836"/>
            <a:ext cx="91440" cy="1201420"/>
          </a:xfrm>
          <a:custGeom>
            <a:avLst/>
            <a:gdLst/>
            <a:ahLst/>
            <a:cxnLst/>
            <a:rect l="l" t="t" r="r" b="b"/>
            <a:pathLst>
              <a:path w="91440" h="1201420">
                <a:moveTo>
                  <a:pt x="0" y="1200912"/>
                </a:moveTo>
                <a:lnTo>
                  <a:pt x="91440" y="1200912"/>
                </a:lnTo>
                <a:lnTo>
                  <a:pt x="9144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457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74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74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B74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EAC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413" y="101853"/>
            <a:ext cx="27400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B74D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9000" y="832002"/>
            <a:ext cx="8165998" cy="355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g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image" Target="../media/image104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940" y="172212"/>
            <a:ext cx="4236720" cy="3141345"/>
          </a:xfrm>
          <a:custGeom>
            <a:avLst/>
            <a:gdLst/>
            <a:ahLst/>
            <a:cxnLst/>
            <a:rect l="l" t="t" r="r" b="b"/>
            <a:pathLst>
              <a:path w="4236720" h="3141345">
                <a:moveTo>
                  <a:pt x="0" y="3140964"/>
                </a:moveTo>
                <a:lnTo>
                  <a:pt x="4236720" y="3140964"/>
                </a:lnTo>
                <a:lnTo>
                  <a:pt x="4236720" y="0"/>
                </a:lnTo>
                <a:lnTo>
                  <a:pt x="0" y="0"/>
                </a:lnTo>
                <a:lnTo>
                  <a:pt x="0" y="3140964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03135" y="172212"/>
            <a:ext cx="2057400" cy="1529080"/>
          </a:xfrm>
          <a:custGeom>
            <a:avLst/>
            <a:gdLst/>
            <a:ahLst/>
            <a:cxnLst/>
            <a:rect l="l" t="t" r="r" b="b"/>
            <a:pathLst>
              <a:path w="2057400" h="1529080">
                <a:moveTo>
                  <a:pt x="0" y="1528572"/>
                </a:moveTo>
                <a:lnTo>
                  <a:pt x="2057400" y="1528572"/>
                </a:lnTo>
                <a:lnTo>
                  <a:pt x="2057400" y="0"/>
                </a:lnTo>
                <a:lnTo>
                  <a:pt x="0" y="0"/>
                </a:lnTo>
                <a:lnTo>
                  <a:pt x="0" y="1528572"/>
                </a:lnTo>
                <a:close/>
              </a:path>
            </a:pathLst>
          </a:custGeom>
          <a:solidFill>
            <a:srgbClr val="457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3815" y="1783079"/>
            <a:ext cx="2057400" cy="1530350"/>
          </a:xfrm>
          <a:custGeom>
            <a:avLst/>
            <a:gdLst/>
            <a:ahLst/>
            <a:cxnLst/>
            <a:rect l="l" t="t" r="r" b="b"/>
            <a:pathLst>
              <a:path w="2057400" h="1530350">
                <a:moveTo>
                  <a:pt x="0" y="1530096"/>
                </a:moveTo>
                <a:lnTo>
                  <a:pt x="2057399" y="1530096"/>
                </a:lnTo>
                <a:lnTo>
                  <a:pt x="2057399" y="0"/>
                </a:lnTo>
                <a:lnTo>
                  <a:pt x="0" y="0"/>
                </a:lnTo>
                <a:lnTo>
                  <a:pt x="0" y="1530096"/>
                </a:lnTo>
                <a:close/>
              </a:path>
            </a:pathLst>
          </a:custGeom>
          <a:solidFill>
            <a:srgbClr val="6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2191" y="95453"/>
            <a:ext cx="4165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3815" y="172212"/>
            <a:ext cx="2057400" cy="1529080"/>
          </a:xfrm>
          <a:custGeom>
            <a:avLst/>
            <a:gdLst/>
            <a:ahLst/>
            <a:cxnLst/>
            <a:rect l="l" t="t" r="r" b="b"/>
            <a:pathLst>
              <a:path w="2057400" h="1529080">
                <a:moveTo>
                  <a:pt x="0" y="1528572"/>
                </a:moveTo>
                <a:lnTo>
                  <a:pt x="2057399" y="1528572"/>
                </a:lnTo>
                <a:lnTo>
                  <a:pt x="2057399" y="0"/>
                </a:lnTo>
                <a:lnTo>
                  <a:pt x="0" y="0"/>
                </a:lnTo>
                <a:lnTo>
                  <a:pt x="0" y="1528572"/>
                </a:lnTo>
                <a:close/>
              </a:path>
            </a:pathLst>
          </a:custGeom>
          <a:solidFill>
            <a:srgbClr val="BE7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3135" y="1783079"/>
            <a:ext cx="2057400" cy="1530350"/>
          </a:xfrm>
          <a:custGeom>
            <a:avLst/>
            <a:gdLst/>
            <a:ahLst/>
            <a:cxnLst/>
            <a:rect l="l" t="t" r="r" b="b"/>
            <a:pathLst>
              <a:path w="2057400" h="1530350">
                <a:moveTo>
                  <a:pt x="0" y="1530096"/>
                </a:moveTo>
                <a:lnTo>
                  <a:pt x="2057400" y="1530096"/>
                </a:lnTo>
                <a:lnTo>
                  <a:pt x="2057400" y="0"/>
                </a:lnTo>
                <a:lnTo>
                  <a:pt x="0" y="0"/>
                </a:lnTo>
                <a:lnTo>
                  <a:pt x="0" y="1530096"/>
                </a:lnTo>
                <a:close/>
              </a:path>
            </a:pathLst>
          </a:custGeom>
          <a:solidFill>
            <a:srgbClr val="A22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92852" y="3616452"/>
            <a:ext cx="3048000" cy="298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12891" y="4099559"/>
            <a:ext cx="2409443" cy="303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9932" y="4507991"/>
            <a:ext cx="4079748" cy="496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18964" y="4565700"/>
            <a:ext cx="380237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The </a:t>
            </a:r>
            <a:r>
              <a:rPr sz="1700" b="1" spc="-5" dirty="0">
                <a:solidFill>
                  <a:srgbClr val="888888"/>
                </a:solidFill>
                <a:latin typeface="Times New Roman"/>
                <a:cs typeface="Times New Roman"/>
              </a:rPr>
              <a:t>United States During the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“Jazz</a:t>
            </a:r>
            <a:r>
              <a:rPr sz="1700" b="1" spc="-17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888888"/>
                </a:solidFill>
                <a:latin typeface="Times New Roman"/>
                <a:cs typeface="Times New Roman"/>
              </a:rPr>
              <a:t>Age”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1247" y="1143000"/>
            <a:ext cx="3342132" cy="3806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632" y="1167383"/>
            <a:ext cx="3206496" cy="3666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34695"/>
            <a:ext cx="5445252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362203"/>
            <a:ext cx="5220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6234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spc="-5" dirty="0"/>
              <a:t>Economic</a:t>
            </a:r>
            <a:r>
              <a:rPr sz="3600" spc="-130" dirty="0"/>
              <a:t> </a:t>
            </a:r>
            <a:r>
              <a:rPr sz="3600" dirty="0"/>
              <a:t>Development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2561" y="1231900"/>
            <a:ext cx="3061970" cy="3708708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Characteristics:</a:t>
            </a:r>
            <a:endParaRPr sz="1500" dirty="0">
              <a:latin typeface="Times New Roman"/>
              <a:cs typeface="Times New Roman"/>
            </a:endParaRPr>
          </a:p>
          <a:p>
            <a:pPr marL="469900" marR="201295" lvl="1" indent="-228600">
              <a:lnSpc>
                <a:spcPts val="1620"/>
              </a:lnSpc>
              <a:spcBef>
                <a:spcPts val="625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Immediate </a:t>
            </a:r>
            <a:r>
              <a:rPr sz="1500" spc="-20" dirty="0">
                <a:solidFill>
                  <a:srgbClr val="585858"/>
                </a:solidFill>
                <a:latin typeface="Times New Roman"/>
                <a:cs typeface="Times New Roman"/>
              </a:rPr>
              <a:t>Post-War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Recession 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(1921)</a:t>
            </a:r>
            <a:endParaRPr sz="1500" dirty="0">
              <a:latin typeface="Times New Roman"/>
              <a:cs typeface="Times New Roman"/>
            </a:endParaRPr>
          </a:p>
          <a:p>
            <a:pPr marL="469900" marR="393065" lvl="1" indent="-228600">
              <a:lnSpc>
                <a:spcPts val="1620"/>
              </a:lnSpc>
              <a:spcBef>
                <a:spcPts val="600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Lengthy Business Prosperity  (1922-1928)</a:t>
            </a:r>
            <a:endParaRPr sz="15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40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High Standard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5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Living</a:t>
            </a:r>
            <a:endParaRPr sz="1500" dirty="0">
              <a:latin typeface="Times New Roman"/>
              <a:cs typeface="Times New Roman"/>
            </a:endParaRPr>
          </a:p>
          <a:p>
            <a:pPr marL="698500" marR="5080" lvl="2" indent="-228600">
              <a:lnSpc>
                <a:spcPts val="1620"/>
              </a:lnSpc>
              <a:spcBef>
                <a:spcPts val="625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Low Unemployment (less than 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4%)</a:t>
            </a:r>
            <a:endParaRPr sz="1500" dirty="0">
              <a:latin typeface="Times New Roman"/>
              <a:cs typeface="Times New Roman"/>
            </a:endParaRPr>
          </a:p>
          <a:p>
            <a:pPr marL="698500" marR="257810" lvl="2" indent="-228600">
              <a:lnSpc>
                <a:spcPts val="1620"/>
              </a:lnSpc>
              <a:spcBef>
                <a:spcPts val="60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Increased wages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for</a:t>
            </a:r>
            <a:r>
              <a:rPr sz="15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middle  and working</a:t>
            </a:r>
            <a:r>
              <a:rPr sz="15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classes</a:t>
            </a:r>
            <a:endParaRPr sz="1500" dirty="0">
              <a:latin typeface="Times New Roman"/>
              <a:cs typeface="Times New Roman"/>
            </a:endParaRPr>
          </a:p>
          <a:p>
            <a:pPr marL="698500" marR="236854" lvl="2" indent="-228600">
              <a:lnSpc>
                <a:spcPts val="1620"/>
              </a:lnSpc>
              <a:spcBef>
                <a:spcPts val="60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Although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prosperity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did</a:t>
            </a:r>
            <a:r>
              <a:rPr sz="15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not 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extend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farmers and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the 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working</a:t>
            </a:r>
            <a:r>
              <a:rPr sz="15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poor</a:t>
            </a:r>
            <a:r>
              <a:rPr lang="en-US" sz="15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early Depression</a:t>
            </a:r>
            <a:endParaRPr sz="15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Economic Disaster</a:t>
            </a:r>
            <a:r>
              <a:rPr sz="15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(1929)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9896" y="1051560"/>
            <a:ext cx="4817363" cy="40919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4279" y="1075944"/>
            <a:ext cx="4713732" cy="4003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18288"/>
            <a:ext cx="6079236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81153"/>
            <a:ext cx="5923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7716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dirty="0"/>
              <a:t>Causes of </a:t>
            </a:r>
            <a:r>
              <a:rPr sz="3200" spc="-5" dirty="0"/>
              <a:t>Business</a:t>
            </a:r>
            <a:r>
              <a:rPr sz="3200" spc="-165" dirty="0"/>
              <a:t> </a:t>
            </a:r>
            <a:r>
              <a:rPr sz="3200" dirty="0"/>
              <a:t>Prosperity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0355" y="716432"/>
            <a:ext cx="4011929" cy="438261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9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Increased</a:t>
            </a:r>
            <a:r>
              <a:rPr sz="1600" spc="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Productivity</a:t>
            </a:r>
            <a:endParaRPr sz="16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4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Efficiency</a:t>
            </a:r>
            <a:r>
              <a:rPr sz="1600" spc="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85858"/>
                </a:solidFill>
                <a:latin typeface="Times New Roman"/>
                <a:cs typeface="Times New Roman"/>
              </a:rPr>
              <a:t>(Taylor</a:t>
            </a:r>
            <a:r>
              <a:rPr sz="1600" spc="-20" dirty="0" smtClean="0">
                <a:solidFill>
                  <a:srgbClr val="585858"/>
                </a:solidFill>
                <a:latin typeface="Times New Roman"/>
                <a:cs typeface="Times New Roman"/>
              </a:rPr>
              <a:t>)</a:t>
            </a:r>
            <a:r>
              <a:rPr lang="en-US" sz="1600" spc="-2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scientific management</a:t>
            </a:r>
            <a:endParaRPr sz="1600" dirty="0">
              <a:latin typeface="Times New Roman"/>
              <a:cs typeface="Times New Roman"/>
            </a:endParaRPr>
          </a:p>
          <a:p>
            <a:pPr marL="469900" marR="121920" lvl="1" indent="-228600">
              <a:lnSpc>
                <a:spcPct val="100000"/>
              </a:lnSpc>
              <a:spcBef>
                <a:spcPts val="39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Mass Production &amp;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Assembly 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Line (Ford,  1914)</a:t>
            </a: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Energy</a:t>
            </a:r>
            <a:r>
              <a:rPr sz="16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585858"/>
                </a:solidFill>
                <a:latin typeface="Times New Roman"/>
                <a:cs typeface="Times New Roman"/>
              </a:rPr>
              <a:t>Technologies</a:t>
            </a:r>
            <a:endParaRPr sz="16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4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Petroleum</a:t>
            </a:r>
            <a:endParaRPr sz="16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39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85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Oil = 23% of</a:t>
            </a:r>
            <a:r>
              <a:rPr sz="16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energy</a:t>
            </a:r>
            <a:endParaRPr sz="16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40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Electricity (300% increase in</a:t>
            </a:r>
            <a:r>
              <a:rPr sz="1600" spc="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use)</a:t>
            </a:r>
            <a:endParaRPr sz="16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4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8500" algn="l"/>
              </a:tabLst>
            </a:pP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Motors in factories, appliances in</a:t>
            </a:r>
            <a:r>
              <a:rPr sz="1600" spc="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homes</a:t>
            </a:r>
            <a:endParaRPr sz="16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600" spc="-10" dirty="0">
                <a:solidFill>
                  <a:srgbClr val="585858"/>
                </a:solidFill>
                <a:latin typeface="Times New Roman"/>
                <a:cs typeface="Times New Roman"/>
              </a:rPr>
              <a:t>Government</a:t>
            </a:r>
            <a:r>
              <a:rPr sz="1600" spc="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Times New Roman"/>
                <a:cs typeface="Times New Roman"/>
              </a:rPr>
              <a:t>Policy</a:t>
            </a:r>
            <a:endParaRPr sz="1600" dirty="0">
              <a:latin typeface="Times New Roman"/>
              <a:cs typeface="Times New Roman"/>
            </a:endParaRPr>
          </a:p>
          <a:p>
            <a:pPr marL="469900" marR="499745" lvl="1" indent="-228600">
              <a:lnSpc>
                <a:spcPct val="100000"/>
              </a:lnSpc>
              <a:spcBef>
                <a:spcPts val="409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Corporate tax cuts, subsidies, and lax 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enforcement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of antitrust</a:t>
            </a:r>
            <a:r>
              <a:rPr sz="1400" spc="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laws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Tax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cuts for the wealthy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(“Trickle-down”</a:t>
            </a:r>
            <a:r>
              <a:rPr sz="1400" spc="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–</a:t>
            </a:r>
            <a:endParaRPr sz="14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Mellon)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9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Federal Reserve</a:t>
            </a:r>
            <a:r>
              <a:rPr sz="1400" spc="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Policies</a:t>
            </a:r>
            <a:r>
              <a:rPr lang="en-US" sz="14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low interest rates &amp; relaxed regulation of banks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8600" y="699516"/>
            <a:ext cx="5105400" cy="441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2984" y="723898"/>
            <a:ext cx="5067300" cy="4306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149352"/>
            <a:ext cx="4588764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212216"/>
            <a:ext cx="4432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8487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dirty="0"/>
              <a:t>A </a:t>
            </a:r>
            <a:r>
              <a:rPr sz="3200" spc="-5" dirty="0"/>
              <a:t>Consumer</a:t>
            </a:r>
            <a:r>
              <a:rPr sz="3200" spc="-315" dirty="0"/>
              <a:t> </a:t>
            </a:r>
            <a:r>
              <a:rPr sz="3200" spc="-5" dirty="0"/>
              <a:t>Economy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784" y="1050416"/>
            <a:ext cx="3626485" cy="34601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New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Appliances</a:t>
            </a:r>
            <a:endParaRPr sz="1800">
              <a:latin typeface="Times New Roman"/>
              <a:cs typeface="Times New Roman"/>
            </a:endParaRPr>
          </a:p>
          <a:p>
            <a:pPr marL="469900" marR="140335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Refrigerators, vacuums, washing  machines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E38D6A"/>
              </a:buClr>
              <a:buFont typeface="Wingdings"/>
              <a:buChar char=""/>
            </a:pP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sz="18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Automobile</a:t>
            </a:r>
            <a:endParaRPr sz="18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Industrial and Cultural</a:t>
            </a:r>
            <a:r>
              <a:rPr sz="18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Revolution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E38D6A"/>
              </a:buClr>
              <a:buFont typeface="Wingdings"/>
              <a:buChar char=""/>
            </a:pP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Increasing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Sales</a:t>
            </a:r>
            <a:endParaRPr sz="18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Advertising</a:t>
            </a:r>
            <a:endParaRPr sz="18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Buying on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Credit</a:t>
            </a:r>
            <a:endParaRPr sz="1800">
              <a:latin typeface="Times New Roman"/>
              <a:cs typeface="Times New Roman"/>
            </a:endParaRPr>
          </a:p>
          <a:p>
            <a:pPr marL="697865" lvl="2" indent="-227965">
              <a:lnSpc>
                <a:spcPct val="100000"/>
              </a:lnSpc>
              <a:spcBef>
                <a:spcPts val="6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85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Installment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Plans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88308" y="0"/>
            <a:ext cx="5155692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65648" y="0"/>
            <a:ext cx="4078351" cy="5143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300685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5" dirty="0"/>
              <a:t>Impact </a:t>
            </a:r>
            <a:r>
              <a:rPr sz="3200" dirty="0"/>
              <a:t>of</a:t>
            </a:r>
            <a:r>
              <a:rPr sz="3200" spc="-150" dirty="0"/>
              <a:t> </a:t>
            </a:r>
            <a:r>
              <a:rPr sz="3200" dirty="0"/>
              <a:t>the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708" y="527304"/>
            <a:ext cx="2578608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392" y="462986"/>
            <a:ext cx="3561715" cy="429450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3200" spc="-5" dirty="0">
                <a:solidFill>
                  <a:srgbClr val="B74D20"/>
                </a:solidFill>
                <a:latin typeface="Arial"/>
                <a:cs typeface="Arial"/>
              </a:rPr>
              <a:t>Automobile</a:t>
            </a:r>
            <a:endParaRPr sz="3200">
              <a:latin typeface="Arial"/>
              <a:cs typeface="Arial"/>
            </a:endParaRPr>
          </a:p>
          <a:p>
            <a:pPr marL="737870" indent="-228600">
              <a:lnSpc>
                <a:spcPct val="100000"/>
              </a:lnSpc>
              <a:spcBef>
                <a:spcPts val="74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7385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Economic</a:t>
            </a:r>
            <a:endParaRPr sz="1700">
              <a:latin typeface="Times New Roman"/>
              <a:cs typeface="Times New Roman"/>
            </a:endParaRPr>
          </a:p>
          <a:p>
            <a:pPr marL="966469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967105" algn="l"/>
              </a:tabLst>
            </a:pP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Affected</a:t>
            </a:r>
            <a:r>
              <a:rPr sz="17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Industries:</a:t>
            </a:r>
            <a:endParaRPr sz="1700">
              <a:latin typeface="Times New Roman"/>
              <a:cs typeface="Times New Roman"/>
            </a:endParaRPr>
          </a:p>
          <a:p>
            <a:pPr marL="1195070" marR="106680" lvl="2" indent="-228600">
              <a:lnSpc>
                <a:spcPts val="1630"/>
              </a:lnSpc>
              <a:spcBef>
                <a:spcPts val="5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11957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Gas,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Steel, Glass,</a:t>
            </a:r>
            <a:r>
              <a:rPr sz="17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Rubber, 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Roads &amp;</a:t>
            </a:r>
            <a:r>
              <a:rPr sz="1700" spc="-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Travel</a:t>
            </a:r>
            <a:endParaRPr sz="1700">
              <a:latin typeface="Times New Roman"/>
              <a:cs typeface="Times New Roman"/>
            </a:endParaRPr>
          </a:p>
          <a:p>
            <a:pPr marL="1195070" lvl="2" indent="-228600">
              <a:lnSpc>
                <a:spcPct val="100000"/>
              </a:lnSpc>
              <a:spcBef>
                <a:spcPts val="21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11957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Replaced</a:t>
            </a:r>
            <a:r>
              <a:rPr sz="17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railroads</a:t>
            </a:r>
            <a:endParaRPr sz="1700">
              <a:latin typeface="Times New Roman"/>
              <a:cs typeface="Times New Roman"/>
            </a:endParaRPr>
          </a:p>
          <a:p>
            <a:pPr marL="737870" indent="-228600">
              <a:lnSpc>
                <a:spcPct val="100000"/>
              </a:lnSpc>
              <a:spcBef>
                <a:spcPts val="1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73850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Social</a:t>
            </a:r>
            <a:endParaRPr sz="1700">
              <a:latin typeface="Times New Roman"/>
              <a:cs typeface="Times New Roman"/>
            </a:endParaRPr>
          </a:p>
          <a:p>
            <a:pPr marL="966469" marR="5080" lvl="1" indent="-228600">
              <a:lnSpc>
                <a:spcPct val="80000"/>
              </a:lnSpc>
              <a:spcBef>
                <a:spcPts val="60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9671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Independence for </a:t>
            </a:r>
            <a:r>
              <a:rPr sz="1700" spc="-30" dirty="0">
                <a:solidFill>
                  <a:srgbClr val="585858"/>
                </a:solidFill>
                <a:latin typeface="Times New Roman"/>
                <a:cs typeface="Times New Roman"/>
              </a:rPr>
              <a:t>Women</a:t>
            </a:r>
            <a:r>
              <a:rPr sz="1700" spc="-1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  </a:t>
            </a:r>
            <a:r>
              <a:rPr sz="1700" spc="-25" dirty="0">
                <a:solidFill>
                  <a:srgbClr val="585858"/>
                </a:solidFill>
                <a:latin typeface="Times New Roman"/>
                <a:cs typeface="Times New Roman"/>
              </a:rPr>
              <a:t>Teens</a:t>
            </a:r>
            <a:endParaRPr sz="1700">
              <a:latin typeface="Times New Roman"/>
              <a:cs typeface="Times New Roman"/>
            </a:endParaRPr>
          </a:p>
          <a:p>
            <a:pPr marL="966469" lvl="1" indent="-228600">
              <a:lnSpc>
                <a:spcPct val="100000"/>
              </a:lnSpc>
              <a:spcBef>
                <a:spcPts val="19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9671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Shopping,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travel,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commuting</a:t>
            </a:r>
            <a:endParaRPr sz="1700">
              <a:latin typeface="Times New Roman"/>
              <a:cs typeface="Times New Roman"/>
            </a:endParaRPr>
          </a:p>
          <a:p>
            <a:pPr marL="737870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7385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Cultural</a:t>
            </a:r>
            <a:endParaRPr sz="1700">
              <a:latin typeface="Times New Roman"/>
              <a:cs typeface="Times New Roman"/>
            </a:endParaRPr>
          </a:p>
          <a:p>
            <a:pPr marL="966469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96710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Iconic</a:t>
            </a:r>
            <a:endParaRPr sz="1700">
              <a:latin typeface="Times New Roman"/>
              <a:cs typeface="Times New Roman"/>
            </a:endParaRPr>
          </a:p>
          <a:p>
            <a:pPr marL="1195070" lvl="2" indent="-228600">
              <a:lnSpc>
                <a:spcPct val="100000"/>
              </a:lnSpc>
              <a:spcBef>
                <a:spcPts val="1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119570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Advent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“Big</a:t>
            </a:r>
            <a:r>
              <a:rPr sz="17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Three”</a:t>
            </a:r>
            <a:endParaRPr sz="1700">
              <a:latin typeface="Times New Roman"/>
              <a:cs typeface="Times New Roman"/>
            </a:endParaRPr>
          </a:p>
          <a:p>
            <a:pPr marL="1423670" lvl="3" indent="-228600">
              <a:lnSpc>
                <a:spcPct val="100000"/>
              </a:lnSpc>
              <a:spcBef>
                <a:spcPts val="19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142430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Ford, GM,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Chrysler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0876" y="28955"/>
            <a:ext cx="5183124" cy="5114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5259" y="53339"/>
            <a:ext cx="5158740" cy="5090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416052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4004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dirty="0"/>
              <a:t>Economic</a:t>
            </a:r>
            <a:r>
              <a:rPr sz="3200" spc="-150" dirty="0"/>
              <a:t> </a:t>
            </a:r>
            <a:r>
              <a:rPr sz="3200" spc="-5" dirty="0"/>
              <a:t>Problems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68" y="738123"/>
            <a:ext cx="5170932" cy="37325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Farm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Problems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Post 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War</a:t>
            </a:r>
            <a:r>
              <a:rPr sz="1700" spc="-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Problems</a:t>
            </a:r>
            <a:r>
              <a:rPr lang="en-US"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overproduction; surplus</a:t>
            </a:r>
            <a:endParaRPr sz="17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Massive</a:t>
            </a: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debt</a:t>
            </a:r>
            <a:endParaRPr sz="1700" dirty="0">
              <a:latin typeface="Times New Roman"/>
              <a:cs typeface="Times New Roman"/>
            </a:endParaRPr>
          </a:p>
          <a:p>
            <a:pPr marL="698500" marR="5080" lvl="2" indent="-228600">
              <a:lnSpc>
                <a:spcPct val="80100"/>
              </a:lnSpc>
              <a:spcBef>
                <a:spcPts val="5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Although new technology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increased production, issues with  prices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 loans not</a:t>
            </a:r>
            <a:r>
              <a:rPr sz="17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addressed</a:t>
            </a: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Labor</a:t>
            </a:r>
            <a:r>
              <a:rPr sz="17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Problems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Declining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union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membership</a:t>
            </a:r>
            <a:r>
              <a:rPr lang="en-US"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open shops</a:t>
            </a:r>
            <a:endParaRPr sz="1700" dirty="0">
              <a:latin typeface="Times New Roman"/>
              <a:cs typeface="Times New Roman"/>
            </a:endParaRPr>
          </a:p>
          <a:p>
            <a:pPr marL="698500" marR="76835" lvl="2" indent="-228600">
              <a:lnSpc>
                <a:spcPts val="1630"/>
              </a:lnSpc>
              <a:spcBef>
                <a:spcPts val="5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Result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welfare </a:t>
            </a:r>
            <a:r>
              <a:rPr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capitalism</a:t>
            </a:r>
            <a:r>
              <a:rPr lang="en-US"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en-US"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(higher wages; benefits)</a:t>
            </a:r>
            <a:r>
              <a:rPr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association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of unions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with  socialism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1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Ineffectiveness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strikes</a:t>
            </a:r>
            <a:endParaRPr sz="1700" dirty="0">
              <a:latin typeface="Times New Roman"/>
              <a:cs typeface="Times New Roman"/>
            </a:endParaRPr>
          </a:p>
          <a:p>
            <a:pPr marL="698500" marR="223520" lvl="2" indent="-228600">
              <a:lnSpc>
                <a:spcPct val="80000"/>
              </a:lnSpc>
              <a:spcBef>
                <a:spcPts val="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United Mine 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Workers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(John</a:t>
            </a:r>
            <a:r>
              <a:rPr sz="17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L.  Lewis</a:t>
            </a:r>
            <a:r>
              <a:rPr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)</a:t>
            </a:r>
            <a:r>
              <a:rPr lang="en-US"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- violence</a:t>
            </a:r>
            <a:endParaRPr sz="17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913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Conservative court</a:t>
            </a:r>
            <a:r>
              <a:rPr sz="1700" spc="-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injunctions</a:t>
            </a:r>
            <a:r>
              <a:rPr lang="en-US" sz="17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against strike and labor laws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78492" y="532077"/>
            <a:ext cx="5000244" cy="4244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172212"/>
            <a:ext cx="8202295" cy="4758055"/>
          </a:xfrm>
          <a:custGeom>
            <a:avLst/>
            <a:gdLst/>
            <a:ahLst/>
            <a:cxnLst/>
            <a:rect l="l" t="t" r="r" b="b"/>
            <a:pathLst>
              <a:path w="8202295" h="4758055">
                <a:moveTo>
                  <a:pt x="0" y="4757928"/>
                </a:moveTo>
                <a:lnTo>
                  <a:pt x="8202168" y="4757928"/>
                </a:lnTo>
                <a:lnTo>
                  <a:pt x="8202168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360" y="2304414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511" y="172212"/>
            <a:ext cx="212090" cy="4758055"/>
          </a:xfrm>
          <a:custGeom>
            <a:avLst/>
            <a:gdLst/>
            <a:ahLst/>
            <a:cxnLst/>
            <a:rect l="l" t="t" r="r" b="b"/>
            <a:pathLst>
              <a:path w="212090" h="4758055">
                <a:moveTo>
                  <a:pt x="0" y="4757928"/>
                </a:moveTo>
                <a:lnTo>
                  <a:pt x="211835" y="4757928"/>
                </a:lnTo>
                <a:lnTo>
                  <a:pt x="211835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6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2764" y="2621279"/>
            <a:ext cx="4785360" cy="65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2848" y="3329940"/>
            <a:ext cx="5684520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64994" y="3396741"/>
            <a:ext cx="5360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Social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and Cultural </a:t>
            </a: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Developments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of the “Jazz</a:t>
            </a:r>
            <a:r>
              <a:rPr sz="2000" spc="-220" dirty="0">
                <a:solidFill>
                  <a:srgbClr val="EAC86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Age”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163068"/>
            <a:ext cx="192786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224790"/>
            <a:ext cx="1772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10030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r>
              <a:rPr sz="5400" b="1" spc="-217" baseline="10030" dirty="0">
                <a:solidFill>
                  <a:srgbClr val="E38D6A"/>
                </a:solidFill>
                <a:latin typeface="Times New Roman"/>
                <a:cs typeface="Times New Roman"/>
              </a:rPr>
              <a:t> </a:t>
            </a:r>
            <a:r>
              <a:rPr sz="3200" dirty="0"/>
              <a:t>Causes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90442" y="3315842"/>
            <a:ext cx="564515" cy="516890"/>
          </a:xfrm>
          <a:custGeom>
            <a:avLst/>
            <a:gdLst/>
            <a:ahLst/>
            <a:cxnLst/>
            <a:rect l="l" t="t" r="r" b="b"/>
            <a:pathLst>
              <a:path w="564514" h="516889">
                <a:moveTo>
                  <a:pt x="0" y="0"/>
                </a:moveTo>
                <a:lnTo>
                  <a:pt x="564261" y="516381"/>
                </a:lnTo>
              </a:path>
            </a:pathLst>
          </a:custGeom>
          <a:ln w="12700">
            <a:solidFill>
              <a:srgbClr val="913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0315" y="2541397"/>
            <a:ext cx="848360" cy="0"/>
          </a:xfrm>
          <a:custGeom>
            <a:avLst/>
            <a:gdLst/>
            <a:ahLst/>
            <a:cxnLst/>
            <a:rect l="l" t="t" r="r" b="b"/>
            <a:pathLst>
              <a:path w="848360">
                <a:moveTo>
                  <a:pt x="0" y="0"/>
                </a:moveTo>
                <a:lnTo>
                  <a:pt x="848106" y="0"/>
                </a:lnTo>
              </a:path>
            </a:pathLst>
          </a:custGeom>
          <a:ln w="12192">
            <a:solidFill>
              <a:srgbClr val="913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0442" y="1202055"/>
            <a:ext cx="665480" cy="590550"/>
          </a:xfrm>
          <a:custGeom>
            <a:avLst/>
            <a:gdLst/>
            <a:ahLst/>
            <a:cxnLst/>
            <a:rect l="l" t="t" r="r" b="b"/>
            <a:pathLst>
              <a:path w="665479" h="590550">
                <a:moveTo>
                  <a:pt x="0" y="590169"/>
                </a:moveTo>
                <a:lnTo>
                  <a:pt x="665353" y="0"/>
                </a:lnTo>
              </a:path>
            </a:pathLst>
          </a:custGeom>
          <a:ln w="12700">
            <a:solidFill>
              <a:srgbClr val="913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9763" y="1257300"/>
            <a:ext cx="2570988" cy="2570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5963" y="1333500"/>
            <a:ext cx="2418588" cy="2418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20084" y="38100"/>
            <a:ext cx="1482852" cy="1482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8288" y="379475"/>
            <a:ext cx="1264919" cy="833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4091" y="76200"/>
            <a:ext cx="1354836" cy="1354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99991" y="403250"/>
            <a:ext cx="92456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202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Consu</a:t>
            </a:r>
            <a:r>
              <a:rPr sz="1600" b="1" spc="-25" dirty="0">
                <a:solidFill>
                  <a:srgbClr val="EAC868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er  </a:t>
            </a:r>
            <a:r>
              <a:rPr sz="1600" b="1" spc="-10" dirty="0">
                <a:solidFill>
                  <a:srgbClr val="EAC868"/>
                </a:solidFill>
                <a:latin typeface="Times New Roman"/>
                <a:cs typeface="Times New Roman"/>
              </a:rPr>
              <a:t>Culture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0975" y="277495"/>
            <a:ext cx="1624330" cy="90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Advertising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070"/>
              </a:lnSpc>
              <a:spcBef>
                <a:spcPts val="36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Mass 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su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73652" y="1778507"/>
            <a:ext cx="1580388" cy="15803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6428" y="2167127"/>
            <a:ext cx="1353312" cy="835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37659" y="1816607"/>
            <a:ext cx="1452372" cy="14523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56608" y="2193188"/>
            <a:ext cx="101219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1625">
              <a:lnSpc>
                <a:spcPct val="12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EAC868"/>
                </a:solidFill>
                <a:latin typeface="Times New Roman"/>
                <a:cs typeface="Times New Roman"/>
              </a:rPr>
              <a:t>New  </a:t>
            </a:r>
            <a:r>
              <a:rPr sz="1600" b="1" spc="-150" dirty="0">
                <a:solidFill>
                  <a:srgbClr val="EAC868"/>
                </a:solidFill>
                <a:latin typeface="Times New Roman"/>
                <a:cs typeface="Times New Roman"/>
              </a:rPr>
              <a:t>T</a:t>
            </a: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echnology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20841" y="2066366"/>
            <a:ext cx="1468755" cy="901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Electricity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060"/>
              </a:lnSpc>
              <a:spcBef>
                <a:spcPts val="38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Radio </a:t>
            </a:r>
            <a:r>
              <a:rPr sz="2000" dirty="0">
                <a:latin typeface="Times New Roman"/>
                <a:cs typeface="Times New Roman"/>
              </a:rPr>
              <a:t>&amp;  A</a:t>
            </a:r>
            <a:r>
              <a:rPr sz="2000" spc="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84447" y="3564635"/>
            <a:ext cx="1630679" cy="15788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48455" y="3602734"/>
            <a:ext cx="1502664" cy="14569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20461" y="3987495"/>
            <a:ext cx="2188210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Sports &amp;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Film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Times New Roman"/>
                <a:cs typeface="Times New Roman"/>
              </a:rPr>
              <a:t>Arts and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Literature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69614" y="4180433"/>
            <a:ext cx="12966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Entertain</a:t>
            </a:r>
            <a:r>
              <a:rPr sz="1600" b="1" spc="-25" dirty="0">
                <a:solidFill>
                  <a:srgbClr val="EAC868"/>
                </a:solidFill>
                <a:latin typeface="Times New Roman"/>
                <a:cs typeface="Times New Roman"/>
              </a:rPr>
              <a:t>m</a:t>
            </a: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e</a:t>
            </a:r>
            <a:r>
              <a:rPr sz="1600" b="1" spc="0" dirty="0">
                <a:solidFill>
                  <a:srgbClr val="EAC868"/>
                </a:solidFill>
                <a:latin typeface="Times New Roman"/>
                <a:cs typeface="Times New Roman"/>
              </a:rPr>
              <a:t>n</a:t>
            </a:r>
            <a:r>
              <a:rPr sz="1600" b="1" spc="-5" dirty="0">
                <a:solidFill>
                  <a:srgbClr val="EAC868"/>
                </a:solidFill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307543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2919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r>
              <a:rPr sz="5400" b="1" spc="-179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 </a:t>
            </a:r>
            <a:r>
              <a:rPr sz="3200" spc="-5" dirty="0"/>
              <a:t>Entertainment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953" y="723366"/>
            <a:ext cx="2771140" cy="41795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Radio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(1920)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National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Syndication</a:t>
            </a:r>
            <a:endParaRPr sz="140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NBC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 (1924)</a:t>
            </a:r>
            <a:endParaRPr sz="140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CBS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(1927)</a:t>
            </a:r>
            <a:endParaRPr sz="1400">
              <a:latin typeface="Times New Roman"/>
              <a:cs typeface="Times New Roman"/>
            </a:endParaRPr>
          </a:p>
          <a:p>
            <a:pPr marL="698500" lvl="2" indent="-228600">
              <a:lnSpc>
                <a:spcPts val="1515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Promoted Uniformity</a:t>
            </a:r>
            <a:r>
              <a:rPr sz="1400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698500">
              <a:lnSpc>
                <a:spcPts val="1515"/>
              </a:lnSpc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Advertising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Hollywood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“Talkies”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</a:t>
            </a:r>
            <a:r>
              <a:rPr sz="1400" i="1" dirty="0">
                <a:solidFill>
                  <a:srgbClr val="585858"/>
                </a:solidFill>
                <a:latin typeface="Times New Roman"/>
                <a:cs typeface="Times New Roman"/>
              </a:rPr>
              <a:t>Jazz Singer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,</a:t>
            </a:r>
            <a:r>
              <a:rPr sz="1400" spc="-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1927)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“Movie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Stars”</a:t>
            </a:r>
            <a:endParaRPr sz="140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7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Chaplin, Garbo,</a:t>
            </a:r>
            <a:r>
              <a:rPr sz="1400" spc="-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Valentino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Movie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“Palaces”</a:t>
            </a:r>
            <a:endParaRPr sz="140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80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million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tickets</a:t>
            </a:r>
            <a:r>
              <a:rPr sz="1400" spc="-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weekly</a:t>
            </a:r>
            <a:endParaRPr sz="14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Clr>
                <a:srgbClr val="B74D20"/>
              </a:buClr>
              <a:buFont typeface="Wingdings"/>
              <a:buChar char=""/>
            </a:pPr>
            <a:endParaRPr sz="14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Popular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Heroes</a:t>
            </a:r>
            <a:endParaRPr sz="140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ct val="8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Sports: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Dempsey,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Ruth,</a:t>
            </a:r>
            <a:r>
              <a:rPr sz="1400" spc="-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Thorpe,  Jones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Aviation: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Lindbergh,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Earhart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8452" y="902207"/>
            <a:ext cx="4163567" cy="3535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8623" y="867155"/>
            <a:ext cx="5675376" cy="3646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3967" y="900683"/>
            <a:ext cx="5590032" cy="3543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7263383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7108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5" dirty="0"/>
              <a:t>Gender Roles, </a:t>
            </a:r>
            <a:r>
              <a:rPr sz="3200" spc="-40" dirty="0"/>
              <a:t>Family, </a:t>
            </a:r>
            <a:r>
              <a:rPr sz="3200" spc="-5" dirty="0"/>
              <a:t>and</a:t>
            </a:r>
            <a:r>
              <a:rPr sz="3200" spc="-45" dirty="0"/>
              <a:t> </a:t>
            </a:r>
            <a:r>
              <a:rPr sz="3200" spc="-5" dirty="0"/>
              <a:t>Education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92" y="690219"/>
            <a:ext cx="4039870" cy="41478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Women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at</a:t>
            </a:r>
            <a:r>
              <a:rPr sz="1400" spc="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Home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Gender roles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reinforced</a:t>
            </a:r>
            <a:endParaRPr sz="1400">
              <a:latin typeface="Times New Roman"/>
              <a:cs typeface="Times New Roman"/>
            </a:endParaRPr>
          </a:p>
          <a:p>
            <a:pPr marL="697865" lvl="2" indent="-227965">
              <a:lnSpc>
                <a:spcPts val="151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85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New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appliances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didn’t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change role</a:t>
            </a:r>
            <a:r>
              <a:rPr sz="14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  <a:p>
            <a:pPr marL="697865">
              <a:lnSpc>
                <a:spcPts val="1510"/>
              </a:lnSpc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homemaker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Women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in the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Labor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Force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Following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war,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went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back to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largely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clerical</a:t>
            </a:r>
            <a:r>
              <a:rPr sz="1400" spc="-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jobs</a:t>
            </a:r>
            <a:endParaRPr sz="1400">
              <a:latin typeface="Times New Roman"/>
              <a:cs typeface="Times New Roman"/>
            </a:endParaRPr>
          </a:p>
          <a:p>
            <a:pPr marL="697865" lvl="2" indent="-227965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Receiving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lower wages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than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male</a:t>
            </a:r>
            <a:r>
              <a:rPr sz="14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counterparts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Revolution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in</a:t>
            </a:r>
            <a:r>
              <a:rPr sz="14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Morals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Psychology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(Freud)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Old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vs.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New</a:t>
            </a:r>
            <a:endParaRPr sz="1400">
              <a:latin typeface="Times New Roman"/>
              <a:cs typeface="Times New Roman"/>
            </a:endParaRPr>
          </a:p>
          <a:p>
            <a:pPr marL="697865" lvl="2" indent="-227965">
              <a:lnSpc>
                <a:spcPct val="100000"/>
              </a:lnSpc>
              <a:spcBef>
                <a:spcPts val="26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85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Music,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movies,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fashion,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smoking,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sex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Birth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Control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“Flapper”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Marriage and Divorce</a:t>
            </a:r>
            <a:r>
              <a:rPr sz="1400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Rates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Education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Importance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of schooling (high school: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25%)</a:t>
            </a:r>
            <a:endParaRPr sz="14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699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Path toward assimilation for</a:t>
            </a:r>
            <a:r>
              <a:rPr sz="14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immigrants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7328" y="629412"/>
            <a:ext cx="5366004" cy="4514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1711" y="653794"/>
            <a:ext cx="5262372" cy="4469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0"/>
            <a:ext cx="2316480" cy="984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85420"/>
            <a:ext cx="20948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6944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dirty="0"/>
              <a:t>The</a:t>
            </a:r>
            <a:r>
              <a:rPr sz="3600" spc="-370" dirty="0"/>
              <a:t> </a:t>
            </a:r>
            <a:r>
              <a:rPr sz="3600" dirty="0"/>
              <a:t>Arts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169" y="665684"/>
            <a:ext cx="3975100" cy="43891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Literature</a:t>
            </a:r>
            <a:endParaRPr sz="17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The “Lost</a:t>
            </a:r>
            <a:r>
              <a:rPr sz="17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Generation”</a:t>
            </a:r>
            <a:endParaRPr sz="1700">
              <a:latin typeface="Times New Roman"/>
              <a:cs typeface="Times New Roman"/>
            </a:endParaRPr>
          </a:p>
          <a:p>
            <a:pPr marL="698500" marR="27940" lvl="2" indent="-228600">
              <a:lnSpc>
                <a:spcPts val="1630"/>
              </a:lnSpc>
              <a:spcBef>
                <a:spcPts val="5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American expatriates protesting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mass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culture/cosumerism</a:t>
            </a:r>
            <a:endParaRPr sz="1700">
              <a:latin typeface="Times New Roman"/>
              <a:cs typeface="Times New Roman"/>
            </a:endParaRPr>
          </a:p>
          <a:p>
            <a:pPr marL="698500" lvl="2" indent="-228600">
              <a:lnSpc>
                <a:spcPts val="1835"/>
              </a:lnSpc>
              <a:spcBef>
                <a:spcPts val="204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Poets: </a:t>
            </a:r>
            <a:r>
              <a:rPr sz="1700" spc="-30" dirty="0">
                <a:solidFill>
                  <a:srgbClr val="585858"/>
                </a:solidFill>
                <a:latin typeface="Times New Roman"/>
                <a:cs typeface="Times New Roman"/>
              </a:rPr>
              <a:t>T.S.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Eliot,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e.e.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cummings,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Ezra</a:t>
            </a:r>
            <a:endParaRPr sz="1700">
              <a:latin typeface="Times New Roman"/>
              <a:cs typeface="Times New Roman"/>
            </a:endParaRPr>
          </a:p>
          <a:p>
            <a:pPr marL="698500">
              <a:lnSpc>
                <a:spcPts val="1835"/>
              </a:lnSpc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Pound</a:t>
            </a:r>
            <a:endParaRPr sz="1700">
              <a:latin typeface="Times New Roman"/>
              <a:cs typeface="Times New Roman"/>
            </a:endParaRPr>
          </a:p>
          <a:p>
            <a:pPr marL="698500" marR="271780" lvl="2" indent="-228600">
              <a:lnSpc>
                <a:spcPct val="80000"/>
              </a:lnSpc>
              <a:spcBef>
                <a:spcPts val="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Writers: </a:t>
            </a:r>
            <a:r>
              <a:rPr sz="1700" spc="-70" dirty="0">
                <a:solidFill>
                  <a:srgbClr val="585858"/>
                </a:solidFill>
                <a:latin typeface="Times New Roman"/>
                <a:cs typeface="Times New Roman"/>
              </a:rPr>
              <a:t>F.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Scott Fitzgerald,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Ernest  </a:t>
            </a: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Hemingway,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Sinclair</a:t>
            </a:r>
            <a:r>
              <a:rPr sz="17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Lewis</a:t>
            </a:r>
            <a:endParaRPr sz="1700">
              <a:latin typeface="Times New Roman"/>
              <a:cs typeface="Times New Roman"/>
            </a:endParaRPr>
          </a:p>
          <a:p>
            <a:pPr marL="927100" marR="396240" lvl="3" indent="-228600">
              <a:lnSpc>
                <a:spcPct val="80100"/>
              </a:lnSpc>
              <a:spcBef>
                <a:spcPts val="60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927735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Examples: </a:t>
            </a: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700" i="1" spc="-15" dirty="0">
                <a:solidFill>
                  <a:srgbClr val="585858"/>
                </a:solidFill>
                <a:latin typeface="Times New Roman"/>
                <a:cs typeface="Times New Roman"/>
              </a:rPr>
              <a:t>Great </a:t>
            </a: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Gatsby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(Fitzgerald); </a:t>
            </a:r>
            <a:r>
              <a:rPr sz="1700" i="1" spc="-5" dirty="0">
                <a:solidFill>
                  <a:srgbClr val="585858"/>
                </a:solidFill>
                <a:latin typeface="Times New Roman"/>
                <a:cs typeface="Times New Roman"/>
              </a:rPr>
              <a:t>Babbitt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and </a:t>
            </a:r>
            <a:r>
              <a:rPr sz="1700" i="1" spc="-5" dirty="0">
                <a:solidFill>
                  <a:srgbClr val="585858"/>
                </a:solidFill>
                <a:latin typeface="Times New Roman"/>
                <a:cs typeface="Times New Roman"/>
              </a:rPr>
              <a:t>Main  </a:t>
            </a:r>
            <a:r>
              <a:rPr sz="1700" i="1" spc="-15" dirty="0">
                <a:solidFill>
                  <a:srgbClr val="585858"/>
                </a:solidFill>
                <a:latin typeface="Times New Roman"/>
                <a:cs typeface="Times New Roman"/>
              </a:rPr>
              <a:t>Street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(Lewis)</a:t>
            </a: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Art &amp;</a:t>
            </a:r>
            <a:r>
              <a:rPr sz="17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Architecture</a:t>
            </a:r>
            <a:endParaRPr sz="17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Art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Deco</a:t>
            </a:r>
            <a:endParaRPr sz="17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Artists: 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Hopper, </a:t>
            </a:r>
            <a:r>
              <a:rPr sz="1700" spc="-25" dirty="0">
                <a:solidFill>
                  <a:srgbClr val="585858"/>
                </a:solidFill>
                <a:latin typeface="Times New Roman"/>
                <a:cs typeface="Times New Roman"/>
              </a:rPr>
              <a:t>Wood,</a:t>
            </a:r>
            <a:r>
              <a:rPr sz="1700" spc="-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Benton</a:t>
            </a: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Musical</a:t>
            </a: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Theater</a:t>
            </a:r>
            <a:endParaRPr sz="1700">
              <a:latin typeface="Times New Roman"/>
              <a:cs typeface="Times New Roman"/>
            </a:endParaRPr>
          </a:p>
          <a:p>
            <a:pPr marL="469900" lvl="1" indent="-228600">
              <a:lnSpc>
                <a:spcPts val="1835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Rhapsody </a:t>
            </a:r>
            <a:r>
              <a:rPr sz="1700" i="1" spc="-5" dirty="0">
                <a:solidFill>
                  <a:srgbClr val="585858"/>
                </a:solidFill>
                <a:latin typeface="Times New Roman"/>
                <a:cs typeface="Times New Roman"/>
              </a:rPr>
              <a:t>in </a:t>
            </a: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Blue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and </a:t>
            </a:r>
            <a:r>
              <a:rPr sz="1700" i="1" spc="-15" dirty="0">
                <a:solidFill>
                  <a:srgbClr val="585858"/>
                </a:solidFill>
                <a:latin typeface="Times New Roman"/>
                <a:cs typeface="Times New Roman"/>
              </a:rPr>
              <a:t>Porgy </a:t>
            </a: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sz="1700" i="1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i="1" dirty="0">
                <a:solidFill>
                  <a:srgbClr val="585858"/>
                </a:solidFill>
                <a:latin typeface="Times New Roman"/>
                <a:cs typeface="Times New Roman"/>
              </a:rPr>
              <a:t>Bess</a:t>
            </a: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ts val="1835"/>
              </a:lnSpc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(Gershwin)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8679" y="1667255"/>
            <a:ext cx="4447032" cy="3476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3064" y="1691639"/>
            <a:ext cx="4343399" cy="3451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8679" y="178307"/>
            <a:ext cx="3451860" cy="1990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3064" y="202692"/>
            <a:ext cx="3348228" cy="18867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11311" y="211836"/>
            <a:ext cx="641985" cy="1201420"/>
          </a:xfrm>
          <a:custGeom>
            <a:avLst/>
            <a:gdLst/>
            <a:ahLst/>
            <a:cxnLst/>
            <a:rect l="l" t="t" r="r" b="b"/>
            <a:pathLst>
              <a:path w="641984" h="1201420">
                <a:moveTo>
                  <a:pt x="0" y="1200912"/>
                </a:moveTo>
                <a:lnTo>
                  <a:pt x="641603" y="1200912"/>
                </a:lnTo>
                <a:lnTo>
                  <a:pt x="641603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413" y="143636"/>
            <a:ext cx="286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68056" y="211836"/>
            <a:ext cx="91440" cy="1201420"/>
          </a:xfrm>
          <a:custGeom>
            <a:avLst/>
            <a:gdLst/>
            <a:ahLst/>
            <a:cxnLst/>
            <a:rect l="l" t="t" r="r" b="b"/>
            <a:pathLst>
              <a:path w="91440" h="1201420">
                <a:moveTo>
                  <a:pt x="0" y="1200912"/>
                </a:moveTo>
                <a:lnTo>
                  <a:pt x="91440" y="1200912"/>
                </a:lnTo>
                <a:lnTo>
                  <a:pt x="9144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457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928" y="365759"/>
            <a:ext cx="8074152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226" y="494233"/>
            <a:ext cx="7492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B74D20"/>
                </a:solidFill>
                <a:latin typeface="Arial"/>
                <a:cs typeface="Arial"/>
              </a:rPr>
              <a:t>Themes of </a:t>
            </a:r>
            <a:r>
              <a:rPr sz="3600" b="1" spc="-5" dirty="0">
                <a:solidFill>
                  <a:srgbClr val="B74D20"/>
                </a:solidFill>
                <a:latin typeface="Arial"/>
                <a:cs typeface="Arial"/>
              </a:rPr>
              <a:t>the </a:t>
            </a:r>
            <a:r>
              <a:rPr sz="3600" b="1" dirty="0">
                <a:solidFill>
                  <a:srgbClr val="B74D20"/>
                </a:solidFill>
                <a:latin typeface="Arial"/>
                <a:cs typeface="Arial"/>
              </a:rPr>
              <a:t>“Roaring</a:t>
            </a:r>
            <a:r>
              <a:rPr sz="3600" b="1" spc="-70" dirty="0">
                <a:solidFill>
                  <a:srgbClr val="B74D20"/>
                </a:solidFill>
                <a:latin typeface="Arial"/>
                <a:cs typeface="Arial"/>
              </a:rPr>
              <a:t> </a:t>
            </a:r>
            <a:r>
              <a:rPr sz="3600" b="1" spc="-30" dirty="0">
                <a:solidFill>
                  <a:srgbClr val="B74D20"/>
                </a:solidFill>
                <a:latin typeface="Arial"/>
                <a:cs typeface="Arial"/>
              </a:rPr>
              <a:t>Twenties”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6600" y="1463039"/>
            <a:ext cx="5800344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8603" y="1495044"/>
            <a:ext cx="5625465" cy="940435"/>
          </a:xfrm>
          <a:custGeom>
            <a:avLst/>
            <a:gdLst/>
            <a:ahLst/>
            <a:cxnLst/>
            <a:rect l="l" t="t" r="r" b="b"/>
            <a:pathLst>
              <a:path w="5625465" h="940435">
                <a:moveTo>
                  <a:pt x="5468366" y="0"/>
                </a:moveTo>
                <a:lnTo>
                  <a:pt x="0" y="0"/>
                </a:lnTo>
                <a:lnTo>
                  <a:pt x="0" y="940307"/>
                </a:lnTo>
                <a:lnTo>
                  <a:pt x="5468366" y="940307"/>
                </a:lnTo>
                <a:lnTo>
                  <a:pt x="5517924" y="932324"/>
                </a:lnTo>
                <a:lnTo>
                  <a:pt x="5560947" y="910088"/>
                </a:lnTo>
                <a:lnTo>
                  <a:pt x="5594864" y="876171"/>
                </a:lnTo>
                <a:lnTo>
                  <a:pt x="5617100" y="833148"/>
                </a:lnTo>
                <a:lnTo>
                  <a:pt x="5625084" y="783589"/>
                </a:lnTo>
                <a:lnTo>
                  <a:pt x="5625084" y="156717"/>
                </a:lnTo>
                <a:lnTo>
                  <a:pt x="5617100" y="107159"/>
                </a:lnTo>
                <a:lnTo>
                  <a:pt x="5594864" y="64136"/>
                </a:lnTo>
                <a:lnTo>
                  <a:pt x="5560947" y="30219"/>
                </a:lnTo>
                <a:lnTo>
                  <a:pt x="5517924" y="7983"/>
                </a:lnTo>
                <a:lnTo>
                  <a:pt x="5468366" y="0"/>
                </a:lnTo>
                <a:close/>
              </a:path>
            </a:pathLst>
          </a:custGeom>
          <a:solidFill>
            <a:srgbClr val="E6D0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8603" y="1495044"/>
            <a:ext cx="5625465" cy="940435"/>
          </a:xfrm>
          <a:custGeom>
            <a:avLst/>
            <a:gdLst/>
            <a:ahLst/>
            <a:cxnLst/>
            <a:rect l="l" t="t" r="r" b="b"/>
            <a:pathLst>
              <a:path w="5625465" h="940435">
                <a:moveTo>
                  <a:pt x="5625084" y="156717"/>
                </a:moveTo>
                <a:lnTo>
                  <a:pt x="5625084" y="783589"/>
                </a:lnTo>
                <a:lnTo>
                  <a:pt x="5617100" y="833148"/>
                </a:lnTo>
                <a:lnTo>
                  <a:pt x="5594864" y="876171"/>
                </a:lnTo>
                <a:lnTo>
                  <a:pt x="5560947" y="910088"/>
                </a:lnTo>
                <a:lnTo>
                  <a:pt x="5517924" y="932324"/>
                </a:lnTo>
                <a:lnTo>
                  <a:pt x="5468366" y="940307"/>
                </a:lnTo>
                <a:lnTo>
                  <a:pt x="0" y="940307"/>
                </a:lnTo>
                <a:lnTo>
                  <a:pt x="0" y="0"/>
                </a:lnTo>
                <a:lnTo>
                  <a:pt x="5468366" y="0"/>
                </a:lnTo>
                <a:lnTo>
                  <a:pt x="5517924" y="7983"/>
                </a:lnTo>
                <a:lnTo>
                  <a:pt x="5560947" y="30219"/>
                </a:lnTo>
                <a:lnTo>
                  <a:pt x="5594864" y="64136"/>
                </a:lnTo>
                <a:lnTo>
                  <a:pt x="5617100" y="107159"/>
                </a:lnTo>
                <a:lnTo>
                  <a:pt x="5625084" y="156717"/>
                </a:lnTo>
                <a:close/>
              </a:path>
            </a:pathLst>
          </a:custGeom>
          <a:ln w="12192">
            <a:solidFill>
              <a:srgbClr val="E6D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88614" y="1556080"/>
            <a:ext cx="554545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pc="-5" dirty="0">
                <a:latin typeface="Times New Roman"/>
                <a:cs typeface="Times New Roman"/>
              </a:rPr>
              <a:t>Fundamentalism </a:t>
            </a:r>
            <a:r>
              <a:rPr dirty="0">
                <a:latin typeface="Times New Roman"/>
                <a:cs typeface="Times New Roman"/>
              </a:rPr>
              <a:t>vs.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Modernity</a:t>
            </a:r>
            <a:r>
              <a:rPr lang="en-US" dirty="0" smtClean="0">
                <a:latin typeface="Times New Roman"/>
                <a:cs typeface="Times New Roman"/>
              </a:rPr>
              <a:t> (Religion vs. Science)</a:t>
            </a:r>
            <a:endParaRPr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241300" algn="l"/>
              </a:tabLst>
            </a:pPr>
            <a:r>
              <a:rPr dirty="0">
                <a:latin typeface="Times New Roman"/>
                <a:cs typeface="Times New Roman"/>
              </a:rPr>
              <a:t>Advent of </a:t>
            </a:r>
            <a:r>
              <a:rPr spc="-5" dirty="0">
                <a:latin typeface="Times New Roman"/>
                <a:cs typeface="Times New Roman"/>
              </a:rPr>
              <a:t>Mass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Culture</a:t>
            </a:r>
          </a:p>
        </p:txBody>
      </p:sp>
      <p:sp>
        <p:nvSpPr>
          <p:cNvPr id="11" name="object 11"/>
          <p:cNvSpPr/>
          <p:nvPr/>
        </p:nvSpPr>
        <p:spPr>
          <a:xfrm>
            <a:off x="79247" y="1338072"/>
            <a:ext cx="3294888" cy="130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" y="1363980"/>
            <a:ext cx="2356104" cy="1357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255" y="1376172"/>
            <a:ext cx="3166872" cy="1178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51991" y="1526539"/>
            <a:ext cx="1549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EAC868"/>
                </a:solidFill>
                <a:latin typeface="Times New Roman"/>
                <a:cs typeface="Times New Roman"/>
              </a:rPr>
              <a:t>Social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6600" y="2697479"/>
            <a:ext cx="5800344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8603" y="2729483"/>
            <a:ext cx="5625465" cy="940435"/>
          </a:xfrm>
          <a:custGeom>
            <a:avLst/>
            <a:gdLst/>
            <a:ahLst/>
            <a:cxnLst/>
            <a:rect l="l" t="t" r="r" b="b"/>
            <a:pathLst>
              <a:path w="5625465" h="940435">
                <a:moveTo>
                  <a:pt x="5468366" y="0"/>
                </a:moveTo>
                <a:lnTo>
                  <a:pt x="0" y="0"/>
                </a:lnTo>
                <a:lnTo>
                  <a:pt x="0" y="940308"/>
                </a:lnTo>
                <a:lnTo>
                  <a:pt x="5468366" y="940308"/>
                </a:lnTo>
                <a:lnTo>
                  <a:pt x="5517924" y="932324"/>
                </a:lnTo>
                <a:lnTo>
                  <a:pt x="5560947" y="910088"/>
                </a:lnTo>
                <a:lnTo>
                  <a:pt x="5594864" y="876171"/>
                </a:lnTo>
                <a:lnTo>
                  <a:pt x="5617100" y="833148"/>
                </a:lnTo>
                <a:lnTo>
                  <a:pt x="5625084" y="783590"/>
                </a:lnTo>
                <a:lnTo>
                  <a:pt x="5625084" y="156718"/>
                </a:lnTo>
                <a:lnTo>
                  <a:pt x="5617100" y="107159"/>
                </a:lnTo>
                <a:lnTo>
                  <a:pt x="5594864" y="64136"/>
                </a:lnTo>
                <a:lnTo>
                  <a:pt x="5560947" y="30219"/>
                </a:lnTo>
                <a:lnTo>
                  <a:pt x="5517924" y="7983"/>
                </a:lnTo>
                <a:lnTo>
                  <a:pt x="5468366" y="0"/>
                </a:lnTo>
                <a:close/>
              </a:path>
            </a:pathLst>
          </a:custGeom>
          <a:solidFill>
            <a:srgbClr val="E6D0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8603" y="2729483"/>
            <a:ext cx="5625465" cy="940435"/>
          </a:xfrm>
          <a:custGeom>
            <a:avLst/>
            <a:gdLst/>
            <a:ahLst/>
            <a:cxnLst/>
            <a:rect l="l" t="t" r="r" b="b"/>
            <a:pathLst>
              <a:path w="5625465" h="940435">
                <a:moveTo>
                  <a:pt x="5625084" y="156718"/>
                </a:moveTo>
                <a:lnTo>
                  <a:pt x="5625084" y="783590"/>
                </a:lnTo>
                <a:lnTo>
                  <a:pt x="5617100" y="833148"/>
                </a:lnTo>
                <a:lnTo>
                  <a:pt x="5594864" y="876171"/>
                </a:lnTo>
                <a:lnTo>
                  <a:pt x="5560947" y="910088"/>
                </a:lnTo>
                <a:lnTo>
                  <a:pt x="5517924" y="932324"/>
                </a:lnTo>
                <a:lnTo>
                  <a:pt x="5468366" y="940308"/>
                </a:lnTo>
                <a:lnTo>
                  <a:pt x="0" y="940308"/>
                </a:lnTo>
                <a:lnTo>
                  <a:pt x="0" y="0"/>
                </a:lnTo>
                <a:lnTo>
                  <a:pt x="5468366" y="0"/>
                </a:lnTo>
                <a:lnTo>
                  <a:pt x="5517924" y="7983"/>
                </a:lnTo>
                <a:lnTo>
                  <a:pt x="5560947" y="30219"/>
                </a:lnTo>
                <a:lnTo>
                  <a:pt x="5594864" y="64136"/>
                </a:lnTo>
                <a:lnTo>
                  <a:pt x="5617100" y="107159"/>
                </a:lnTo>
                <a:lnTo>
                  <a:pt x="5625084" y="156718"/>
                </a:lnTo>
                <a:close/>
              </a:path>
            </a:pathLst>
          </a:custGeom>
          <a:ln w="12192">
            <a:solidFill>
              <a:srgbClr val="E6D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88614" y="2791714"/>
            <a:ext cx="5374386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Isolationism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Limited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Government</a:t>
            </a:r>
            <a:r>
              <a:rPr lang="en-US" sz="2400" spc="-5" dirty="0" smtClean="0">
                <a:latin typeface="Times New Roman"/>
                <a:cs typeface="Times New Roman"/>
              </a:rPr>
              <a:t> Regulation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247" y="2572511"/>
            <a:ext cx="3294888" cy="1307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656" y="2598420"/>
            <a:ext cx="2863596" cy="1357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255" y="2610611"/>
            <a:ext cx="3166872" cy="1179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9008" y="2761310"/>
            <a:ext cx="205676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EAC868"/>
                </a:solidFill>
                <a:latin typeface="Times New Roman"/>
                <a:cs typeface="Times New Roman"/>
              </a:rPr>
              <a:t>Political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76600" y="3931920"/>
            <a:ext cx="5800344" cy="10698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08603" y="3963923"/>
            <a:ext cx="5625465" cy="942340"/>
          </a:xfrm>
          <a:custGeom>
            <a:avLst/>
            <a:gdLst/>
            <a:ahLst/>
            <a:cxnLst/>
            <a:rect l="l" t="t" r="r" b="b"/>
            <a:pathLst>
              <a:path w="5625465" h="942339">
                <a:moveTo>
                  <a:pt x="5468112" y="0"/>
                </a:moveTo>
                <a:lnTo>
                  <a:pt x="0" y="0"/>
                </a:lnTo>
                <a:lnTo>
                  <a:pt x="0" y="941832"/>
                </a:lnTo>
                <a:lnTo>
                  <a:pt x="5468112" y="941832"/>
                </a:lnTo>
                <a:lnTo>
                  <a:pt x="5517745" y="933829"/>
                </a:lnTo>
                <a:lnTo>
                  <a:pt x="5560838" y="911544"/>
                </a:lnTo>
                <a:lnTo>
                  <a:pt x="5594811" y="877564"/>
                </a:lnTo>
                <a:lnTo>
                  <a:pt x="5617086" y="834474"/>
                </a:lnTo>
                <a:lnTo>
                  <a:pt x="5625084" y="784860"/>
                </a:lnTo>
                <a:lnTo>
                  <a:pt x="5625084" y="156972"/>
                </a:lnTo>
                <a:lnTo>
                  <a:pt x="5617086" y="107357"/>
                </a:lnTo>
                <a:lnTo>
                  <a:pt x="5594811" y="64267"/>
                </a:lnTo>
                <a:lnTo>
                  <a:pt x="5560838" y="30287"/>
                </a:lnTo>
                <a:lnTo>
                  <a:pt x="5517745" y="8002"/>
                </a:lnTo>
                <a:lnTo>
                  <a:pt x="5468112" y="0"/>
                </a:lnTo>
                <a:close/>
              </a:path>
            </a:pathLst>
          </a:custGeom>
          <a:solidFill>
            <a:srgbClr val="E6D0CC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8603" y="3963923"/>
            <a:ext cx="5625465" cy="942340"/>
          </a:xfrm>
          <a:custGeom>
            <a:avLst/>
            <a:gdLst/>
            <a:ahLst/>
            <a:cxnLst/>
            <a:rect l="l" t="t" r="r" b="b"/>
            <a:pathLst>
              <a:path w="5625465" h="942339">
                <a:moveTo>
                  <a:pt x="5625084" y="156972"/>
                </a:moveTo>
                <a:lnTo>
                  <a:pt x="5625084" y="784860"/>
                </a:lnTo>
                <a:lnTo>
                  <a:pt x="5617086" y="834474"/>
                </a:lnTo>
                <a:lnTo>
                  <a:pt x="5594811" y="877564"/>
                </a:lnTo>
                <a:lnTo>
                  <a:pt x="5560838" y="911544"/>
                </a:lnTo>
                <a:lnTo>
                  <a:pt x="5517745" y="933829"/>
                </a:lnTo>
                <a:lnTo>
                  <a:pt x="5468112" y="941832"/>
                </a:lnTo>
                <a:lnTo>
                  <a:pt x="0" y="941832"/>
                </a:lnTo>
                <a:lnTo>
                  <a:pt x="0" y="0"/>
                </a:lnTo>
                <a:lnTo>
                  <a:pt x="5468112" y="0"/>
                </a:lnTo>
                <a:lnTo>
                  <a:pt x="5517745" y="8002"/>
                </a:lnTo>
                <a:lnTo>
                  <a:pt x="5560838" y="30287"/>
                </a:lnTo>
                <a:lnTo>
                  <a:pt x="5594811" y="64267"/>
                </a:lnTo>
                <a:lnTo>
                  <a:pt x="5617086" y="107357"/>
                </a:lnTo>
                <a:lnTo>
                  <a:pt x="5625084" y="156972"/>
                </a:lnTo>
                <a:close/>
              </a:path>
            </a:pathLst>
          </a:custGeom>
          <a:ln w="12192">
            <a:solidFill>
              <a:srgbClr val="E6D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88614" y="4026509"/>
            <a:ext cx="5322570" cy="75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Consumerism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Unrestricted and Uncontrolled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Expansion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9247" y="3806950"/>
            <a:ext cx="3294888" cy="13075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676" y="3834382"/>
            <a:ext cx="3304032" cy="13091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3255" y="3845052"/>
            <a:ext cx="3166872" cy="11795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78027" y="3996944"/>
            <a:ext cx="2497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EAC868"/>
                </a:solidFill>
                <a:latin typeface="Times New Roman"/>
                <a:cs typeface="Times New Roman"/>
              </a:rPr>
              <a:t>Economic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513130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4975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dirty="0"/>
              <a:t>The Harlem</a:t>
            </a:r>
            <a:r>
              <a:rPr sz="3200" spc="-135" dirty="0"/>
              <a:t> </a:t>
            </a:r>
            <a:r>
              <a:rPr sz="3200" spc="-5" dirty="0"/>
              <a:t>Renaissance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142" y="709807"/>
            <a:ext cx="3818890" cy="428434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Migration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of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Jazz</a:t>
            </a:r>
            <a:endParaRPr sz="1700">
              <a:latin typeface="Times New Roman"/>
              <a:cs typeface="Times New Roman"/>
            </a:endParaRPr>
          </a:p>
          <a:p>
            <a:pPr marL="469900" marR="73660" lvl="1" indent="-228600" algn="just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South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(New Orleans) </a:t>
            </a:r>
            <a:r>
              <a:rPr sz="17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 Up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sz="17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River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(St. Louis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&amp; Chicago) </a:t>
            </a:r>
            <a:r>
              <a:rPr sz="1700" dirty="0">
                <a:solidFill>
                  <a:srgbClr val="585858"/>
                </a:solidFill>
                <a:latin typeface="Wingdings"/>
                <a:cs typeface="Wingdings"/>
              </a:rPr>
              <a:t>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60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the City 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(New</a:t>
            </a:r>
            <a:r>
              <a:rPr sz="1700" spc="-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35" dirty="0">
                <a:solidFill>
                  <a:srgbClr val="585858"/>
                </a:solidFill>
                <a:latin typeface="Times New Roman"/>
                <a:cs typeface="Times New Roman"/>
              </a:rPr>
              <a:t>York)</a:t>
            </a:r>
            <a:endParaRPr sz="17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E38D6A"/>
              </a:buClr>
              <a:buFont typeface="Wingdings"/>
              <a:buChar char=""/>
            </a:pP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Poets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sz="17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Musicians</a:t>
            </a:r>
            <a:endParaRPr sz="170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Countee Cullen, Claude 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McKay, 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Langston Hughes, Zora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Neale</a:t>
            </a:r>
            <a:r>
              <a:rPr sz="17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Hurston</a:t>
            </a:r>
            <a:endParaRPr sz="17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Duke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Ellington,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Louis</a:t>
            </a:r>
            <a:r>
              <a:rPr sz="1700" spc="-1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Armstrong,</a:t>
            </a:r>
            <a:endParaRPr sz="17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Bessie Smith, Billie</a:t>
            </a:r>
            <a:r>
              <a:rPr sz="1700" spc="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Holiday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United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Negro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Improvement</a:t>
            </a:r>
            <a:r>
              <a:rPr sz="1700" spc="-1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Association</a:t>
            </a:r>
            <a:endParaRPr sz="17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(1916)</a:t>
            </a:r>
            <a:endParaRPr sz="1700">
              <a:latin typeface="Times New Roman"/>
              <a:cs typeface="Times New Roman"/>
            </a:endParaRPr>
          </a:p>
          <a:p>
            <a:pPr marL="469900" marR="454659" lvl="1" indent="-228600">
              <a:lnSpc>
                <a:spcPct val="100000"/>
              </a:lnSpc>
              <a:spcBef>
                <a:spcPts val="60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Marcus </a:t>
            </a: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Garvey’s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“Back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to</a:t>
            </a:r>
            <a:r>
              <a:rPr sz="1700" spc="-1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Africa  Movement”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1708" y="1493304"/>
            <a:ext cx="4346447" cy="341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3656076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3501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45" dirty="0"/>
              <a:t>Values </a:t>
            </a:r>
            <a:r>
              <a:rPr sz="3200" dirty="0"/>
              <a:t>in</a:t>
            </a:r>
            <a:r>
              <a:rPr sz="3200" spc="-105" dirty="0"/>
              <a:t> </a:t>
            </a:r>
            <a:r>
              <a:rPr sz="3200" dirty="0"/>
              <a:t>Conflict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000" y="832002"/>
            <a:ext cx="7969200" cy="3318216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9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Religion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Modernism vs.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Fundamentalism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Manifestations:</a:t>
            </a:r>
            <a:endParaRPr sz="18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6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85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Revivalists</a:t>
            </a:r>
            <a:endParaRPr sz="1800" dirty="0">
              <a:latin typeface="Times New Roman"/>
              <a:cs typeface="Times New Roman"/>
            </a:endParaRPr>
          </a:p>
          <a:p>
            <a:pPr marL="926465" lvl="3" indent="-227965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9271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Billy 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Sunday,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Aimee</a:t>
            </a:r>
            <a:r>
              <a:rPr sz="1800" spc="-1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Semple</a:t>
            </a:r>
            <a:r>
              <a:rPr lang="en-US"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McPherson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Scopes “Monkey” 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Trial</a:t>
            </a:r>
            <a:r>
              <a:rPr sz="1800" spc="-114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(Dayton,</a:t>
            </a:r>
            <a:endParaRPr sz="1800" dirty="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TN -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1925)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Evolution on</a:t>
            </a:r>
            <a:r>
              <a:rPr sz="1800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Trial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Clarence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Darrow </a:t>
            </a:r>
            <a:r>
              <a:rPr lang="en-US"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- Scopes lawyer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vs.</a:t>
            </a:r>
            <a:r>
              <a:rPr sz="1800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WJB</a:t>
            </a:r>
            <a:r>
              <a:rPr lang="en-US"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– expert on the Bible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5099304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4945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15" dirty="0"/>
              <a:t>Views </a:t>
            </a:r>
            <a:r>
              <a:rPr sz="3200" dirty="0"/>
              <a:t>of the </a:t>
            </a:r>
            <a:r>
              <a:rPr sz="3200" spc="-5" dirty="0"/>
              <a:t>Scopes</a:t>
            </a:r>
            <a:r>
              <a:rPr sz="3200" spc="-200" dirty="0"/>
              <a:t> </a:t>
            </a:r>
            <a:r>
              <a:rPr sz="3200" spc="-25" dirty="0"/>
              <a:t>Trial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2964" y="926591"/>
            <a:ext cx="4878324" cy="4061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2588" y="966216"/>
            <a:ext cx="4799075" cy="398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231" y="967739"/>
            <a:ext cx="3823335" cy="3979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246583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2310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r>
              <a:rPr sz="5400" b="1" spc="-195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 </a:t>
            </a:r>
            <a:r>
              <a:rPr sz="3200" spc="-5" dirty="0"/>
              <a:t>Prohibition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142" y="711073"/>
            <a:ext cx="3840479" cy="42227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18</a:t>
            </a:r>
            <a:r>
              <a:rPr sz="1500" spc="-7" baseline="25000" dirty="0">
                <a:solidFill>
                  <a:srgbClr val="585858"/>
                </a:solidFill>
                <a:latin typeface="Times New Roman"/>
                <a:cs typeface="Times New Roman"/>
              </a:rPr>
              <a:t>th </a:t>
            </a:r>
            <a:r>
              <a:rPr sz="1500" spc="-10" dirty="0">
                <a:solidFill>
                  <a:srgbClr val="585858"/>
                </a:solidFill>
                <a:latin typeface="Times New Roman"/>
                <a:cs typeface="Times New Roman"/>
              </a:rPr>
              <a:t>Amendment</a:t>
            </a:r>
            <a:r>
              <a:rPr sz="1500" spc="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(1919)</a:t>
            </a:r>
            <a:endParaRPr sz="15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45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30" dirty="0">
                <a:solidFill>
                  <a:srgbClr val="585858"/>
                </a:solidFill>
                <a:latin typeface="Times New Roman"/>
                <a:cs typeface="Times New Roman"/>
              </a:rPr>
              <a:t>Volstead</a:t>
            </a:r>
            <a:r>
              <a:rPr sz="15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Act</a:t>
            </a:r>
            <a:endParaRPr sz="15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E38D6A"/>
              </a:buClr>
              <a:buFont typeface="Wingdings"/>
              <a:buChar char=""/>
            </a:pP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Defying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the</a:t>
            </a:r>
            <a:r>
              <a:rPr sz="15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Times New Roman"/>
                <a:cs typeface="Times New Roman"/>
              </a:rPr>
              <a:t>Law</a:t>
            </a:r>
            <a:endParaRPr sz="15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40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Bootleggers and</a:t>
            </a:r>
            <a:r>
              <a:rPr sz="15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Speakeasies</a:t>
            </a:r>
            <a:endParaRPr sz="15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40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Organized</a:t>
            </a:r>
            <a:r>
              <a:rPr sz="15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Crime</a:t>
            </a:r>
            <a:endParaRPr sz="150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45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Al Capone</a:t>
            </a:r>
            <a:endParaRPr sz="1500">
              <a:latin typeface="Times New Roman"/>
              <a:cs typeface="Times New Roman"/>
            </a:endParaRPr>
          </a:p>
          <a:p>
            <a:pPr marL="469900" marR="68580" lvl="1" indent="-228600">
              <a:lnSpc>
                <a:spcPts val="1440"/>
              </a:lnSpc>
              <a:spcBef>
                <a:spcPts val="585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Alcohol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Consumption actually increased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in 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cities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during</a:t>
            </a:r>
            <a:r>
              <a:rPr sz="15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Prohibition</a:t>
            </a:r>
            <a:endParaRPr sz="15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E38D6A"/>
              </a:buClr>
              <a:buFont typeface="Wingdings"/>
              <a:buChar char=""/>
            </a:pP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2413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Political Discord and</a:t>
            </a:r>
            <a:r>
              <a:rPr sz="1500" spc="-6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585858"/>
                </a:solidFill>
                <a:latin typeface="Times New Roman"/>
                <a:cs typeface="Times New Roman"/>
              </a:rPr>
              <a:t>Repeal</a:t>
            </a:r>
            <a:endParaRPr sz="150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ts val="1440"/>
              </a:lnSpc>
              <a:spcBef>
                <a:spcPts val="590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“Noble Experiment” created more problems  than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it</a:t>
            </a:r>
            <a:r>
              <a:rPr sz="15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solved</a:t>
            </a:r>
            <a:endParaRPr sz="1500">
              <a:latin typeface="Times New Roman"/>
              <a:cs typeface="Times New Roman"/>
            </a:endParaRPr>
          </a:p>
          <a:p>
            <a:pPr marL="698500" marR="571500" lvl="2" indent="-228600">
              <a:lnSpc>
                <a:spcPct val="80000"/>
              </a:lnSpc>
              <a:spcBef>
                <a:spcPts val="61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Decline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overall alcoholism</a:t>
            </a:r>
            <a:r>
              <a:rPr sz="1500" spc="-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and  alcohol-related</a:t>
            </a:r>
            <a:r>
              <a:rPr sz="15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deaths</a:t>
            </a:r>
            <a:endParaRPr sz="1500">
              <a:latin typeface="Times New Roman"/>
              <a:cs typeface="Times New Roman"/>
            </a:endParaRPr>
          </a:p>
          <a:p>
            <a:pPr marL="698500" marR="172720" lvl="2" indent="-228600">
              <a:lnSpc>
                <a:spcPts val="1440"/>
              </a:lnSpc>
              <a:spcBef>
                <a:spcPts val="590"/>
              </a:spcBef>
              <a:buClr>
                <a:srgbClr val="B74D20"/>
              </a:buClr>
              <a:buSzPct val="73333"/>
              <a:buFont typeface="Wingdings"/>
              <a:buChar char=""/>
              <a:tabLst>
                <a:tab pos="699135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Increased criminal activity and other  vices: prostitution, gambling,</a:t>
            </a:r>
            <a:r>
              <a:rPr sz="15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narcotics</a:t>
            </a:r>
            <a:endParaRPr sz="15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54"/>
              </a:spcBef>
              <a:buClr>
                <a:srgbClr val="E38D6A"/>
              </a:buClr>
              <a:buSzPct val="73333"/>
              <a:buFont typeface="Wingdings"/>
              <a:buChar char=""/>
              <a:tabLst>
                <a:tab pos="469900" algn="l"/>
              </a:tabLst>
            </a:pPr>
            <a:r>
              <a:rPr sz="1500" spc="-5" dirty="0">
                <a:solidFill>
                  <a:srgbClr val="585858"/>
                </a:solidFill>
                <a:latin typeface="Times New Roman"/>
                <a:cs typeface="Times New Roman"/>
              </a:rPr>
              <a:t>21</a:t>
            </a:r>
            <a:r>
              <a:rPr sz="1500" spc="-7" baseline="25000" dirty="0">
                <a:solidFill>
                  <a:srgbClr val="585858"/>
                </a:solidFill>
                <a:latin typeface="Times New Roman"/>
                <a:cs typeface="Times New Roman"/>
              </a:rPr>
              <a:t>st </a:t>
            </a:r>
            <a:r>
              <a:rPr sz="1500" spc="-10" dirty="0">
                <a:solidFill>
                  <a:srgbClr val="585858"/>
                </a:solidFill>
                <a:latin typeface="Times New Roman"/>
                <a:cs typeface="Times New Roman"/>
              </a:rPr>
              <a:t>Amendment</a:t>
            </a:r>
            <a:r>
              <a:rPr sz="1500" spc="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85858"/>
                </a:solidFill>
                <a:latin typeface="Times New Roman"/>
                <a:cs typeface="Times New Roman"/>
              </a:rPr>
              <a:t>(1933)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5132" y="909827"/>
            <a:ext cx="4572000" cy="3896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09515" y="934211"/>
            <a:ext cx="4468368" cy="3793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210769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1952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r>
              <a:rPr sz="5400" b="1" spc="-217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 </a:t>
            </a:r>
            <a:r>
              <a:rPr sz="3200" dirty="0"/>
              <a:t>Nativism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345" y="745337"/>
            <a:ext cx="3253104" cy="42240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Government</a:t>
            </a:r>
            <a:r>
              <a:rPr sz="14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Policies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Emergency Quota Act</a:t>
            </a:r>
            <a:r>
              <a:rPr sz="14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(1921)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3% of 1910</a:t>
            </a:r>
            <a:r>
              <a:rPr sz="1400" spc="-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Census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1924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Immigration</a:t>
            </a:r>
            <a:r>
              <a:rPr sz="14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Act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2% of</a:t>
            </a:r>
            <a:r>
              <a:rPr sz="14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1890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National Origins</a:t>
            </a:r>
            <a:r>
              <a:rPr sz="1400" spc="-1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Act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Sacco and </a:t>
            </a:r>
            <a:r>
              <a:rPr sz="1400" spc="-20" dirty="0">
                <a:solidFill>
                  <a:srgbClr val="585858"/>
                </a:solidFill>
                <a:latin typeface="Times New Roman"/>
                <a:cs typeface="Times New Roman"/>
              </a:rPr>
              <a:t>Vanzetti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(1921)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Sentenced to</a:t>
            </a:r>
            <a:r>
              <a:rPr sz="1400" spc="-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death</a:t>
            </a:r>
            <a:endParaRPr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0665" algn="l"/>
                <a:tab pos="241300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Rebirth of the</a:t>
            </a:r>
            <a:r>
              <a:rPr sz="14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KKK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i="1" spc="-5" dirty="0">
                <a:solidFill>
                  <a:srgbClr val="585858"/>
                </a:solidFill>
                <a:latin typeface="Times New Roman"/>
                <a:cs typeface="Times New Roman"/>
              </a:rPr>
              <a:t>Birth </a:t>
            </a:r>
            <a:r>
              <a:rPr sz="1400" i="1" dirty="0">
                <a:solidFill>
                  <a:srgbClr val="585858"/>
                </a:solidFill>
                <a:latin typeface="Times New Roman"/>
                <a:cs typeface="Times New Roman"/>
              </a:rPr>
              <a:t>of a Nation 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(D.W.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Griffith,</a:t>
            </a:r>
            <a:r>
              <a:rPr sz="1400" spc="-8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1915)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Over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5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million </a:t>
            </a: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members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by</a:t>
            </a: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1925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7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Tactics: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spc="-15" dirty="0">
                <a:solidFill>
                  <a:srgbClr val="585858"/>
                </a:solidFill>
                <a:latin typeface="Times New Roman"/>
                <a:cs typeface="Times New Roman"/>
              </a:rPr>
              <a:t>Targeted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“Un-Americans”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spc="-10" dirty="0">
                <a:solidFill>
                  <a:srgbClr val="585858"/>
                </a:solidFill>
                <a:latin typeface="Times New Roman"/>
                <a:cs typeface="Times New Roman"/>
              </a:rPr>
              <a:t>Violence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sz="14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threats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Political</a:t>
            </a:r>
            <a:r>
              <a:rPr sz="14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influence</a:t>
            </a:r>
            <a:endParaRPr sz="14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6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265" algn="l"/>
                <a:tab pos="470534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Decline:</a:t>
            </a:r>
            <a:endParaRPr sz="14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2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7865" algn="l"/>
                <a:tab pos="699135" algn="l"/>
              </a:tabLst>
            </a:pP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Fraud, </a:t>
            </a:r>
            <a:r>
              <a:rPr sz="1400" spc="-5" dirty="0">
                <a:solidFill>
                  <a:srgbClr val="585858"/>
                </a:solidFill>
                <a:latin typeface="Times New Roman"/>
                <a:cs typeface="Times New Roman"/>
              </a:rPr>
              <a:t>corruption,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sz="1400" spc="-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85858"/>
                </a:solidFill>
                <a:latin typeface="Times New Roman"/>
                <a:cs typeface="Times New Roman"/>
              </a:rPr>
              <a:t>vice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5764" y="502918"/>
            <a:ext cx="5402580" cy="4602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0147" y="527302"/>
            <a:ext cx="5298948" cy="449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1940" y="1493519"/>
            <a:ext cx="4844796" cy="33360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6323" y="1517903"/>
            <a:ext cx="4741164" cy="3232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172212"/>
            <a:ext cx="8202295" cy="4758055"/>
          </a:xfrm>
          <a:custGeom>
            <a:avLst/>
            <a:gdLst/>
            <a:ahLst/>
            <a:cxnLst/>
            <a:rect l="l" t="t" r="r" b="b"/>
            <a:pathLst>
              <a:path w="8202295" h="4758055">
                <a:moveTo>
                  <a:pt x="0" y="4757928"/>
                </a:moveTo>
                <a:lnTo>
                  <a:pt x="8202168" y="4757928"/>
                </a:lnTo>
                <a:lnTo>
                  <a:pt x="8202168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360" y="2304414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511" y="172212"/>
            <a:ext cx="212090" cy="4758055"/>
          </a:xfrm>
          <a:custGeom>
            <a:avLst/>
            <a:gdLst/>
            <a:ahLst/>
            <a:cxnLst/>
            <a:rect l="l" t="t" r="r" b="b"/>
            <a:pathLst>
              <a:path w="212090" h="4758055">
                <a:moveTo>
                  <a:pt x="0" y="4757928"/>
                </a:moveTo>
                <a:lnTo>
                  <a:pt x="211835" y="4757928"/>
                </a:lnTo>
                <a:lnTo>
                  <a:pt x="211835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6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1907" y="2083307"/>
            <a:ext cx="4850892" cy="1319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80844" y="3313176"/>
            <a:ext cx="5779008" cy="691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0844" y="3678935"/>
            <a:ext cx="2561844" cy="691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4994" y="3395217"/>
            <a:ext cx="53098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AC868"/>
                </a:solidFill>
                <a:latin typeface="Times New Roman"/>
                <a:cs typeface="Times New Roman"/>
              </a:rPr>
              <a:t>The Fiction of Isolation and the</a:t>
            </a:r>
            <a:r>
              <a:rPr sz="2400" spc="-150" dirty="0">
                <a:solidFill>
                  <a:srgbClr val="EAC868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EAC868"/>
                </a:solidFill>
                <a:latin typeface="Times New Roman"/>
                <a:cs typeface="Times New Roman"/>
              </a:rPr>
              <a:t>Emergence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EAC868"/>
                </a:solidFill>
                <a:latin typeface="Times New Roman"/>
                <a:cs typeface="Times New Roman"/>
              </a:rPr>
              <a:t>of a </a:t>
            </a:r>
            <a:r>
              <a:rPr sz="2400" spc="-45" dirty="0">
                <a:solidFill>
                  <a:srgbClr val="EAC868"/>
                </a:solidFill>
                <a:latin typeface="Times New Roman"/>
                <a:cs typeface="Times New Roman"/>
              </a:rPr>
              <a:t>World</a:t>
            </a:r>
            <a:r>
              <a:rPr sz="2400" spc="-60" dirty="0">
                <a:solidFill>
                  <a:srgbClr val="EAC86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EAC868"/>
                </a:solidFill>
                <a:latin typeface="Times New Roman"/>
                <a:cs typeface="Times New Roman"/>
              </a:rPr>
              <a:t>Power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5015484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4860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5" dirty="0"/>
              <a:t>Disarmament and</a:t>
            </a:r>
            <a:r>
              <a:rPr sz="3200" spc="-114" dirty="0"/>
              <a:t> </a:t>
            </a:r>
            <a:r>
              <a:rPr sz="3200" spc="-5" dirty="0"/>
              <a:t>Peace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" y="743814"/>
            <a:ext cx="4876800" cy="4353243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Washington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Conference</a:t>
            </a:r>
            <a:r>
              <a:rPr sz="17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(1921)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Five-Power</a:t>
            </a:r>
            <a:r>
              <a:rPr sz="1700" spc="-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Treaty</a:t>
            </a:r>
            <a:r>
              <a:rPr lang="en-US" sz="17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warships &amp; Battleships (US, </a:t>
            </a:r>
            <a:r>
              <a:rPr lang="en-US" sz="1700" spc="-15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GBr</a:t>
            </a:r>
            <a:r>
              <a:rPr lang="en-US" sz="17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, J, Fr, It)</a:t>
            </a:r>
            <a:endParaRPr sz="1700" dirty="0">
              <a:latin typeface="Times New Roman"/>
              <a:cs typeface="Times New Roman"/>
            </a:endParaRPr>
          </a:p>
          <a:p>
            <a:pPr marL="697865" lvl="2" indent="-227965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5:5:3:1.67:1.67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Four-Power</a:t>
            </a:r>
            <a:r>
              <a:rPr sz="1700" spc="-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Treaty</a:t>
            </a:r>
            <a:r>
              <a:rPr lang="en-US" sz="1700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respect each others territory in Pacific</a:t>
            </a:r>
            <a:endParaRPr sz="1700" dirty="0">
              <a:latin typeface="Times New Roman"/>
              <a:cs typeface="Times New Roman"/>
            </a:endParaRPr>
          </a:p>
          <a:p>
            <a:pPr marL="697865" marR="126364" lvl="2" indent="-227965">
              <a:lnSpc>
                <a:spcPts val="1630"/>
              </a:lnSpc>
              <a:spcBef>
                <a:spcPts val="58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US, France, Great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Britain,</a:t>
            </a:r>
            <a:r>
              <a:rPr sz="17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  Japan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1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b="1" dirty="0">
                <a:solidFill>
                  <a:srgbClr val="585858"/>
                </a:solidFill>
                <a:latin typeface="Times New Roman"/>
                <a:cs typeface="Times New Roman"/>
              </a:rPr>
              <a:t>Nine-Power</a:t>
            </a:r>
            <a:r>
              <a:rPr sz="1700" b="1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b="1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Treaty</a:t>
            </a:r>
            <a:r>
              <a:rPr lang="en-US" sz="1700" b="1" spc="-1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-</a:t>
            </a:r>
            <a:r>
              <a:rPr lang="en-US" b="1" dirty="0"/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States, Japan, China, France, Britain, Italy, </a:t>
            </a:r>
          </a:p>
          <a:p>
            <a:pPr marL="241300" lvl="1">
              <a:lnSpc>
                <a:spcPct val="100000"/>
              </a:lnSpc>
              <a:spcBef>
                <a:spcPts val="210"/>
              </a:spcBef>
              <a:buClr>
                <a:srgbClr val="E38D6A"/>
              </a:buClr>
              <a:buSzPct val="73529"/>
              <a:tabLst>
                <a:tab pos="46990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Belgium, Netherlands, and Portugal</a:t>
            </a:r>
            <a:endParaRPr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7865" marR="227965" lvl="2" indent="-227965">
              <a:lnSpc>
                <a:spcPct val="80000"/>
              </a:lnSpc>
              <a:spcBef>
                <a:spcPts val="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Respect Open Door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Policy</a:t>
            </a:r>
            <a:r>
              <a:rPr sz="17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  </a:t>
            </a:r>
            <a:r>
              <a:rPr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China</a:t>
            </a:r>
            <a:endParaRPr sz="1700" dirty="0" smtClean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Kellogg-Briand Pact</a:t>
            </a:r>
            <a:r>
              <a:rPr sz="1700" spc="-5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(1928)</a:t>
            </a:r>
            <a:endParaRPr sz="1700" dirty="0" smtClean="0">
              <a:latin typeface="Times New Roman"/>
              <a:cs typeface="Times New Roman"/>
            </a:endParaRPr>
          </a:p>
          <a:p>
            <a:pPr marL="469900" marR="7620" lvl="1" indent="-228600">
              <a:lnSpc>
                <a:spcPts val="1630"/>
              </a:lnSpc>
              <a:spcBef>
                <a:spcPts val="5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Renounced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use of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force to</a:t>
            </a:r>
            <a:r>
              <a:rPr sz="1700" spc="-10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achieve 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national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ends</a:t>
            </a:r>
            <a:endParaRPr sz="1700" dirty="0">
              <a:latin typeface="Times New Roman"/>
              <a:cs typeface="Times New Roman"/>
            </a:endParaRPr>
          </a:p>
          <a:p>
            <a:pPr marL="697865" marR="5080" lvl="2" indent="-227965">
              <a:lnSpc>
                <a:spcPct val="80100"/>
              </a:lnSpc>
              <a:spcBef>
                <a:spcPts val="61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Ineffective: permitted defensive 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wars and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failed to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provide  enforcement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0338" y="675893"/>
            <a:ext cx="3989476" cy="33428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499567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4838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5" dirty="0"/>
              <a:t>Business and</a:t>
            </a:r>
            <a:r>
              <a:rPr sz="3200" spc="-100" dirty="0"/>
              <a:t> </a:t>
            </a:r>
            <a:r>
              <a:rPr sz="3200" spc="-5" dirty="0"/>
              <a:t>Diplomacy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413" y="1004981"/>
            <a:ext cx="4590186" cy="383207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Latin</a:t>
            </a:r>
            <a:r>
              <a:rPr sz="1700" spc="-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America</a:t>
            </a:r>
            <a:endParaRPr sz="1700" dirty="0">
              <a:latin typeface="Times New Roman"/>
              <a:cs typeface="Times New Roman"/>
            </a:endParaRPr>
          </a:p>
          <a:p>
            <a:pPr marL="469900" marR="86995" lvl="1" indent="-228600">
              <a:lnSpc>
                <a:spcPts val="1630"/>
              </a:lnSpc>
              <a:spcBef>
                <a:spcPts val="5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Morrow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negotiates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for US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oil investors  in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Mexico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(1927)</a:t>
            </a:r>
            <a:endParaRPr sz="1700" dirty="0">
              <a:latin typeface="Times New Roman"/>
              <a:cs typeface="Times New Roman"/>
            </a:endParaRPr>
          </a:p>
          <a:p>
            <a:pPr marL="469900" marR="295275" lvl="1" indent="-228600">
              <a:lnSpc>
                <a:spcPts val="1630"/>
              </a:lnSpc>
              <a:spcBef>
                <a:spcPts val="605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Troops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sent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Nicaragua and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Haiti,  pulled from the Dominican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Republic  (1924)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21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US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investments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double from</a:t>
            </a:r>
            <a:r>
              <a:rPr sz="1700" spc="-7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1919-1929</a:t>
            </a: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Middle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East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Hughes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negotiates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for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oil-drilling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rights</a:t>
            </a: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30" dirty="0">
                <a:solidFill>
                  <a:srgbClr val="585858"/>
                </a:solidFill>
                <a:latin typeface="Times New Roman"/>
                <a:cs typeface="Times New Roman"/>
              </a:rPr>
              <a:t>Tariff</a:t>
            </a: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Policy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25%</a:t>
            </a:r>
            <a:r>
              <a:rPr sz="1700" spc="-2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(Fordney-McCumber)</a:t>
            </a:r>
            <a:endParaRPr sz="1700" dirty="0">
              <a:latin typeface="Times New Roman"/>
              <a:cs typeface="Times New Roman"/>
            </a:endParaRPr>
          </a:p>
          <a:p>
            <a:pPr marL="697865" marR="128270" lvl="2" indent="-227965">
              <a:lnSpc>
                <a:spcPct val="80000"/>
              </a:lnSpc>
              <a:spcBef>
                <a:spcPts val="600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6985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European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nations retaliate with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own  </a:t>
            </a:r>
            <a:r>
              <a:rPr sz="1700" spc="-10" dirty="0">
                <a:solidFill>
                  <a:srgbClr val="585858"/>
                </a:solidFill>
                <a:latin typeface="Times New Roman"/>
                <a:cs typeface="Times New Roman"/>
              </a:rPr>
              <a:t>tariffs</a:t>
            </a: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lr>
                <a:srgbClr val="B74D20"/>
              </a:buClr>
              <a:buSzPct val="73529"/>
              <a:buFont typeface="Wingdings"/>
              <a:buChar char=""/>
              <a:tabLst>
                <a:tab pos="241300" algn="l"/>
              </a:tabLst>
            </a:pPr>
            <a:r>
              <a:rPr sz="1700" spc="-45" dirty="0">
                <a:solidFill>
                  <a:srgbClr val="585858"/>
                </a:solidFill>
                <a:latin typeface="Times New Roman"/>
                <a:cs typeface="Times New Roman"/>
              </a:rPr>
              <a:t>War </a:t>
            </a:r>
            <a:r>
              <a:rPr sz="1700" spc="-5" dirty="0">
                <a:solidFill>
                  <a:srgbClr val="585858"/>
                </a:solidFill>
                <a:latin typeface="Times New Roman"/>
                <a:cs typeface="Times New Roman"/>
              </a:rPr>
              <a:t>Debts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sz="17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Reparations</a:t>
            </a:r>
            <a:endParaRPr sz="17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190"/>
              </a:spcBef>
              <a:buClr>
                <a:srgbClr val="E38D6A"/>
              </a:buClr>
              <a:buSzPct val="73529"/>
              <a:buFont typeface="Wingdings"/>
              <a:buChar char=""/>
              <a:tabLst>
                <a:tab pos="469900" algn="l"/>
              </a:tabLst>
            </a:pP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Dawes</a:t>
            </a:r>
            <a:r>
              <a:rPr sz="17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85858"/>
                </a:solidFill>
                <a:latin typeface="Times New Roman"/>
                <a:cs typeface="Times New Roman"/>
              </a:rPr>
              <a:t>Plan</a:t>
            </a:r>
            <a:r>
              <a:rPr lang="en-US" sz="1700" dirty="0">
                <a:solidFill>
                  <a:srgbClr val="585858"/>
                </a:solidFill>
                <a:latin typeface="Times New Roman"/>
                <a:cs typeface="Times New Roman"/>
              </a:rPr>
              <a:t> – repayment of war </a:t>
            </a:r>
            <a:r>
              <a:rPr lang="en-US" sz="17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debts for Germany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2544" y="833626"/>
            <a:ext cx="4791456" cy="4216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6928" y="858011"/>
            <a:ext cx="4767072" cy="4113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708" y="39623"/>
            <a:ext cx="6496812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01853"/>
            <a:ext cx="6341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200" spc="-5" dirty="0"/>
              <a:t>Legacy of </a:t>
            </a:r>
            <a:r>
              <a:rPr sz="3200" dirty="0"/>
              <a:t>the </a:t>
            </a:r>
            <a:r>
              <a:rPr sz="3200" spc="-5" dirty="0"/>
              <a:t>“Roaring</a:t>
            </a:r>
            <a:r>
              <a:rPr sz="3200" spc="-240" dirty="0"/>
              <a:t> </a:t>
            </a:r>
            <a:r>
              <a:rPr sz="3200" spc="-25" dirty="0"/>
              <a:t>Twenties”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5824" y="1305559"/>
            <a:ext cx="3631565" cy="292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New 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Technology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advances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  the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arts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&amp;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entertainment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lead to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birth  of a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mass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culture.</a:t>
            </a:r>
            <a:endParaRPr sz="1800">
              <a:latin typeface="Times New Roman"/>
              <a:cs typeface="Times New Roman"/>
            </a:endParaRPr>
          </a:p>
          <a:p>
            <a:pPr marL="241300" marR="410209" indent="-228600">
              <a:lnSpc>
                <a:spcPct val="100000"/>
              </a:lnSpc>
              <a:spcBef>
                <a:spcPts val="6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Xenophobia and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disillusionment 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with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war leads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nativism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and  isolation.</a:t>
            </a:r>
            <a:endParaRPr sz="1800">
              <a:latin typeface="Times New Roman"/>
              <a:cs typeface="Times New Roman"/>
            </a:endParaRPr>
          </a:p>
          <a:p>
            <a:pPr marL="241300" marR="169545" indent="-228600">
              <a:lnSpc>
                <a:spcPct val="100000"/>
              </a:lnSpc>
              <a:spcBef>
                <a:spcPts val="6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935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Consumerism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and advertising,  coupled with lax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government 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regulation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leads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economic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boom  (albeit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mainly false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growth).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17591" y="760476"/>
            <a:ext cx="2659380" cy="4309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188" y="99060"/>
            <a:ext cx="7883652" cy="804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188" y="525780"/>
            <a:ext cx="2482596" cy="80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413" y="97282"/>
            <a:ext cx="7687309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40"/>
              </a:lnSpc>
              <a:spcBef>
                <a:spcPts val="100"/>
              </a:spcBef>
            </a:pPr>
            <a:r>
              <a:rPr sz="5400" b="1" baseline="-540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2800" spc="-5" dirty="0"/>
              <a:t>Understanding the </a:t>
            </a:r>
            <a:r>
              <a:rPr sz="2800" spc="-15" dirty="0"/>
              <a:t>1920’s </a:t>
            </a:r>
            <a:r>
              <a:rPr sz="2800" spc="-5" dirty="0"/>
              <a:t>by using the</a:t>
            </a:r>
            <a:r>
              <a:rPr sz="2800" spc="0" dirty="0"/>
              <a:t> </a:t>
            </a:r>
            <a:r>
              <a:rPr sz="2800" spc="-5" dirty="0"/>
              <a:t>Streets</a:t>
            </a:r>
            <a:endParaRPr sz="2800">
              <a:latin typeface="Times New Roman"/>
              <a:cs typeface="Times New Roman"/>
            </a:endParaRPr>
          </a:p>
          <a:p>
            <a:pPr marL="379095">
              <a:lnSpc>
                <a:spcPts val="3279"/>
              </a:lnSpc>
            </a:pPr>
            <a:r>
              <a:rPr sz="2800" spc="-5" dirty="0"/>
              <a:t>of New</a:t>
            </a:r>
            <a:r>
              <a:rPr sz="2800" spc="-45" dirty="0"/>
              <a:t> </a:t>
            </a:r>
            <a:r>
              <a:rPr sz="2800" spc="-55" dirty="0"/>
              <a:t>York: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4396740" y="1429511"/>
            <a:ext cx="4177284" cy="964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9971" y="1402080"/>
            <a:ext cx="3424428" cy="1101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0747" y="1467611"/>
            <a:ext cx="4049267" cy="8366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59" y="1513332"/>
            <a:ext cx="4652772" cy="797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368" y="1551432"/>
            <a:ext cx="4524756" cy="6690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96740" y="2346960"/>
            <a:ext cx="4177284" cy="96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09971" y="2319527"/>
            <a:ext cx="2540507" cy="11018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0747" y="2385060"/>
            <a:ext cx="4049267" cy="8366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359" y="2430779"/>
            <a:ext cx="4652772" cy="798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368" y="2468879"/>
            <a:ext cx="4524756" cy="6705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6740" y="3264408"/>
            <a:ext cx="4177284" cy="964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9971" y="3236976"/>
            <a:ext cx="2968752" cy="11018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0747" y="3302508"/>
            <a:ext cx="4049267" cy="8366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359" y="3348228"/>
            <a:ext cx="4652772" cy="798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8368" y="3386328"/>
            <a:ext cx="4524756" cy="6705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96740" y="4181855"/>
            <a:ext cx="4177284" cy="961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09971" y="4155946"/>
            <a:ext cx="2217420" cy="9875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0747" y="4219954"/>
            <a:ext cx="4049267" cy="8366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441696" y="1198229"/>
            <a:ext cx="2764155" cy="3696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8500"/>
              </a:lnSpc>
              <a:spcBef>
                <a:spcPts val="90"/>
              </a:spcBef>
            </a:pPr>
            <a:r>
              <a:rPr sz="3800" dirty="0">
                <a:solidFill>
                  <a:srgbClr val="EAC868"/>
                </a:solidFill>
                <a:latin typeface="Times New Roman"/>
                <a:cs typeface="Times New Roman"/>
              </a:rPr>
              <a:t>Ente</a:t>
            </a:r>
            <a:r>
              <a:rPr sz="3800" spc="5" dirty="0">
                <a:solidFill>
                  <a:srgbClr val="EAC868"/>
                </a:solidFill>
                <a:latin typeface="Times New Roman"/>
                <a:cs typeface="Times New Roman"/>
              </a:rPr>
              <a:t>r</a:t>
            </a:r>
            <a:r>
              <a:rPr sz="3800" dirty="0">
                <a:solidFill>
                  <a:srgbClr val="EAC868"/>
                </a:solidFill>
                <a:latin typeface="Times New Roman"/>
                <a:cs typeface="Times New Roman"/>
              </a:rPr>
              <a:t>tainment  Shopping  Advertising  Finance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4359" y="4265674"/>
            <a:ext cx="4652772" cy="7985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8368" y="4303776"/>
            <a:ext cx="4524756" cy="6705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56031"/>
            <a:ext cx="465582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384175"/>
            <a:ext cx="4432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9320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spc="-5" dirty="0"/>
              <a:t>Essential</a:t>
            </a:r>
            <a:r>
              <a:rPr sz="3600" spc="-120" dirty="0"/>
              <a:t> </a:t>
            </a:r>
            <a:r>
              <a:rPr sz="3600" dirty="0"/>
              <a:t>Questions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92" y="1350721"/>
            <a:ext cx="3686175" cy="302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7780" indent="-228600">
              <a:lnSpc>
                <a:spcPct val="100000"/>
              </a:lnSpc>
              <a:spcBef>
                <a:spcPts val="1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1920’s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were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 period of new and  changing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attitudes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on the one hand  and traditional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values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nostalgia 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on the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other.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What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led to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this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tension  between old and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new AND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what 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ways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was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 tension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manifested?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B74D20"/>
              </a:buClr>
              <a:buFont typeface="Wingdings"/>
              <a:buChar char=""/>
            </a:pPr>
            <a:endParaRPr sz="17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60" dirty="0">
                <a:solidFill>
                  <a:srgbClr val="585858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what extent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was American</a:t>
            </a:r>
            <a:r>
              <a:rPr sz="18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foreign  policy during the </a:t>
            </a: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1920’s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  continuation of past policy and to  what extent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was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it a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departure?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06011" y="871726"/>
            <a:ext cx="5042916" cy="427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3927" y="786091"/>
            <a:ext cx="4939284" cy="419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56031"/>
            <a:ext cx="6205728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384175"/>
            <a:ext cx="5980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9320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spc="-5" dirty="0"/>
              <a:t>Politics: Republican</a:t>
            </a:r>
            <a:r>
              <a:rPr sz="3600" spc="-70" dirty="0"/>
              <a:t> </a:t>
            </a:r>
            <a:r>
              <a:rPr sz="3600" spc="-5" dirty="0"/>
              <a:t>Control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392" y="1385442"/>
            <a:ext cx="3396615" cy="26015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Business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Doctrine</a:t>
            </a:r>
            <a:endParaRPr sz="180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Calvin Coolidge: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“The</a:t>
            </a:r>
            <a:r>
              <a:rPr sz="1800" spc="-9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business  of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America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is</a:t>
            </a:r>
            <a:r>
              <a:rPr sz="18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business”</a:t>
            </a:r>
            <a:endParaRPr sz="1800">
              <a:latin typeface="Times New Roman"/>
              <a:cs typeface="Times New Roman"/>
            </a:endParaRPr>
          </a:p>
          <a:p>
            <a:pPr marL="469900" marR="57404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Weakening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Regulatory  Agencies</a:t>
            </a:r>
            <a:endParaRPr sz="18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Business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friendly</a:t>
            </a: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administrations and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Congress</a:t>
            </a:r>
            <a:endParaRPr sz="180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Sympathetic</a:t>
            </a: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courts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7179" y="1025651"/>
            <a:ext cx="4651247" cy="3950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704" y="154502"/>
            <a:ext cx="5906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9320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dirty="0"/>
              <a:t>The </a:t>
            </a:r>
            <a:r>
              <a:rPr sz="3600" spc="-5" dirty="0"/>
              <a:t>Harding</a:t>
            </a:r>
            <a:r>
              <a:rPr sz="3600" spc="-340" dirty="0"/>
              <a:t> </a:t>
            </a:r>
            <a:r>
              <a:rPr sz="3600" dirty="0"/>
              <a:t>Administration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662410"/>
            <a:ext cx="5410200" cy="42684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“Return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to</a:t>
            </a:r>
            <a:r>
              <a:rPr sz="1800" spc="-1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Normalcy”</a:t>
            </a: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“Ohio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Gang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”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Harding’s friends/past co-workers – later tied up in the </a:t>
            </a:r>
            <a:r>
              <a:rPr lang="en-US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financial scandals of the times</a:t>
            </a: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 Few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Good</a:t>
            </a:r>
            <a:r>
              <a:rPr sz="1800" spc="-10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Choices</a:t>
            </a:r>
            <a:endParaRPr sz="1800" dirty="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ts val="1939"/>
              </a:lnSpc>
              <a:spcBef>
                <a:spcPts val="63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lang="en-US" sz="1800" spc="-5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Sup.Crt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. Justice 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Hughes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(Sec. State), </a:t>
            </a:r>
            <a:r>
              <a:rPr lang="en-US" sz="18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FDA </a:t>
            </a:r>
            <a:r>
              <a:rPr sz="18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Hoover 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(Commerce), 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industrialist and </a:t>
            </a:r>
            <a:r>
              <a:rPr lang="en-US" sz="1800" spc="-5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millionaireAndrew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Mellon (Treasury), </a:t>
            </a:r>
            <a:r>
              <a:rPr sz="1800" spc="-30" dirty="0" smtClean="0">
                <a:solidFill>
                  <a:srgbClr val="585858"/>
                </a:solidFill>
                <a:latin typeface="Times New Roman"/>
                <a:cs typeface="Times New Roman"/>
              </a:rPr>
              <a:t>Taft</a:t>
            </a:r>
            <a:r>
              <a:rPr sz="1800" spc="-2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(SCOTUS)</a:t>
            </a: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6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Domestic Policy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84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Reduced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Income</a:t>
            </a:r>
            <a:r>
              <a:rPr sz="1800" spc="-5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Tax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ts val="2055"/>
              </a:lnSpc>
              <a:spcBef>
                <a:spcPts val="38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Increased 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Tariff</a:t>
            </a:r>
            <a:r>
              <a:rPr sz="18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</a:t>
            </a:r>
            <a:r>
              <a:rPr sz="1800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Fordney-</a:t>
            </a:r>
            <a:r>
              <a:rPr sz="1800" spc="-10" dirty="0" err="1" smtClean="0">
                <a:solidFill>
                  <a:srgbClr val="585858"/>
                </a:solidFill>
                <a:latin typeface="Times New Roman"/>
                <a:cs typeface="Times New Roman"/>
              </a:rPr>
              <a:t>McCumber</a:t>
            </a: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,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1922)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Bureau of the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Budget</a:t>
            </a:r>
            <a:r>
              <a:rPr lang="en-US" sz="18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all government expenditures placed in a single budget for Congress to review and vote on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Pardoned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 Eugene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Debs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Socialist leader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15357" y="1581150"/>
            <a:ext cx="3628643" cy="3144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56031"/>
            <a:ext cx="3285744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384175"/>
            <a:ext cx="3061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9320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dirty="0"/>
              <a:t>The</a:t>
            </a:r>
            <a:r>
              <a:rPr sz="3600" spc="-155" dirty="0"/>
              <a:t> </a:t>
            </a:r>
            <a:r>
              <a:rPr sz="3600" dirty="0"/>
              <a:t>Downfall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960" y="1237040"/>
            <a:ext cx="3632103" cy="3350276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 Few Bad</a:t>
            </a:r>
            <a:r>
              <a:rPr sz="1800" spc="-12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Choices</a:t>
            </a:r>
            <a:endParaRPr sz="1800" dirty="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Albert B.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Fall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(Interior),</a:t>
            </a:r>
            <a:r>
              <a:rPr sz="1800" spc="-9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Harry  Daugherty (Attorney</a:t>
            </a:r>
            <a:r>
              <a:rPr sz="1800" spc="-8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General)</a:t>
            </a:r>
            <a:endParaRPr sz="18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E38D6A"/>
              </a:buClr>
              <a:buFont typeface="Wingdings"/>
              <a:buChar char=""/>
            </a:pP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Scandals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Bribery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(Daugherty)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 – no </a:t>
            </a:r>
            <a:r>
              <a:rPr lang="en-US" sz="1800" dirty="0" smtClean="0">
                <a:solidFill>
                  <a:srgbClr val="585858"/>
                </a:solidFill>
                <a:latin typeface="Times New Roman"/>
                <a:cs typeface="Times New Roman"/>
              </a:rPr>
              <a:t>prosecution for certain criminals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20" dirty="0">
                <a:solidFill>
                  <a:srgbClr val="585858"/>
                </a:solidFill>
                <a:latin typeface="Times New Roman"/>
                <a:cs typeface="Times New Roman"/>
              </a:rPr>
              <a:t>Teapot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Dome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 (Fall)</a:t>
            </a:r>
            <a:endParaRPr sz="18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E38D6A"/>
              </a:buClr>
              <a:buFont typeface="Wingdings"/>
              <a:buChar char=""/>
            </a:pPr>
            <a:endParaRPr sz="17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Death (August, 1923</a:t>
            </a:r>
            <a:r>
              <a:rPr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)</a:t>
            </a:r>
            <a:r>
              <a:rPr lang="en-US" sz="1800" spc="-5" dirty="0" smtClean="0">
                <a:solidFill>
                  <a:srgbClr val="585858"/>
                </a:solidFill>
                <a:latin typeface="Times New Roman"/>
                <a:cs typeface="Times New Roman"/>
              </a:rPr>
              <a:t> – didn’t even know about most of the scandals.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0311" y="931163"/>
            <a:ext cx="4387596" cy="3739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44696" y="955547"/>
            <a:ext cx="4283963" cy="3636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2296" y="2699004"/>
            <a:ext cx="4613148" cy="2171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34695"/>
            <a:ext cx="7630668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362203"/>
            <a:ext cx="7404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baseline="26234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dirty="0"/>
              <a:t>The </a:t>
            </a:r>
            <a:r>
              <a:rPr sz="3600" spc="-5" dirty="0"/>
              <a:t>Presidency </a:t>
            </a:r>
            <a:r>
              <a:rPr sz="3600" dirty="0"/>
              <a:t>of </a:t>
            </a:r>
            <a:r>
              <a:rPr sz="3600" spc="-5" dirty="0"/>
              <a:t>Calvin</a:t>
            </a:r>
            <a:r>
              <a:rPr sz="3600" spc="-110" dirty="0"/>
              <a:t> </a:t>
            </a:r>
            <a:r>
              <a:rPr sz="3600" dirty="0"/>
              <a:t>Coolidge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924" y="1009257"/>
            <a:ext cx="3735325" cy="407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“Silent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Cal”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 – “If you don’t say anything you be called on to repeat it”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The Election of</a:t>
            </a:r>
            <a:r>
              <a:rPr sz="1800" spc="-4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1924</a:t>
            </a:r>
            <a:endParaRPr sz="1800" dirty="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ts val="1939"/>
              </a:lnSpc>
              <a:spcBef>
                <a:spcPts val="63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Coolidge (R)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vs. Davis (D)  vs.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LaFollette</a:t>
            </a:r>
            <a:r>
              <a:rPr sz="1800" spc="-4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(Progressive)</a:t>
            </a:r>
            <a:endParaRPr lang="en-US"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5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lang="en-US"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Vetoes 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and</a:t>
            </a:r>
            <a:r>
              <a:rPr lang="en-US" sz="1800" spc="1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Inaction </a:t>
            </a:r>
            <a:endParaRPr lang="en-US"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Cut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spending</a:t>
            </a:r>
            <a:r>
              <a:rPr lang="en-US"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– budget only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385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35" dirty="0">
                <a:solidFill>
                  <a:srgbClr val="585858"/>
                </a:solidFill>
                <a:latin typeface="Times New Roman"/>
                <a:cs typeface="Times New Roman"/>
              </a:rPr>
              <a:t>Vetoes:</a:t>
            </a:r>
            <a:endParaRPr sz="18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384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9135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Bonuses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for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WWI</a:t>
            </a:r>
            <a:r>
              <a:rPr sz="18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5" dirty="0">
                <a:solidFill>
                  <a:srgbClr val="585858"/>
                </a:solidFill>
                <a:latin typeface="Times New Roman"/>
                <a:cs typeface="Times New Roman"/>
              </a:rPr>
              <a:t>Vets</a:t>
            </a:r>
            <a:endParaRPr sz="1800" dirty="0">
              <a:latin typeface="Times New Roman"/>
              <a:cs typeface="Times New Roman"/>
            </a:endParaRPr>
          </a:p>
          <a:p>
            <a:pPr marL="698500" lvl="2" indent="-228600">
              <a:lnSpc>
                <a:spcPct val="100000"/>
              </a:lnSpc>
              <a:spcBef>
                <a:spcPts val="38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699135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McNary-Haugen</a:t>
            </a:r>
            <a:r>
              <a:rPr sz="1800" spc="-6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(1928)</a:t>
            </a:r>
            <a:r>
              <a:rPr lang="en-US" sz="1800" dirty="0">
                <a:solidFill>
                  <a:srgbClr val="585858"/>
                </a:solidFill>
                <a:latin typeface="Times New Roman"/>
                <a:cs typeface="Times New Roman"/>
              </a:rPr>
              <a:t>- was supposed to help farmers as crop prices fell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8496" y="1655787"/>
            <a:ext cx="5021580" cy="2741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1391" y="954022"/>
            <a:ext cx="3083052" cy="4189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5776" y="978406"/>
            <a:ext cx="2979420" cy="4134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04" y="24383"/>
            <a:ext cx="4808220" cy="1027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413" y="152146"/>
            <a:ext cx="4584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38D6A"/>
                </a:solidFill>
                <a:latin typeface="Times New Roman"/>
                <a:cs typeface="Times New Roman"/>
              </a:rPr>
              <a:t>+ </a:t>
            </a:r>
            <a:r>
              <a:rPr sz="3600" dirty="0"/>
              <a:t>The </a:t>
            </a:r>
            <a:r>
              <a:rPr sz="3600" spc="-5" dirty="0"/>
              <a:t>Election </a:t>
            </a:r>
            <a:r>
              <a:rPr sz="3600" dirty="0"/>
              <a:t>of</a:t>
            </a:r>
            <a:r>
              <a:rPr sz="3600" spc="-120" dirty="0"/>
              <a:t> </a:t>
            </a:r>
            <a:r>
              <a:rPr sz="3600" spc="-5" dirty="0"/>
              <a:t>1928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196" y="810641"/>
            <a:ext cx="3448050" cy="26022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Herbert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Hoover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(R)</a:t>
            </a:r>
            <a:endParaRPr sz="1800" dirty="0">
              <a:latin typeface="Times New Roman"/>
              <a:cs typeface="Times New Roman"/>
            </a:endParaRPr>
          </a:p>
          <a:p>
            <a:pPr marL="469900" marR="508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Administrative roles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under three  previous</a:t>
            </a:r>
            <a:r>
              <a:rPr sz="1800" spc="-1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presidents</a:t>
            </a: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Alfred E.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Smith (D,</a:t>
            </a:r>
            <a:r>
              <a:rPr sz="1800" spc="-7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NY)</a:t>
            </a:r>
            <a:endParaRPr sz="1800" dirty="0">
              <a:latin typeface="Times New Roman"/>
              <a:cs typeface="Times New Roman"/>
            </a:endParaRPr>
          </a:p>
          <a:p>
            <a:pPr marL="469900" lvl="1" indent="-228600">
              <a:lnSpc>
                <a:spcPct val="100000"/>
              </a:lnSpc>
              <a:spcBef>
                <a:spcPts val="600"/>
              </a:spcBef>
              <a:buClr>
                <a:srgbClr val="E38D6A"/>
              </a:buClr>
              <a:buSzPct val="75000"/>
              <a:buFont typeface="Wingdings"/>
              <a:buChar char=""/>
              <a:tabLst>
                <a:tab pos="469900" algn="l"/>
              </a:tabLst>
            </a:pP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Catholic,</a:t>
            </a:r>
            <a:r>
              <a:rPr sz="1800" spc="-30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wet</a:t>
            </a:r>
            <a:endParaRPr sz="1800" dirty="0">
              <a:latin typeface="Times New Roman"/>
              <a:cs typeface="Times New Roman"/>
            </a:endParaRPr>
          </a:p>
          <a:p>
            <a:pPr marL="241300" marR="186055" indent="-228600">
              <a:lnSpc>
                <a:spcPct val="100000"/>
              </a:lnSpc>
              <a:spcBef>
                <a:spcPts val="605"/>
              </a:spcBef>
              <a:buClr>
                <a:srgbClr val="B74D20"/>
              </a:buClr>
              <a:buSzPct val="75000"/>
              <a:buFont typeface="Wingdings"/>
              <a:buChar char=""/>
              <a:tabLst>
                <a:tab pos="241300" algn="l"/>
              </a:tabLst>
            </a:pPr>
            <a:r>
              <a:rPr sz="1800" spc="-10" dirty="0">
                <a:solidFill>
                  <a:srgbClr val="585858"/>
                </a:solidFill>
                <a:latin typeface="Times New Roman"/>
                <a:cs typeface="Times New Roman"/>
              </a:rPr>
              <a:t>Hoover’s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Quote Upon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Receiving  the Republican 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Nomination  (August </a:t>
            </a:r>
            <a:r>
              <a:rPr sz="1800" spc="-25" dirty="0">
                <a:solidFill>
                  <a:srgbClr val="585858"/>
                </a:solidFill>
                <a:latin typeface="Times New Roman"/>
                <a:cs typeface="Times New Roman"/>
              </a:rPr>
              <a:t>11,</a:t>
            </a:r>
            <a:r>
              <a:rPr sz="1800" spc="-5" dirty="0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85858"/>
                </a:solidFill>
                <a:latin typeface="Times New Roman"/>
                <a:cs typeface="Times New Roman"/>
              </a:rPr>
              <a:t>1928):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7496" y="748283"/>
            <a:ext cx="5138928" cy="4361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" y="3453382"/>
            <a:ext cx="4079748" cy="1690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39" y="3453384"/>
            <a:ext cx="4119372" cy="1690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1074" y="3489197"/>
            <a:ext cx="3953510" cy="1600200"/>
          </a:xfrm>
          <a:prstGeom prst="rect">
            <a:avLst/>
          </a:prstGeom>
          <a:solidFill>
            <a:srgbClr val="FAF4E0"/>
          </a:solidFill>
          <a:ln w="19811">
            <a:solidFill>
              <a:srgbClr val="937415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170" marR="101600">
              <a:lnSpc>
                <a:spcPct val="100000"/>
              </a:lnSpc>
              <a:spcBef>
                <a:spcPts val="315"/>
              </a:spcBef>
            </a:pPr>
            <a:r>
              <a:rPr sz="1400" spc="-50" dirty="0">
                <a:latin typeface="Times New Roman"/>
                <a:cs typeface="Times New Roman"/>
              </a:rPr>
              <a:t>“We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5" dirty="0">
                <a:latin typeface="Times New Roman"/>
                <a:cs typeface="Times New Roman"/>
              </a:rPr>
              <a:t>America </a:t>
            </a:r>
            <a:r>
              <a:rPr sz="1400" dirty="0">
                <a:latin typeface="Times New Roman"/>
                <a:cs typeface="Times New Roman"/>
              </a:rPr>
              <a:t>today are nearer to the final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triumph  </a:t>
            </a:r>
            <a:r>
              <a:rPr sz="1400" dirty="0">
                <a:latin typeface="Times New Roman"/>
                <a:cs typeface="Times New Roman"/>
              </a:rPr>
              <a:t>over poverty than ever before in the history of any  </a:t>
            </a:r>
            <a:r>
              <a:rPr sz="1400" spc="-5" dirty="0">
                <a:latin typeface="Times New Roman"/>
                <a:cs typeface="Times New Roman"/>
              </a:rPr>
              <a:t>land... </a:t>
            </a:r>
            <a:r>
              <a:rPr sz="1400" spc="-60" dirty="0">
                <a:latin typeface="Times New Roman"/>
                <a:cs typeface="Times New Roman"/>
              </a:rPr>
              <a:t>We </a:t>
            </a:r>
            <a:r>
              <a:rPr sz="1400" dirty="0">
                <a:latin typeface="Times New Roman"/>
                <a:cs typeface="Times New Roman"/>
              </a:rPr>
              <a:t>have not </a:t>
            </a:r>
            <a:r>
              <a:rPr sz="1400" spc="-10" dirty="0">
                <a:latin typeface="Times New Roman"/>
                <a:cs typeface="Times New Roman"/>
              </a:rPr>
              <a:t>yet </a:t>
            </a:r>
            <a:r>
              <a:rPr sz="1400" dirty="0">
                <a:latin typeface="Times New Roman"/>
                <a:cs typeface="Times New Roman"/>
              </a:rPr>
              <a:t>reached the goal, but given a  chance to go forward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dirty="0">
                <a:latin typeface="Times New Roman"/>
                <a:cs typeface="Times New Roman"/>
              </a:rPr>
              <a:t>the policies of the last  eight </a:t>
            </a:r>
            <a:r>
              <a:rPr sz="1400" spc="-5" dirty="0">
                <a:latin typeface="Times New Roman"/>
                <a:cs typeface="Times New Roman"/>
              </a:rPr>
              <a:t>years,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we </a:t>
            </a:r>
            <a:r>
              <a:rPr sz="1400" dirty="0">
                <a:latin typeface="Times New Roman"/>
                <a:cs typeface="Times New Roman"/>
              </a:rPr>
              <a:t>shall soon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dirty="0">
                <a:latin typeface="Times New Roman"/>
                <a:cs typeface="Times New Roman"/>
              </a:rPr>
              <a:t>the help of </a:t>
            </a:r>
            <a:r>
              <a:rPr sz="1400" spc="-5" dirty="0">
                <a:latin typeface="Times New Roman"/>
                <a:cs typeface="Times New Roman"/>
              </a:rPr>
              <a:t>God  </a:t>
            </a:r>
            <a:r>
              <a:rPr sz="1400" dirty="0">
                <a:latin typeface="Times New Roman"/>
                <a:cs typeface="Times New Roman"/>
              </a:rPr>
              <a:t>be in sight of the day </a:t>
            </a:r>
            <a:r>
              <a:rPr sz="1400" spc="-5" dirty="0">
                <a:latin typeface="Times New Roman"/>
                <a:cs typeface="Times New Roman"/>
              </a:rPr>
              <a:t>when </a:t>
            </a:r>
            <a:r>
              <a:rPr sz="1400" dirty="0">
                <a:latin typeface="Times New Roman"/>
                <a:cs typeface="Times New Roman"/>
              </a:rPr>
              <a:t>poverty </a:t>
            </a:r>
            <a:r>
              <a:rPr sz="1400" spc="-5" dirty="0">
                <a:latin typeface="Times New Roman"/>
                <a:cs typeface="Times New Roman"/>
              </a:rPr>
              <a:t>will </a:t>
            </a:r>
            <a:r>
              <a:rPr sz="1400" dirty="0">
                <a:latin typeface="Times New Roman"/>
                <a:cs typeface="Times New Roman"/>
              </a:rPr>
              <a:t>be banished  from this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nation.”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23003" y="1469136"/>
            <a:ext cx="4887467" cy="2679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172212"/>
            <a:ext cx="8202295" cy="4758055"/>
          </a:xfrm>
          <a:custGeom>
            <a:avLst/>
            <a:gdLst/>
            <a:ahLst/>
            <a:cxnLst/>
            <a:rect l="l" t="t" r="r" b="b"/>
            <a:pathLst>
              <a:path w="8202295" h="4758055">
                <a:moveTo>
                  <a:pt x="0" y="4757928"/>
                </a:moveTo>
                <a:lnTo>
                  <a:pt x="8202168" y="4757928"/>
                </a:lnTo>
                <a:lnTo>
                  <a:pt x="8202168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B74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360" y="2304414"/>
            <a:ext cx="314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E38D6A"/>
                </a:solidFill>
                <a:latin typeface="Times New Roman"/>
                <a:cs typeface="Times New Roman"/>
              </a:rPr>
              <a:t>+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511" y="172212"/>
            <a:ext cx="212090" cy="4758055"/>
          </a:xfrm>
          <a:custGeom>
            <a:avLst/>
            <a:gdLst/>
            <a:ahLst/>
            <a:cxnLst/>
            <a:rect l="l" t="t" r="r" b="b"/>
            <a:pathLst>
              <a:path w="212090" h="4758055">
                <a:moveTo>
                  <a:pt x="0" y="4757928"/>
                </a:moveTo>
                <a:lnTo>
                  <a:pt x="211835" y="4757928"/>
                </a:lnTo>
                <a:lnTo>
                  <a:pt x="211835" y="0"/>
                </a:lnTo>
                <a:lnTo>
                  <a:pt x="0" y="0"/>
                </a:lnTo>
                <a:lnTo>
                  <a:pt x="0" y="4757928"/>
                </a:lnTo>
                <a:close/>
              </a:path>
            </a:pathLst>
          </a:custGeom>
          <a:solidFill>
            <a:srgbClr val="605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0007" y="2077211"/>
            <a:ext cx="5233416" cy="1325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12848" y="3329940"/>
            <a:ext cx="5283708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2848" y="3634740"/>
            <a:ext cx="2220468" cy="579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64994" y="3396741"/>
            <a:ext cx="48939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Effects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of Government </a:t>
            </a: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Policy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and the </a:t>
            </a: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Birth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of</a:t>
            </a:r>
            <a:r>
              <a:rPr sz="2000" spc="-135" dirty="0">
                <a:solidFill>
                  <a:srgbClr val="EAC86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a  </a:t>
            </a:r>
            <a:r>
              <a:rPr sz="2000" spc="-5" dirty="0">
                <a:solidFill>
                  <a:srgbClr val="EAC868"/>
                </a:solidFill>
                <a:latin typeface="Times New Roman"/>
                <a:cs typeface="Times New Roman"/>
              </a:rPr>
              <a:t>Consumer</a:t>
            </a:r>
            <a:r>
              <a:rPr sz="2000" spc="-25" dirty="0">
                <a:solidFill>
                  <a:srgbClr val="EAC868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EAC868"/>
                </a:solidFill>
                <a:latin typeface="Times New Roman"/>
                <a:cs typeface="Times New Roman"/>
              </a:rPr>
              <a:t>Culture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1495</Words>
  <Application>Microsoft Office PowerPoint</Application>
  <PresentationFormat>On-screen Show (16:9)</PresentationFormat>
  <Paragraphs>272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+ Essential Questions</vt:lpstr>
      <vt:lpstr>+ Politics: Republican Control</vt:lpstr>
      <vt:lpstr>+ The Harding Administration</vt:lpstr>
      <vt:lpstr>+ The Downfall</vt:lpstr>
      <vt:lpstr>+ The Presidency of Calvin Coolidge</vt:lpstr>
      <vt:lpstr>+ The Election of 1928</vt:lpstr>
      <vt:lpstr>PowerPoint Presentation</vt:lpstr>
      <vt:lpstr>+ Economic Development</vt:lpstr>
      <vt:lpstr>+ Causes of Business Prosperity</vt:lpstr>
      <vt:lpstr>+ A Consumer Economy</vt:lpstr>
      <vt:lpstr>+ Impact of the</vt:lpstr>
      <vt:lpstr>+ Economic Problems</vt:lpstr>
      <vt:lpstr>PowerPoint Presentation</vt:lpstr>
      <vt:lpstr>+ Causes</vt:lpstr>
      <vt:lpstr>+ Entertainment</vt:lpstr>
      <vt:lpstr>+ Gender Roles, Family, and Education</vt:lpstr>
      <vt:lpstr>+ The Arts</vt:lpstr>
      <vt:lpstr>+ The Harlem Renaissance</vt:lpstr>
      <vt:lpstr>+ Values in Conflict</vt:lpstr>
      <vt:lpstr>+ Views of the Scopes Trial</vt:lpstr>
      <vt:lpstr>+ Prohibition</vt:lpstr>
      <vt:lpstr>+ Nativism</vt:lpstr>
      <vt:lpstr>PowerPoint Presentation</vt:lpstr>
      <vt:lpstr>+ Disarmament and Peace</vt:lpstr>
      <vt:lpstr>+ Business and Diplomacy</vt:lpstr>
      <vt:lpstr>+ Legacy of the “Roaring Twenties”</vt:lpstr>
      <vt:lpstr>+ Understanding the 1920’s by using the Streets of New York: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Modern Era  of the 1920’s</dc:title>
  <dc:creator>Isola</dc:creator>
  <cp:lastModifiedBy>Lisa Klein</cp:lastModifiedBy>
  <cp:revision>9</cp:revision>
  <dcterms:created xsi:type="dcterms:W3CDTF">2018-01-15T00:03:52Z</dcterms:created>
  <dcterms:modified xsi:type="dcterms:W3CDTF">2018-01-29T17:58:39Z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2018-01-15T00:00:00Z</vt:filetime>
  </property>
</Properties>
</file>