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5" r:id="rId3"/>
    <p:sldId id="272" r:id="rId4"/>
    <p:sldId id="259" r:id="rId5"/>
    <p:sldId id="273" r:id="rId6"/>
    <p:sldId id="260" r:id="rId7"/>
    <p:sldId id="262" r:id="rId8"/>
    <p:sldId id="263" r:id="rId9"/>
    <p:sldId id="267" r:id="rId10"/>
    <p:sldId id="274" r:id="rId11"/>
    <p:sldId id="271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69" autoAdjust="0"/>
  </p:normalViewPr>
  <p:slideViewPr>
    <p:cSldViewPr snapToGrid="0" snapToObjects="1">
      <p:cViewPr varScale="1">
        <p:scale>
          <a:sx n="85" d="100"/>
          <a:sy n="85" d="100"/>
        </p:scale>
        <p:origin x="79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2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460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516ED-D9A5-7F4E-99F7-E31A48B6790A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034919FE-AAC6-974D-85DF-2A21995DC8FC}">
      <dgm:prSet phldrT="[Text]"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solidFill>
                <a:srgbClr val="800000"/>
              </a:solidFill>
            </a:rPr>
            <a:t>Republicans</a:t>
          </a:r>
          <a:r>
            <a:rPr lang="en-US" dirty="0"/>
            <a:t>:</a:t>
          </a:r>
        </a:p>
      </dgm:t>
    </dgm:pt>
    <dgm:pt modelId="{21A3BB95-9615-C14F-895F-01B79040F035}" type="parTrans" cxnId="{31A25C9A-79B9-7B4C-9F23-D82A961F18C1}">
      <dgm:prSet/>
      <dgm:spPr/>
      <dgm:t>
        <a:bodyPr/>
        <a:lstStyle/>
        <a:p>
          <a:endParaRPr lang="en-US"/>
        </a:p>
      </dgm:t>
    </dgm:pt>
    <dgm:pt modelId="{E24E3178-2F41-3247-8951-AA6DC03D7003}" type="sibTrans" cxnId="{31A25C9A-79B9-7B4C-9F23-D82A961F18C1}">
      <dgm:prSet/>
      <dgm:spPr/>
      <dgm:t>
        <a:bodyPr/>
        <a:lstStyle/>
        <a:p>
          <a:endParaRPr lang="en-US"/>
        </a:p>
      </dgm:t>
    </dgm:pt>
    <dgm:pt modelId="{85BB98D4-7DAC-604F-8BDE-D34ECB0625B5}">
      <dgm:prSet phldrT="[Text]"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solidFill>
                <a:srgbClr val="000090"/>
              </a:solidFill>
            </a:rPr>
            <a:t>Democrats</a:t>
          </a:r>
          <a:r>
            <a:rPr lang="en-US" dirty="0"/>
            <a:t>:</a:t>
          </a:r>
        </a:p>
      </dgm:t>
    </dgm:pt>
    <dgm:pt modelId="{F6CC0218-F535-4445-80E1-EE161017FB56}" type="parTrans" cxnId="{3698182C-67F7-524F-A11D-2982CD0313D6}">
      <dgm:prSet/>
      <dgm:spPr/>
      <dgm:t>
        <a:bodyPr/>
        <a:lstStyle/>
        <a:p>
          <a:endParaRPr lang="en-US"/>
        </a:p>
      </dgm:t>
    </dgm:pt>
    <dgm:pt modelId="{CABB4D99-9F36-914D-A677-4C9F32398352}" type="sibTrans" cxnId="{3698182C-67F7-524F-A11D-2982CD0313D6}">
      <dgm:prSet/>
      <dgm:spPr/>
      <dgm:t>
        <a:bodyPr/>
        <a:lstStyle/>
        <a:p>
          <a:endParaRPr lang="en-US"/>
        </a:p>
      </dgm:t>
    </dgm:pt>
    <dgm:pt modelId="{B300E935-B40D-B840-AE7F-404903CBEFE7}">
      <dgm:prSet phldrT="[Text]"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/>
            <a:t>“Waving the Bloody Shirt”</a:t>
          </a:r>
        </a:p>
      </dgm:t>
    </dgm:pt>
    <dgm:pt modelId="{2D7F3A90-3F09-F543-B6BC-C084AB0B5EA9}" type="parTrans" cxnId="{96A060A7-3C6A-B549-8D2D-62DB1ED9F9AE}">
      <dgm:prSet/>
      <dgm:spPr/>
      <dgm:t>
        <a:bodyPr/>
        <a:lstStyle/>
        <a:p>
          <a:endParaRPr lang="en-US"/>
        </a:p>
      </dgm:t>
    </dgm:pt>
    <dgm:pt modelId="{28BFC0CB-401E-FA48-9B1F-41125561D796}" type="sibTrans" cxnId="{96A060A7-3C6A-B549-8D2D-62DB1ED9F9AE}">
      <dgm:prSet/>
      <dgm:spPr/>
      <dgm:t>
        <a:bodyPr/>
        <a:lstStyle/>
        <a:p>
          <a:endParaRPr lang="en-US"/>
        </a:p>
      </dgm:t>
    </dgm:pt>
    <dgm:pt modelId="{67777894-E5F0-8348-B8D5-725AC9DB5645}">
      <dgm:prSet phldrT="[Text]"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Gold Standard</a:t>
          </a:r>
          <a:endParaRPr lang="en-US" dirty="0"/>
        </a:p>
      </dgm:t>
    </dgm:pt>
    <dgm:pt modelId="{C414A44F-B93A-DA47-BDD7-4BEFD55A861F}" type="parTrans" cxnId="{55682152-7D56-D040-8FAB-ED9F1140D02C}">
      <dgm:prSet/>
      <dgm:spPr/>
      <dgm:t>
        <a:bodyPr/>
        <a:lstStyle/>
        <a:p>
          <a:endParaRPr lang="en-US"/>
        </a:p>
      </dgm:t>
    </dgm:pt>
    <dgm:pt modelId="{9DF2623A-18F5-EB4C-AB22-F00654C5FA54}" type="sibTrans" cxnId="{55682152-7D56-D040-8FAB-ED9F1140D02C}">
      <dgm:prSet/>
      <dgm:spPr/>
      <dgm:t>
        <a:bodyPr/>
        <a:lstStyle/>
        <a:p>
          <a:endParaRPr lang="en-US"/>
        </a:p>
      </dgm:t>
    </dgm:pt>
    <dgm:pt modelId="{F008B9B8-AC9E-C341-ACFE-CB58AEA6FFE8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High Tariffs</a:t>
          </a:r>
        </a:p>
      </dgm:t>
    </dgm:pt>
    <dgm:pt modelId="{B2917316-C54A-6348-8582-C2086A9B171D}" type="parTrans" cxnId="{9BD52D54-D3D0-4048-AEC3-FE3298CDFF75}">
      <dgm:prSet/>
      <dgm:spPr/>
      <dgm:t>
        <a:bodyPr/>
        <a:lstStyle/>
        <a:p>
          <a:endParaRPr lang="en-US"/>
        </a:p>
      </dgm:t>
    </dgm:pt>
    <dgm:pt modelId="{75797599-D4CE-6548-9D48-616DA4ED5DF0}" type="sibTrans" cxnId="{9BD52D54-D3D0-4048-AEC3-FE3298CDFF75}">
      <dgm:prSet/>
      <dgm:spPr/>
      <dgm:t>
        <a:bodyPr/>
        <a:lstStyle/>
        <a:p>
          <a:endParaRPr lang="en-US"/>
        </a:p>
      </dgm:t>
    </dgm:pt>
    <dgm:pt modelId="{0E6521FE-3B22-2848-B572-56DB3AE4E42D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Union Pensions</a:t>
          </a:r>
        </a:p>
      </dgm:t>
    </dgm:pt>
    <dgm:pt modelId="{29928221-1100-2A43-9825-989F6ED87E8A}" type="parTrans" cxnId="{F276E1D5-C78F-A247-9A98-31807AA2F231}">
      <dgm:prSet/>
      <dgm:spPr/>
      <dgm:t>
        <a:bodyPr/>
        <a:lstStyle/>
        <a:p>
          <a:endParaRPr lang="en-US"/>
        </a:p>
      </dgm:t>
    </dgm:pt>
    <dgm:pt modelId="{A166BD49-E6F9-DE44-8049-EA59F3DB49E5}" type="sibTrans" cxnId="{F276E1D5-C78F-A247-9A98-31807AA2F231}">
      <dgm:prSet/>
      <dgm:spPr/>
      <dgm:t>
        <a:bodyPr/>
        <a:lstStyle/>
        <a:p>
          <a:endParaRPr lang="en-US"/>
        </a:p>
      </dgm:t>
    </dgm:pt>
    <dgm:pt modelId="{5114296D-A175-C344-9B9E-B0D9E94C4D2A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>
              <a:latin typeface="Times" charset="0"/>
              <a:ea typeface="ＭＳ Ｐゴシック" charset="0"/>
            </a:rPr>
            <a:t>Gov</a:t>
          </a:r>
          <a:r>
            <a:rPr lang="ja-JP" altLang="en-US">
              <a:latin typeface="Times" charset="0"/>
              <a:ea typeface="ＭＳ Ｐゴシック" charset="0"/>
            </a:rPr>
            <a:t>’</a:t>
          </a:r>
          <a:r>
            <a:rPr lang="en-US">
              <a:latin typeface="Times" charset="0"/>
              <a:ea typeface="ＭＳ Ｐゴシック" charset="0"/>
            </a:rPr>
            <a:t>t Subsidies</a:t>
          </a:r>
          <a:endParaRPr lang="en-US" dirty="0">
            <a:latin typeface="Times" charset="0"/>
            <a:ea typeface="ＭＳ Ｐゴシック" charset="0"/>
          </a:endParaRPr>
        </a:p>
      </dgm:t>
    </dgm:pt>
    <dgm:pt modelId="{B4ED7D49-F26C-EB44-830B-E513ECDBDF91}" type="parTrans" cxnId="{9C62F51F-0635-9A44-8243-720F9B6473F1}">
      <dgm:prSet/>
      <dgm:spPr/>
      <dgm:t>
        <a:bodyPr/>
        <a:lstStyle/>
        <a:p>
          <a:endParaRPr lang="en-US"/>
        </a:p>
      </dgm:t>
    </dgm:pt>
    <dgm:pt modelId="{F5BAC44C-813C-B34A-AF47-D4A1DE23126D}" type="sibTrans" cxnId="{9C62F51F-0635-9A44-8243-720F9B6473F1}">
      <dgm:prSet/>
      <dgm:spPr/>
      <dgm:t>
        <a:bodyPr/>
        <a:lstStyle/>
        <a:p>
          <a:endParaRPr lang="en-US"/>
        </a:p>
      </dgm:t>
    </dgm:pt>
    <dgm:pt modelId="{3DA53752-4C73-A142-8F2D-2627FE0DF9CF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Limits on Immigration</a:t>
          </a:r>
        </a:p>
      </dgm:t>
    </dgm:pt>
    <dgm:pt modelId="{04300388-AA1D-724E-803B-36AFB40F96BD}" type="parTrans" cxnId="{9F062AD1-96A8-764E-A666-A60F2AAE70FD}">
      <dgm:prSet/>
      <dgm:spPr/>
      <dgm:t>
        <a:bodyPr/>
        <a:lstStyle/>
        <a:p>
          <a:endParaRPr lang="en-US"/>
        </a:p>
      </dgm:t>
    </dgm:pt>
    <dgm:pt modelId="{68FE1A4A-CEBE-1C4B-AFF4-70FAE7C3AF66}" type="sibTrans" cxnId="{9F062AD1-96A8-764E-A666-A60F2AAE70FD}">
      <dgm:prSet/>
      <dgm:spPr/>
      <dgm:t>
        <a:bodyPr/>
        <a:lstStyle/>
        <a:p>
          <a:endParaRPr lang="en-US"/>
        </a:p>
      </dgm:t>
    </dgm:pt>
    <dgm:pt modelId="{064CE6AF-C223-014E-9B28-058D3CE373F0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u="sng" dirty="0">
              <a:latin typeface="Times" charset="0"/>
              <a:ea typeface="ＭＳ Ｐゴシック" charset="0"/>
            </a:rPr>
            <a:t>Makeup</a:t>
          </a:r>
          <a:r>
            <a:rPr lang="en-US" dirty="0">
              <a:latin typeface="Times" charset="0"/>
              <a:ea typeface="ＭＳ Ｐゴシック" charset="0"/>
            </a:rPr>
            <a:t>:</a:t>
          </a:r>
        </a:p>
      </dgm:t>
    </dgm:pt>
    <dgm:pt modelId="{F8525644-C79F-2241-8AD5-8AAA3F9862C0}" type="parTrans" cxnId="{D8EB9C51-9851-F244-9A01-05D98646B46A}">
      <dgm:prSet/>
      <dgm:spPr/>
      <dgm:t>
        <a:bodyPr/>
        <a:lstStyle/>
        <a:p>
          <a:endParaRPr lang="en-US"/>
        </a:p>
      </dgm:t>
    </dgm:pt>
    <dgm:pt modelId="{3FA42A06-1E1A-194D-AB4A-E98C3532E7CA}" type="sibTrans" cxnId="{D8EB9C51-9851-F244-9A01-05D98646B46A}">
      <dgm:prSet/>
      <dgm:spPr/>
      <dgm:t>
        <a:bodyPr/>
        <a:lstStyle/>
        <a:p>
          <a:endParaRPr lang="en-US"/>
        </a:p>
      </dgm:t>
    </dgm:pt>
    <dgm:pt modelId="{3EE2D4D4-E6A1-7949-BC68-22AD5410DAC6}">
      <dgm:prSet phldrT="[Text]"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Bi-</a:t>
          </a:r>
          <a:r>
            <a:rPr lang="en-US" dirty="0" err="1">
              <a:latin typeface="Times" charset="0"/>
              <a:ea typeface="ＭＳ Ｐゴシック" charset="0"/>
            </a:rPr>
            <a:t>Metalism</a:t>
          </a:r>
          <a:endParaRPr lang="en-US" dirty="0"/>
        </a:p>
      </dgm:t>
    </dgm:pt>
    <dgm:pt modelId="{B1B391CA-F8C1-174C-B95A-C03DD1783CB8}" type="parTrans" cxnId="{E73EFCCE-13B2-6145-90E2-4D2906DF60EF}">
      <dgm:prSet/>
      <dgm:spPr/>
      <dgm:t>
        <a:bodyPr/>
        <a:lstStyle/>
        <a:p>
          <a:endParaRPr lang="en-US"/>
        </a:p>
      </dgm:t>
    </dgm:pt>
    <dgm:pt modelId="{3486CF7A-140C-004D-A0D3-013C95B7A6BE}" type="sibTrans" cxnId="{E73EFCCE-13B2-6145-90E2-4D2906DF60EF}">
      <dgm:prSet/>
      <dgm:spPr/>
      <dgm:t>
        <a:bodyPr/>
        <a:lstStyle/>
        <a:p>
          <a:endParaRPr lang="en-US"/>
        </a:p>
      </dgm:t>
    </dgm:pt>
    <dgm:pt modelId="{B0B1559E-6DBA-EB48-9B5B-FCBCBFF21A68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Low Tariffs</a:t>
          </a:r>
        </a:p>
      </dgm:t>
    </dgm:pt>
    <dgm:pt modelId="{E2B3CC0F-FE49-7B42-A3C2-480ABFBB6B99}" type="parTrans" cxnId="{6EF5F545-7ECB-1945-9A59-B7DFF3096BA6}">
      <dgm:prSet/>
      <dgm:spPr/>
      <dgm:t>
        <a:bodyPr/>
        <a:lstStyle/>
        <a:p>
          <a:endParaRPr lang="en-US"/>
        </a:p>
      </dgm:t>
    </dgm:pt>
    <dgm:pt modelId="{8614A542-1C68-3F44-A2BC-12FDE0F0BC4C}" type="sibTrans" cxnId="{6EF5F545-7ECB-1945-9A59-B7DFF3096BA6}">
      <dgm:prSet/>
      <dgm:spPr/>
      <dgm:t>
        <a:bodyPr/>
        <a:lstStyle/>
        <a:p>
          <a:endParaRPr lang="en-US"/>
        </a:p>
      </dgm:t>
    </dgm:pt>
    <dgm:pt modelId="{AC5337F3-66D0-CB40-9797-6FCF4E1213FD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Higher Farm Prices</a:t>
          </a:r>
        </a:p>
      </dgm:t>
    </dgm:pt>
    <dgm:pt modelId="{786E3EE3-E24E-674F-8979-9BACDB785CDE}" type="parTrans" cxnId="{97D13330-EA28-1D41-83F0-B71547A6988F}">
      <dgm:prSet/>
      <dgm:spPr/>
      <dgm:t>
        <a:bodyPr/>
        <a:lstStyle/>
        <a:p>
          <a:endParaRPr lang="en-US"/>
        </a:p>
      </dgm:t>
    </dgm:pt>
    <dgm:pt modelId="{080F3AD9-26F6-154A-B7C1-FC34AAA3826C}" type="sibTrans" cxnId="{97D13330-EA28-1D41-83F0-B71547A6988F}">
      <dgm:prSet/>
      <dgm:spPr/>
      <dgm:t>
        <a:bodyPr/>
        <a:lstStyle/>
        <a:p>
          <a:endParaRPr lang="en-US"/>
        </a:p>
      </dgm:t>
    </dgm:pt>
    <dgm:pt modelId="{186FF233-318D-9447-A0FF-887CA4A3733F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Less Government Aid</a:t>
          </a:r>
        </a:p>
      </dgm:t>
    </dgm:pt>
    <dgm:pt modelId="{E54F5D81-BF2A-0045-9A8D-1CA403036578}" type="parTrans" cxnId="{3C3191C0-41BD-104F-85D8-5AB16DD2D7BC}">
      <dgm:prSet/>
      <dgm:spPr/>
      <dgm:t>
        <a:bodyPr/>
        <a:lstStyle/>
        <a:p>
          <a:endParaRPr lang="en-US"/>
        </a:p>
      </dgm:t>
    </dgm:pt>
    <dgm:pt modelId="{2DF2B39B-A815-0144-86B8-DD37E2544717}" type="sibTrans" cxnId="{3C3191C0-41BD-104F-85D8-5AB16DD2D7BC}">
      <dgm:prSet/>
      <dgm:spPr/>
      <dgm:t>
        <a:bodyPr/>
        <a:lstStyle/>
        <a:p>
          <a:endParaRPr lang="en-US"/>
        </a:p>
      </dgm:t>
    </dgm:pt>
    <dgm:pt modelId="{D468374D-016A-EE4D-BE0B-C5054E11CF1B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Pro-Immigration (N)</a:t>
          </a:r>
        </a:p>
      </dgm:t>
    </dgm:pt>
    <dgm:pt modelId="{B62392D9-05D3-1640-A2C7-123F272F946C}" type="parTrans" cxnId="{7FE11F92-F754-D74F-950A-0768F9CF63ED}">
      <dgm:prSet/>
      <dgm:spPr/>
      <dgm:t>
        <a:bodyPr/>
        <a:lstStyle/>
        <a:p>
          <a:endParaRPr lang="en-US"/>
        </a:p>
      </dgm:t>
    </dgm:pt>
    <dgm:pt modelId="{78DABEBC-B44C-3C45-B77B-D567A7D2598E}" type="sibTrans" cxnId="{7FE11F92-F754-D74F-950A-0768F9CF63ED}">
      <dgm:prSet/>
      <dgm:spPr/>
      <dgm:t>
        <a:bodyPr/>
        <a:lstStyle/>
        <a:p>
          <a:endParaRPr lang="en-US"/>
        </a:p>
      </dgm:t>
    </dgm:pt>
    <dgm:pt modelId="{7E44E530-D6B8-F741-B899-DF16437408DE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u="sng" dirty="0">
              <a:latin typeface="Times" charset="0"/>
              <a:ea typeface="ＭＳ Ｐゴシック" charset="0"/>
            </a:rPr>
            <a:t>Makeup</a:t>
          </a:r>
          <a:r>
            <a:rPr lang="en-US" u="none" dirty="0">
              <a:latin typeface="Times" charset="0"/>
              <a:ea typeface="ＭＳ Ｐゴシック" charset="0"/>
            </a:rPr>
            <a:t>:</a:t>
          </a:r>
          <a:endParaRPr lang="en-US" dirty="0">
            <a:latin typeface="Times" charset="0"/>
            <a:ea typeface="ＭＳ Ｐゴシック" charset="0"/>
          </a:endParaRPr>
        </a:p>
      </dgm:t>
    </dgm:pt>
    <dgm:pt modelId="{1664F7BE-116F-1640-AD49-B2FF3F9C8372}" type="parTrans" cxnId="{D00A0564-C5FD-144B-B198-49E9D640957C}">
      <dgm:prSet/>
      <dgm:spPr/>
      <dgm:t>
        <a:bodyPr/>
        <a:lstStyle/>
        <a:p>
          <a:endParaRPr lang="en-US"/>
        </a:p>
      </dgm:t>
    </dgm:pt>
    <dgm:pt modelId="{4132867F-4A00-0D4F-A92B-128E81D32C74}" type="sibTrans" cxnId="{D00A0564-C5FD-144B-B198-49E9D640957C}">
      <dgm:prSet/>
      <dgm:spPr/>
      <dgm:t>
        <a:bodyPr/>
        <a:lstStyle/>
        <a:p>
          <a:endParaRPr lang="en-US"/>
        </a:p>
      </dgm:t>
    </dgm:pt>
    <dgm:pt modelId="{4D8D59CC-8578-0D4A-AC47-97A929EA0DD5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Reformers, African-Americans</a:t>
          </a:r>
        </a:p>
      </dgm:t>
    </dgm:pt>
    <dgm:pt modelId="{390DC8BC-5D1B-384C-8619-937B2810F565}" type="parTrans" cxnId="{2B8D780D-D20C-7644-AB4C-C5D1F099BB65}">
      <dgm:prSet/>
      <dgm:spPr/>
      <dgm:t>
        <a:bodyPr/>
        <a:lstStyle/>
        <a:p>
          <a:endParaRPr lang="en-US"/>
        </a:p>
      </dgm:t>
    </dgm:pt>
    <dgm:pt modelId="{9E0660B2-178F-544F-9F3E-8C448B640741}" type="sibTrans" cxnId="{2B8D780D-D20C-7644-AB4C-C5D1F099BB65}">
      <dgm:prSet/>
      <dgm:spPr/>
      <dgm:t>
        <a:bodyPr/>
        <a:lstStyle/>
        <a:p>
          <a:endParaRPr lang="en-US"/>
        </a:p>
      </dgm:t>
    </dgm:pt>
    <dgm:pt modelId="{860BC92B-E7AA-E740-9700-E637006E616D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Wealthy: Industrialists, Bankers, Bonanza Farmers</a:t>
          </a:r>
        </a:p>
      </dgm:t>
    </dgm:pt>
    <dgm:pt modelId="{B88E0BBB-82B6-2345-A353-83F9FE3D25F3}" type="parTrans" cxnId="{F0EBF9D2-2CBB-AB45-B8A4-E4B9940749E5}">
      <dgm:prSet/>
      <dgm:spPr/>
      <dgm:t>
        <a:bodyPr/>
        <a:lstStyle/>
        <a:p>
          <a:endParaRPr lang="en-US"/>
        </a:p>
      </dgm:t>
    </dgm:pt>
    <dgm:pt modelId="{65A483DD-C08E-1343-960E-92B4549F12F7}" type="sibTrans" cxnId="{F0EBF9D2-2CBB-AB45-B8A4-E4B9940749E5}">
      <dgm:prSet/>
      <dgm:spPr/>
      <dgm:t>
        <a:bodyPr/>
        <a:lstStyle/>
        <a:p>
          <a:endParaRPr lang="en-US"/>
        </a:p>
      </dgm:t>
    </dgm:pt>
    <dgm:pt modelId="{9B2BC140-DA4F-744F-9568-E6BC43B33B35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Northerners, Upper Midwest</a:t>
          </a:r>
        </a:p>
      </dgm:t>
    </dgm:pt>
    <dgm:pt modelId="{776F5900-6496-464E-AB63-C1700019CA06}" type="parTrans" cxnId="{4554EE9E-68F6-E246-9D7F-41EFF8A99EC0}">
      <dgm:prSet/>
      <dgm:spPr/>
      <dgm:t>
        <a:bodyPr/>
        <a:lstStyle/>
        <a:p>
          <a:endParaRPr lang="en-US"/>
        </a:p>
      </dgm:t>
    </dgm:pt>
    <dgm:pt modelId="{7FACFC53-4E04-D24A-8139-ECE8D51F1B4F}" type="sibTrans" cxnId="{4554EE9E-68F6-E246-9D7F-41EFF8A99EC0}">
      <dgm:prSet/>
      <dgm:spPr/>
      <dgm:t>
        <a:bodyPr/>
        <a:lstStyle/>
        <a:p>
          <a:endParaRPr lang="en-US"/>
        </a:p>
      </dgm:t>
    </dgm:pt>
    <dgm:pt modelId="{33DC73CB-3F74-EB41-B6AA-4409391B839F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States Rights</a:t>
          </a:r>
        </a:p>
      </dgm:t>
    </dgm:pt>
    <dgm:pt modelId="{7CDE2E24-A3EF-9A46-821F-2C9093884759}" type="parTrans" cxnId="{63C40C32-DEFD-B24C-A707-7730D532FB31}">
      <dgm:prSet/>
      <dgm:spPr/>
      <dgm:t>
        <a:bodyPr/>
        <a:lstStyle/>
        <a:p>
          <a:endParaRPr lang="en-US"/>
        </a:p>
      </dgm:t>
    </dgm:pt>
    <dgm:pt modelId="{6F3EE99C-96CD-9D4D-82CF-1917FFD5B018}" type="sibTrans" cxnId="{63C40C32-DEFD-B24C-A707-7730D532FB31}">
      <dgm:prSet/>
      <dgm:spPr/>
      <dgm:t>
        <a:bodyPr/>
        <a:lstStyle/>
        <a:p>
          <a:endParaRPr lang="en-US"/>
        </a:p>
      </dgm:t>
    </dgm:pt>
    <dgm:pt modelId="{A3B26D1C-85DF-DD42-9DF0-033279F1B3E1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u="none" dirty="0">
              <a:latin typeface="Times" charset="0"/>
              <a:ea typeface="ＭＳ Ｐゴシック" charset="0"/>
            </a:rPr>
            <a:t>Solid South and West</a:t>
          </a:r>
        </a:p>
      </dgm:t>
    </dgm:pt>
    <dgm:pt modelId="{656E59FA-E86A-E64B-9ED7-26B0BBE4C3B7}" type="parTrans" cxnId="{F67FB754-E919-4248-A394-DF458203AF2B}">
      <dgm:prSet/>
      <dgm:spPr/>
      <dgm:t>
        <a:bodyPr/>
        <a:lstStyle/>
        <a:p>
          <a:endParaRPr lang="en-US"/>
        </a:p>
      </dgm:t>
    </dgm:pt>
    <dgm:pt modelId="{6E32D068-2A4F-9047-80AE-B37F7DB5FF45}" type="sibTrans" cxnId="{F67FB754-E919-4248-A394-DF458203AF2B}">
      <dgm:prSet/>
      <dgm:spPr/>
      <dgm:t>
        <a:bodyPr/>
        <a:lstStyle/>
        <a:p>
          <a:endParaRPr lang="en-US"/>
        </a:p>
      </dgm:t>
    </dgm:pt>
    <dgm:pt modelId="{8074EADC-E537-1C49-B985-C7C9E5A2D3A3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u="none" dirty="0">
              <a:latin typeface="Times" charset="0"/>
              <a:ea typeface="ＭＳ Ｐゴシック" charset="0"/>
            </a:rPr>
            <a:t>Laborers, Small Farmers, Immigrants</a:t>
          </a:r>
        </a:p>
      </dgm:t>
    </dgm:pt>
    <dgm:pt modelId="{35AF5A2C-FC9C-5F42-93EB-4083DAA6904E}" type="parTrans" cxnId="{F4DD4002-AE99-9643-94D7-C018EF8569BA}">
      <dgm:prSet/>
      <dgm:spPr/>
      <dgm:t>
        <a:bodyPr/>
        <a:lstStyle/>
        <a:p>
          <a:endParaRPr lang="en-US"/>
        </a:p>
      </dgm:t>
    </dgm:pt>
    <dgm:pt modelId="{C8BBD28E-E228-834A-841B-65C88A683820}" type="sibTrans" cxnId="{F4DD4002-AE99-9643-94D7-C018EF8569BA}">
      <dgm:prSet/>
      <dgm:spPr/>
      <dgm:t>
        <a:bodyPr/>
        <a:lstStyle/>
        <a:p>
          <a:endParaRPr lang="en-US"/>
        </a:p>
      </dgm:t>
    </dgm:pt>
    <dgm:pt modelId="{86610AF4-61DB-6C46-8C50-0E315D7A7245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u="none" dirty="0">
              <a:latin typeface="Times" charset="0"/>
              <a:ea typeface="ＭＳ Ｐゴシック" charset="0"/>
            </a:rPr>
            <a:t>Wealthy: Planters </a:t>
          </a:r>
        </a:p>
      </dgm:t>
    </dgm:pt>
    <dgm:pt modelId="{C1B8F178-E6F6-0446-B57B-249769B18F42}" type="parTrans" cxnId="{0AC44E9B-2809-2A40-98F7-7C881B21263D}">
      <dgm:prSet/>
      <dgm:spPr/>
      <dgm:t>
        <a:bodyPr/>
        <a:lstStyle/>
        <a:p>
          <a:endParaRPr lang="en-US"/>
        </a:p>
      </dgm:t>
    </dgm:pt>
    <dgm:pt modelId="{CAFE4F9F-2D6F-484B-A3EA-A98190FDFB18}" type="sibTrans" cxnId="{0AC44E9B-2809-2A40-98F7-7C881B21263D}">
      <dgm:prSet/>
      <dgm:spPr/>
      <dgm:t>
        <a:bodyPr/>
        <a:lstStyle/>
        <a:p>
          <a:endParaRPr lang="en-US"/>
        </a:p>
      </dgm:t>
    </dgm:pt>
    <dgm:pt modelId="{7B62BFEB-1480-D04A-8FD7-76D8BD0C7161}" type="pres">
      <dgm:prSet presAssocID="{180516ED-D9A5-7F4E-99F7-E31A48B6790A}" presName="compositeShape" presStyleCnt="0">
        <dgm:presLayoutVars>
          <dgm:chMax val="7"/>
          <dgm:dir/>
          <dgm:resizeHandles val="exact"/>
        </dgm:presLayoutVars>
      </dgm:prSet>
      <dgm:spPr/>
    </dgm:pt>
    <dgm:pt modelId="{685F4F06-A5D8-C84F-9B75-34C5BFFBDFD7}" type="pres">
      <dgm:prSet presAssocID="{034919FE-AAC6-974D-85DF-2A21995DC8FC}" presName="circ1" presStyleLbl="vennNode1" presStyleIdx="0" presStyleCnt="2"/>
      <dgm:spPr/>
    </dgm:pt>
    <dgm:pt modelId="{BD8AEE66-8268-E144-96FB-E067CB8995BB}" type="pres">
      <dgm:prSet presAssocID="{034919FE-AAC6-974D-85DF-2A21995DC8F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08E270D-46B4-054A-8571-F73C8C955400}" type="pres">
      <dgm:prSet presAssocID="{85BB98D4-7DAC-604F-8BDE-D34ECB0625B5}" presName="circ2" presStyleLbl="vennNode1" presStyleIdx="1" presStyleCnt="2"/>
      <dgm:spPr/>
    </dgm:pt>
    <dgm:pt modelId="{F4E798E9-59DC-CA4B-BA24-9A9BABFAE5A0}" type="pres">
      <dgm:prSet presAssocID="{85BB98D4-7DAC-604F-8BDE-D34ECB0625B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4DD4002-AE99-9643-94D7-C018EF8569BA}" srcId="{7E44E530-D6B8-F741-B899-DF16437408DE}" destId="{8074EADC-E537-1C49-B985-C7C9E5A2D3A3}" srcOrd="0" destOrd="0" parTransId="{35AF5A2C-FC9C-5F42-93EB-4083DAA6904E}" sibTransId="{C8BBD28E-E228-834A-841B-65C88A683820}"/>
    <dgm:cxn modelId="{1A443005-3140-CC41-8EED-D09A8AAAE042}" type="presOf" srcId="{85BB98D4-7DAC-604F-8BDE-D34ECB0625B5}" destId="{F4E798E9-59DC-CA4B-BA24-9A9BABFAE5A0}" srcOrd="1" destOrd="0" presId="urn:microsoft.com/office/officeart/2005/8/layout/venn1"/>
    <dgm:cxn modelId="{2B8D780D-D20C-7644-AB4C-C5D1F099BB65}" srcId="{064CE6AF-C223-014E-9B28-058D3CE373F0}" destId="{4D8D59CC-8578-0D4A-AC47-97A929EA0DD5}" srcOrd="0" destOrd="0" parTransId="{390DC8BC-5D1B-384C-8619-937B2810F565}" sibTransId="{9E0660B2-178F-544F-9F3E-8C448B640741}"/>
    <dgm:cxn modelId="{2493B111-4B1F-444C-9DCD-A990D2EAF6A6}" type="presOf" srcId="{4D8D59CC-8578-0D4A-AC47-97A929EA0DD5}" destId="{685F4F06-A5D8-C84F-9B75-34C5BFFBDFD7}" srcOrd="0" destOrd="8" presId="urn:microsoft.com/office/officeart/2005/8/layout/venn1"/>
    <dgm:cxn modelId="{2EF96117-8AC8-724F-B092-24F127C1F8D3}" type="presOf" srcId="{5114296D-A175-C344-9B9E-B0D9E94C4D2A}" destId="{BD8AEE66-8268-E144-96FB-E067CB8995BB}" srcOrd="1" destOrd="5" presId="urn:microsoft.com/office/officeart/2005/8/layout/venn1"/>
    <dgm:cxn modelId="{9ACC6119-9675-0D42-BC41-187523979A3A}" type="presOf" srcId="{86610AF4-61DB-6C46-8C50-0E315D7A7245}" destId="{308E270D-46B4-054A-8571-F73C8C955400}" srcOrd="0" destOrd="9" presId="urn:microsoft.com/office/officeart/2005/8/layout/venn1"/>
    <dgm:cxn modelId="{9584021C-8892-164D-8780-63C5C5BFE945}" type="presOf" srcId="{9B2BC140-DA4F-744F-9568-E6BC43B33B35}" destId="{BD8AEE66-8268-E144-96FB-E067CB8995BB}" srcOrd="1" destOrd="10" presId="urn:microsoft.com/office/officeart/2005/8/layout/venn1"/>
    <dgm:cxn modelId="{9C62F51F-0635-9A44-8243-720F9B6473F1}" srcId="{034919FE-AAC6-974D-85DF-2A21995DC8FC}" destId="{5114296D-A175-C344-9B9E-B0D9E94C4D2A}" srcOrd="4" destOrd="0" parTransId="{B4ED7D49-F26C-EB44-830B-E513ECDBDF91}" sibTransId="{F5BAC44C-813C-B34A-AF47-D4A1DE23126D}"/>
    <dgm:cxn modelId="{22D61929-5C1F-964F-9BE0-D2D35DD304EE}" type="presOf" srcId="{3DA53752-4C73-A142-8F2D-2627FE0DF9CF}" destId="{685F4F06-A5D8-C84F-9B75-34C5BFFBDFD7}" srcOrd="0" destOrd="6" presId="urn:microsoft.com/office/officeart/2005/8/layout/venn1"/>
    <dgm:cxn modelId="{3698182C-67F7-524F-A11D-2982CD0313D6}" srcId="{180516ED-D9A5-7F4E-99F7-E31A48B6790A}" destId="{85BB98D4-7DAC-604F-8BDE-D34ECB0625B5}" srcOrd="1" destOrd="0" parTransId="{F6CC0218-F535-4445-80E1-EE161017FB56}" sibTransId="{CABB4D99-9F36-914D-A677-4C9F32398352}"/>
    <dgm:cxn modelId="{ADB8792F-AE56-B947-8409-6CEBB0EE32B3}" type="presOf" srcId="{3EE2D4D4-E6A1-7949-BC68-22AD5410DAC6}" destId="{F4E798E9-59DC-CA4B-BA24-9A9BABFAE5A0}" srcOrd="1" destOrd="1" presId="urn:microsoft.com/office/officeart/2005/8/layout/venn1"/>
    <dgm:cxn modelId="{97D13330-EA28-1D41-83F0-B71547A6988F}" srcId="{85BB98D4-7DAC-604F-8BDE-D34ECB0625B5}" destId="{AC5337F3-66D0-CB40-9797-6FCF4E1213FD}" srcOrd="2" destOrd="0" parTransId="{786E3EE3-E24E-674F-8979-9BACDB785CDE}" sibTransId="{080F3AD9-26F6-154A-B7C1-FC34AAA3826C}"/>
    <dgm:cxn modelId="{5E7EF830-26E6-A741-8DC5-70205E7B8602}" type="presOf" srcId="{85BB98D4-7DAC-604F-8BDE-D34ECB0625B5}" destId="{308E270D-46B4-054A-8571-F73C8C955400}" srcOrd="0" destOrd="0" presId="urn:microsoft.com/office/officeart/2005/8/layout/venn1"/>
    <dgm:cxn modelId="{63C40C32-DEFD-B24C-A707-7730D532FB31}" srcId="{85BB98D4-7DAC-604F-8BDE-D34ECB0625B5}" destId="{33DC73CB-3F74-EB41-B6AA-4409391B839F}" srcOrd="4" destOrd="0" parTransId="{7CDE2E24-A3EF-9A46-821F-2C9093884759}" sibTransId="{6F3EE99C-96CD-9D4D-82CF-1917FFD5B018}"/>
    <dgm:cxn modelId="{0C1A323A-969A-ED4D-A01D-F5E48F5E34E5}" type="presOf" srcId="{034919FE-AAC6-974D-85DF-2A21995DC8FC}" destId="{685F4F06-A5D8-C84F-9B75-34C5BFFBDFD7}" srcOrd="0" destOrd="0" presId="urn:microsoft.com/office/officeart/2005/8/layout/venn1"/>
    <dgm:cxn modelId="{6F5A3E40-78EF-3A4C-8D5E-808131066ED0}" type="presOf" srcId="{D468374D-016A-EE4D-BE0B-C5054E11CF1B}" destId="{F4E798E9-59DC-CA4B-BA24-9A9BABFAE5A0}" srcOrd="1" destOrd="6" presId="urn:microsoft.com/office/officeart/2005/8/layout/venn1"/>
    <dgm:cxn modelId="{74DD4E5B-CA02-E34D-91E8-95893719A894}" type="presOf" srcId="{9B2BC140-DA4F-744F-9568-E6BC43B33B35}" destId="{685F4F06-A5D8-C84F-9B75-34C5BFFBDFD7}" srcOrd="0" destOrd="10" presId="urn:microsoft.com/office/officeart/2005/8/layout/venn1"/>
    <dgm:cxn modelId="{D35B8D5B-4DC1-1A48-A7FB-B9BCC7000C87}" type="presOf" srcId="{B300E935-B40D-B840-AE7F-404903CBEFE7}" destId="{BD8AEE66-8268-E144-96FB-E067CB8995BB}" srcOrd="1" destOrd="1" presId="urn:microsoft.com/office/officeart/2005/8/layout/venn1"/>
    <dgm:cxn modelId="{5470D15C-D022-314D-9503-E86CDD9A2CCD}" type="presOf" srcId="{8074EADC-E537-1C49-B985-C7C9E5A2D3A3}" destId="{308E270D-46B4-054A-8571-F73C8C955400}" srcOrd="0" destOrd="8" presId="urn:microsoft.com/office/officeart/2005/8/layout/venn1"/>
    <dgm:cxn modelId="{4E71FD5D-9369-5642-96A6-DE5C1EA992E0}" type="presOf" srcId="{86610AF4-61DB-6C46-8C50-0E315D7A7245}" destId="{F4E798E9-59DC-CA4B-BA24-9A9BABFAE5A0}" srcOrd="1" destOrd="9" presId="urn:microsoft.com/office/officeart/2005/8/layout/venn1"/>
    <dgm:cxn modelId="{D00A0564-C5FD-144B-B198-49E9D640957C}" srcId="{85BB98D4-7DAC-604F-8BDE-D34ECB0625B5}" destId="{7E44E530-D6B8-F741-B899-DF16437408DE}" srcOrd="6" destOrd="0" parTransId="{1664F7BE-116F-1640-AD49-B2FF3F9C8372}" sibTransId="{4132867F-4A00-0D4F-A92B-128E81D32C74}"/>
    <dgm:cxn modelId="{DCE1D865-28DD-EB4C-8159-B1D259D61497}" type="presOf" srcId="{AC5337F3-66D0-CB40-9797-6FCF4E1213FD}" destId="{F4E798E9-59DC-CA4B-BA24-9A9BABFAE5A0}" srcOrd="1" destOrd="3" presId="urn:microsoft.com/office/officeart/2005/8/layout/venn1"/>
    <dgm:cxn modelId="{6EF5F545-7ECB-1945-9A59-B7DFF3096BA6}" srcId="{85BB98D4-7DAC-604F-8BDE-D34ECB0625B5}" destId="{B0B1559E-6DBA-EB48-9B5B-FCBCBFF21A68}" srcOrd="1" destOrd="0" parTransId="{E2B3CC0F-FE49-7B42-A3C2-480ABFBB6B99}" sibTransId="{8614A542-1C68-3F44-A2BC-12FDE0F0BC4C}"/>
    <dgm:cxn modelId="{A845A269-C1F8-0B4E-ABAB-57B4B610D79C}" type="presOf" srcId="{33DC73CB-3F74-EB41-B6AA-4409391B839F}" destId="{F4E798E9-59DC-CA4B-BA24-9A9BABFAE5A0}" srcOrd="1" destOrd="5" presId="urn:microsoft.com/office/officeart/2005/8/layout/venn1"/>
    <dgm:cxn modelId="{704AAC4E-3AA9-6A47-8E02-0E3FF73F9CBA}" type="presOf" srcId="{3EE2D4D4-E6A1-7949-BC68-22AD5410DAC6}" destId="{308E270D-46B4-054A-8571-F73C8C955400}" srcOrd="0" destOrd="1" presId="urn:microsoft.com/office/officeart/2005/8/layout/venn1"/>
    <dgm:cxn modelId="{444F334F-0A33-934E-BD7E-8BF139CBB625}" type="presOf" srcId="{67777894-E5F0-8348-B8D5-725AC9DB5645}" destId="{685F4F06-A5D8-C84F-9B75-34C5BFFBDFD7}" srcOrd="0" destOrd="2" presId="urn:microsoft.com/office/officeart/2005/8/layout/venn1"/>
    <dgm:cxn modelId="{D8EB9C51-9851-F244-9A01-05D98646B46A}" srcId="{034919FE-AAC6-974D-85DF-2A21995DC8FC}" destId="{064CE6AF-C223-014E-9B28-058D3CE373F0}" srcOrd="6" destOrd="0" parTransId="{F8525644-C79F-2241-8AD5-8AAA3F9862C0}" sibTransId="{3FA42A06-1E1A-194D-AB4A-E98C3532E7CA}"/>
    <dgm:cxn modelId="{55682152-7D56-D040-8FAB-ED9F1140D02C}" srcId="{034919FE-AAC6-974D-85DF-2A21995DC8FC}" destId="{67777894-E5F0-8348-B8D5-725AC9DB5645}" srcOrd="1" destOrd="0" parTransId="{C414A44F-B93A-DA47-BDD7-4BEFD55A861F}" sibTransId="{9DF2623A-18F5-EB4C-AB22-F00654C5FA54}"/>
    <dgm:cxn modelId="{9BD52D54-D3D0-4048-AEC3-FE3298CDFF75}" srcId="{034919FE-AAC6-974D-85DF-2A21995DC8FC}" destId="{F008B9B8-AC9E-C341-ACFE-CB58AEA6FFE8}" srcOrd="2" destOrd="0" parTransId="{B2917316-C54A-6348-8582-C2086A9B171D}" sibTransId="{75797599-D4CE-6548-9D48-616DA4ED5DF0}"/>
    <dgm:cxn modelId="{F67FB754-E919-4248-A394-DF458203AF2B}" srcId="{7E44E530-D6B8-F741-B899-DF16437408DE}" destId="{A3B26D1C-85DF-DD42-9DF0-033279F1B3E1}" srcOrd="2" destOrd="0" parTransId="{656E59FA-E86A-E64B-9ED7-26B0BBE4C3B7}" sibTransId="{6E32D068-2A4F-9047-80AE-B37F7DB5FF45}"/>
    <dgm:cxn modelId="{713DCC75-7B7F-704F-9532-07400367671F}" type="presOf" srcId="{B0B1559E-6DBA-EB48-9B5B-FCBCBFF21A68}" destId="{308E270D-46B4-054A-8571-F73C8C955400}" srcOrd="0" destOrd="2" presId="urn:microsoft.com/office/officeart/2005/8/layout/venn1"/>
    <dgm:cxn modelId="{B74B665A-F53A-B048-96F8-F0EBAEA02D45}" type="presOf" srcId="{0E6521FE-3B22-2848-B572-56DB3AE4E42D}" destId="{BD8AEE66-8268-E144-96FB-E067CB8995BB}" srcOrd="1" destOrd="4" presId="urn:microsoft.com/office/officeart/2005/8/layout/venn1"/>
    <dgm:cxn modelId="{4BFBDF7D-0622-5942-845A-03890A2840F9}" type="presOf" srcId="{180516ED-D9A5-7F4E-99F7-E31A48B6790A}" destId="{7B62BFEB-1480-D04A-8FD7-76D8BD0C7161}" srcOrd="0" destOrd="0" presId="urn:microsoft.com/office/officeart/2005/8/layout/venn1"/>
    <dgm:cxn modelId="{637DAC7E-F1FE-A34D-9C1E-C506C2D68BF0}" type="presOf" srcId="{064CE6AF-C223-014E-9B28-058D3CE373F0}" destId="{685F4F06-A5D8-C84F-9B75-34C5BFFBDFD7}" srcOrd="0" destOrd="7" presId="urn:microsoft.com/office/officeart/2005/8/layout/venn1"/>
    <dgm:cxn modelId="{B04A5981-8A66-5443-8ABA-D3E9985E981A}" type="presOf" srcId="{034919FE-AAC6-974D-85DF-2A21995DC8FC}" destId="{BD8AEE66-8268-E144-96FB-E067CB8995BB}" srcOrd="1" destOrd="0" presId="urn:microsoft.com/office/officeart/2005/8/layout/venn1"/>
    <dgm:cxn modelId="{AC97AA83-70F6-674B-95C5-6787F3625EFB}" type="presOf" srcId="{F008B9B8-AC9E-C341-ACFE-CB58AEA6FFE8}" destId="{BD8AEE66-8268-E144-96FB-E067CB8995BB}" srcOrd="1" destOrd="3" presId="urn:microsoft.com/office/officeart/2005/8/layout/venn1"/>
    <dgm:cxn modelId="{A3C3F683-4187-5141-BFBF-BFB3E2A9B0C0}" type="presOf" srcId="{7E44E530-D6B8-F741-B899-DF16437408DE}" destId="{F4E798E9-59DC-CA4B-BA24-9A9BABFAE5A0}" srcOrd="1" destOrd="7" presId="urn:microsoft.com/office/officeart/2005/8/layout/venn1"/>
    <dgm:cxn modelId="{F253778B-E12B-4842-8BF2-F9DB64501B26}" type="presOf" srcId="{186FF233-318D-9447-A0FF-887CA4A3733F}" destId="{F4E798E9-59DC-CA4B-BA24-9A9BABFAE5A0}" srcOrd="1" destOrd="4" presId="urn:microsoft.com/office/officeart/2005/8/layout/venn1"/>
    <dgm:cxn modelId="{46A16B8E-9E0C-8248-8640-5F76B18E7B72}" type="presOf" srcId="{B300E935-B40D-B840-AE7F-404903CBEFE7}" destId="{685F4F06-A5D8-C84F-9B75-34C5BFFBDFD7}" srcOrd="0" destOrd="1" presId="urn:microsoft.com/office/officeart/2005/8/layout/venn1"/>
    <dgm:cxn modelId="{7FE11F92-F754-D74F-950A-0768F9CF63ED}" srcId="{85BB98D4-7DAC-604F-8BDE-D34ECB0625B5}" destId="{D468374D-016A-EE4D-BE0B-C5054E11CF1B}" srcOrd="5" destOrd="0" parTransId="{B62392D9-05D3-1640-A2C7-123F272F946C}" sibTransId="{78DABEBC-B44C-3C45-B77B-D567A7D2598E}"/>
    <dgm:cxn modelId="{31A25C9A-79B9-7B4C-9F23-D82A961F18C1}" srcId="{180516ED-D9A5-7F4E-99F7-E31A48B6790A}" destId="{034919FE-AAC6-974D-85DF-2A21995DC8FC}" srcOrd="0" destOrd="0" parTransId="{21A3BB95-9615-C14F-895F-01B79040F035}" sibTransId="{E24E3178-2F41-3247-8951-AA6DC03D7003}"/>
    <dgm:cxn modelId="{0AC44E9B-2809-2A40-98F7-7C881B21263D}" srcId="{7E44E530-D6B8-F741-B899-DF16437408DE}" destId="{86610AF4-61DB-6C46-8C50-0E315D7A7245}" srcOrd="1" destOrd="0" parTransId="{C1B8F178-E6F6-0446-B57B-249769B18F42}" sibTransId="{CAFE4F9F-2D6F-484B-A3EA-A98190FDFB18}"/>
    <dgm:cxn modelId="{547DAD9E-CC3B-A74D-BBE8-743AA81AFBA2}" type="presOf" srcId="{860BC92B-E7AA-E740-9700-E637006E616D}" destId="{BD8AEE66-8268-E144-96FB-E067CB8995BB}" srcOrd="1" destOrd="9" presId="urn:microsoft.com/office/officeart/2005/8/layout/venn1"/>
    <dgm:cxn modelId="{4554EE9E-68F6-E246-9D7F-41EFF8A99EC0}" srcId="{064CE6AF-C223-014E-9B28-058D3CE373F0}" destId="{9B2BC140-DA4F-744F-9568-E6BC43B33B35}" srcOrd="2" destOrd="0" parTransId="{776F5900-6496-464E-AB63-C1700019CA06}" sibTransId="{7FACFC53-4E04-D24A-8139-ECE8D51F1B4F}"/>
    <dgm:cxn modelId="{5B1D4E9F-9AF0-9C49-8CB2-2A2845875731}" type="presOf" srcId="{186FF233-318D-9447-A0FF-887CA4A3733F}" destId="{308E270D-46B4-054A-8571-F73C8C955400}" srcOrd="0" destOrd="4" presId="urn:microsoft.com/office/officeart/2005/8/layout/venn1"/>
    <dgm:cxn modelId="{28ABEBA2-F879-894B-BBD3-A79BCBDA8134}" type="presOf" srcId="{A3B26D1C-85DF-DD42-9DF0-033279F1B3E1}" destId="{308E270D-46B4-054A-8571-F73C8C955400}" srcOrd="0" destOrd="10" presId="urn:microsoft.com/office/officeart/2005/8/layout/venn1"/>
    <dgm:cxn modelId="{96A060A7-3C6A-B549-8D2D-62DB1ED9F9AE}" srcId="{034919FE-AAC6-974D-85DF-2A21995DC8FC}" destId="{B300E935-B40D-B840-AE7F-404903CBEFE7}" srcOrd="0" destOrd="0" parTransId="{2D7F3A90-3F09-F543-B6BC-C084AB0B5EA9}" sibTransId="{28BFC0CB-401E-FA48-9B1F-41125561D796}"/>
    <dgm:cxn modelId="{1EDE12AC-7761-7D4D-8184-562A4E86D532}" type="presOf" srcId="{F008B9B8-AC9E-C341-ACFE-CB58AEA6FFE8}" destId="{685F4F06-A5D8-C84F-9B75-34C5BFFBDFD7}" srcOrd="0" destOrd="3" presId="urn:microsoft.com/office/officeart/2005/8/layout/venn1"/>
    <dgm:cxn modelId="{89FAE5AE-3BA8-DF42-BA2F-C161636D3C9C}" type="presOf" srcId="{D468374D-016A-EE4D-BE0B-C5054E11CF1B}" destId="{308E270D-46B4-054A-8571-F73C8C955400}" srcOrd="0" destOrd="6" presId="urn:microsoft.com/office/officeart/2005/8/layout/venn1"/>
    <dgm:cxn modelId="{3C3191C0-41BD-104F-85D8-5AB16DD2D7BC}" srcId="{85BB98D4-7DAC-604F-8BDE-D34ECB0625B5}" destId="{186FF233-318D-9447-A0FF-887CA4A3733F}" srcOrd="3" destOrd="0" parTransId="{E54F5D81-BF2A-0045-9A8D-1CA403036578}" sibTransId="{2DF2B39B-A815-0144-86B8-DD37E2544717}"/>
    <dgm:cxn modelId="{0BF106CD-D5FC-7349-9C8A-C987CA707FE1}" type="presOf" srcId="{A3B26D1C-85DF-DD42-9DF0-033279F1B3E1}" destId="{F4E798E9-59DC-CA4B-BA24-9A9BABFAE5A0}" srcOrd="1" destOrd="10" presId="urn:microsoft.com/office/officeart/2005/8/layout/venn1"/>
    <dgm:cxn modelId="{E73EFCCE-13B2-6145-90E2-4D2906DF60EF}" srcId="{85BB98D4-7DAC-604F-8BDE-D34ECB0625B5}" destId="{3EE2D4D4-E6A1-7949-BC68-22AD5410DAC6}" srcOrd="0" destOrd="0" parTransId="{B1B391CA-F8C1-174C-B95A-C03DD1783CB8}" sibTransId="{3486CF7A-140C-004D-A0D3-013C95B7A6BE}"/>
    <dgm:cxn modelId="{1CCF23D1-856A-D349-A02B-F671105BE4CE}" type="presOf" srcId="{4D8D59CC-8578-0D4A-AC47-97A929EA0DD5}" destId="{BD8AEE66-8268-E144-96FB-E067CB8995BB}" srcOrd="1" destOrd="8" presId="urn:microsoft.com/office/officeart/2005/8/layout/venn1"/>
    <dgm:cxn modelId="{9F062AD1-96A8-764E-A666-A60F2AAE70FD}" srcId="{034919FE-AAC6-974D-85DF-2A21995DC8FC}" destId="{3DA53752-4C73-A142-8F2D-2627FE0DF9CF}" srcOrd="5" destOrd="0" parTransId="{04300388-AA1D-724E-803B-36AFB40F96BD}" sibTransId="{68FE1A4A-CEBE-1C4B-AFF4-70FAE7C3AF66}"/>
    <dgm:cxn modelId="{F0EBF9D2-2CBB-AB45-B8A4-E4B9940749E5}" srcId="{064CE6AF-C223-014E-9B28-058D3CE373F0}" destId="{860BC92B-E7AA-E740-9700-E637006E616D}" srcOrd="1" destOrd="0" parTransId="{B88E0BBB-82B6-2345-A353-83F9FE3D25F3}" sibTransId="{65A483DD-C08E-1343-960E-92B4549F12F7}"/>
    <dgm:cxn modelId="{77F447D3-E8D0-8240-A8FB-BF8D45FDA0F7}" type="presOf" srcId="{AC5337F3-66D0-CB40-9797-6FCF4E1213FD}" destId="{308E270D-46B4-054A-8571-F73C8C955400}" srcOrd="0" destOrd="3" presId="urn:microsoft.com/office/officeart/2005/8/layout/venn1"/>
    <dgm:cxn modelId="{1ECB73D3-FA28-EC48-AA2F-0881A4B26AA9}" type="presOf" srcId="{B0B1559E-6DBA-EB48-9B5B-FCBCBFF21A68}" destId="{F4E798E9-59DC-CA4B-BA24-9A9BABFAE5A0}" srcOrd="1" destOrd="2" presId="urn:microsoft.com/office/officeart/2005/8/layout/venn1"/>
    <dgm:cxn modelId="{F276E1D5-C78F-A247-9A98-31807AA2F231}" srcId="{034919FE-AAC6-974D-85DF-2A21995DC8FC}" destId="{0E6521FE-3B22-2848-B572-56DB3AE4E42D}" srcOrd="3" destOrd="0" parTransId="{29928221-1100-2A43-9825-989F6ED87E8A}" sibTransId="{A166BD49-E6F9-DE44-8049-EA59F3DB49E5}"/>
    <dgm:cxn modelId="{5C3303DB-552F-E547-A6C0-885B6E63BB86}" type="presOf" srcId="{860BC92B-E7AA-E740-9700-E637006E616D}" destId="{685F4F06-A5D8-C84F-9B75-34C5BFFBDFD7}" srcOrd="0" destOrd="9" presId="urn:microsoft.com/office/officeart/2005/8/layout/venn1"/>
    <dgm:cxn modelId="{4FC729DD-83CB-4543-9987-5B6F3D000C4E}" type="presOf" srcId="{5114296D-A175-C344-9B9E-B0D9E94C4D2A}" destId="{685F4F06-A5D8-C84F-9B75-34C5BFFBDFD7}" srcOrd="0" destOrd="5" presId="urn:microsoft.com/office/officeart/2005/8/layout/venn1"/>
    <dgm:cxn modelId="{E1FD65E2-4AAE-214F-9173-60118348FD5D}" type="presOf" srcId="{7E44E530-D6B8-F741-B899-DF16437408DE}" destId="{308E270D-46B4-054A-8571-F73C8C955400}" srcOrd="0" destOrd="7" presId="urn:microsoft.com/office/officeart/2005/8/layout/venn1"/>
    <dgm:cxn modelId="{351EE9E4-B17D-FC48-9437-4CE7F0807A64}" type="presOf" srcId="{3DA53752-4C73-A142-8F2D-2627FE0DF9CF}" destId="{BD8AEE66-8268-E144-96FB-E067CB8995BB}" srcOrd="1" destOrd="6" presId="urn:microsoft.com/office/officeart/2005/8/layout/venn1"/>
    <dgm:cxn modelId="{8FDD99E9-6807-6741-BACF-7492ED1DFFB2}" type="presOf" srcId="{67777894-E5F0-8348-B8D5-725AC9DB5645}" destId="{BD8AEE66-8268-E144-96FB-E067CB8995BB}" srcOrd="1" destOrd="2" presId="urn:microsoft.com/office/officeart/2005/8/layout/venn1"/>
    <dgm:cxn modelId="{057749EB-EF9B-8B46-9716-B3FA6F263896}" type="presOf" srcId="{33DC73CB-3F74-EB41-B6AA-4409391B839F}" destId="{308E270D-46B4-054A-8571-F73C8C955400}" srcOrd="0" destOrd="5" presId="urn:microsoft.com/office/officeart/2005/8/layout/venn1"/>
    <dgm:cxn modelId="{4DCA9BEC-5D7A-6743-A5B1-6601D4357B7B}" type="presOf" srcId="{0E6521FE-3B22-2848-B572-56DB3AE4E42D}" destId="{685F4F06-A5D8-C84F-9B75-34C5BFFBDFD7}" srcOrd="0" destOrd="4" presId="urn:microsoft.com/office/officeart/2005/8/layout/venn1"/>
    <dgm:cxn modelId="{0A827CFA-C586-9745-ACC9-AAE2F38C2DFD}" type="presOf" srcId="{064CE6AF-C223-014E-9B28-058D3CE373F0}" destId="{BD8AEE66-8268-E144-96FB-E067CB8995BB}" srcOrd="1" destOrd="7" presId="urn:microsoft.com/office/officeart/2005/8/layout/venn1"/>
    <dgm:cxn modelId="{201FA4FF-6EDA-B347-BD66-82289522FA05}" type="presOf" srcId="{8074EADC-E537-1C49-B985-C7C9E5A2D3A3}" destId="{F4E798E9-59DC-CA4B-BA24-9A9BABFAE5A0}" srcOrd="1" destOrd="8" presId="urn:microsoft.com/office/officeart/2005/8/layout/venn1"/>
    <dgm:cxn modelId="{CABDAB2A-87B6-FC4C-AF41-654093BE3DA7}" type="presParOf" srcId="{7B62BFEB-1480-D04A-8FD7-76D8BD0C7161}" destId="{685F4F06-A5D8-C84F-9B75-34C5BFFBDFD7}" srcOrd="0" destOrd="0" presId="urn:microsoft.com/office/officeart/2005/8/layout/venn1"/>
    <dgm:cxn modelId="{77516CF9-0B09-B541-9B9F-C78C43054BC2}" type="presParOf" srcId="{7B62BFEB-1480-D04A-8FD7-76D8BD0C7161}" destId="{BD8AEE66-8268-E144-96FB-E067CB8995BB}" srcOrd="1" destOrd="0" presId="urn:microsoft.com/office/officeart/2005/8/layout/venn1"/>
    <dgm:cxn modelId="{B9A3BA13-A0B4-9046-858F-853DD221ACA9}" type="presParOf" srcId="{7B62BFEB-1480-D04A-8FD7-76D8BD0C7161}" destId="{308E270D-46B4-054A-8571-F73C8C955400}" srcOrd="2" destOrd="0" presId="urn:microsoft.com/office/officeart/2005/8/layout/venn1"/>
    <dgm:cxn modelId="{29B29DCE-75DD-F24C-88BA-922317AF1F9E}" type="presParOf" srcId="{7B62BFEB-1480-D04A-8FD7-76D8BD0C7161}" destId="{F4E798E9-59DC-CA4B-BA24-9A9BABFAE5A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F4F06-A5D8-C84F-9B75-34C5BFFBDFD7}">
      <dsp:nvSpPr>
        <dsp:cNvPr id="0" name=""/>
        <dsp:cNvSpPr/>
      </dsp:nvSpPr>
      <dsp:spPr>
        <a:xfrm>
          <a:off x="808348" y="11963"/>
          <a:ext cx="4374505" cy="4374505"/>
        </a:xfrm>
        <a:prstGeom prst="ellipse">
          <a:avLst/>
        </a:prstGeom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800000"/>
              </a:solidFill>
            </a:rPr>
            <a:t>Republicans</a:t>
          </a:r>
          <a:r>
            <a:rPr lang="en-US" sz="1900" kern="1200" dirty="0"/>
            <a:t>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“Waving the Bloody Shirt”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Times" charset="0"/>
              <a:ea typeface="ＭＳ Ｐゴシック" charset="0"/>
            </a:rPr>
            <a:t>Gold Standard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Times" charset="0"/>
              <a:ea typeface="ＭＳ Ｐゴシック" charset="0"/>
            </a:rPr>
            <a:t>High Tariffs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Times" charset="0"/>
              <a:ea typeface="ＭＳ Ｐゴシック" charset="0"/>
            </a:rPr>
            <a:t>Union Pensions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latin typeface="Times" charset="0"/>
              <a:ea typeface="ＭＳ Ｐゴシック" charset="0"/>
            </a:rPr>
            <a:t>Gov</a:t>
          </a:r>
          <a:r>
            <a:rPr lang="ja-JP" altLang="en-US" sz="1500" kern="1200">
              <a:latin typeface="Times" charset="0"/>
              <a:ea typeface="ＭＳ Ｐゴシック" charset="0"/>
            </a:rPr>
            <a:t>’</a:t>
          </a:r>
          <a:r>
            <a:rPr lang="en-US" sz="1500" kern="1200">
              <a:latin typeface="Times" charset="0"/>
              <a:ea typeface="ＭＳ Ｐゴシック" charset="0"/>
            </a:rPr>
            <a:t>t Subsidies</a:t>
          </a:r>
          <a:endParaRPr lang="en-US" sz="1500" kern="1200" dirty="0">
            <a:latin typeface="Times" charset="0"/>
            <a:ea typeface="ＭＳ Ｐゴシック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Times" charset="0"/>
              <a:ea typeface="ＭＳ Ｐゴシック" charset="0"/>
            </a:rPr>
            <a:t>Limits on Immigration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sng" kern="1200" dirty="0">
              <a:latin typeface="Times" charset="0"/>
              <a:ea typeface="ＭＳ Ｐゴシック" charset="0"/>
            </a:rPr>
            <a:t>Makeup</a:t>
          </a:r>
          <a:r>
            <a:rPr lang="en-US" sz="1500" kern="1200" dirty="0">
              <a:latin typeface="Times" charset="0"/>
              <a:ea typeface="ＭＳ Ｐゴシック" charset="0"/>
            </a:rPr>
            <a:t>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Times" charset="0"/>
              <a:ea typeface="ＭＳ Ｐゴシック" charset="0"/>
            </a:rPr>
            <a:t>Reformers, African-Americans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Times" charset="0"/>
              <a:ea typeface="ＭＳ Ｐゴシック" charset="0"/>
            </a:rPr>
            <a:t>Wealthy: Industrialists, Bankers, Bonanza Farmers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Times" charset="0"/>
              <a:ea typeface="ＭＳ Ｐゴシック" charset="0"/>
            </a:rPr>
            <a:t>Northerners, Upper Midwest</a:t>
          </a:r>
        </a:p>
      </dsp:txBody>
      <dsp:txXfrm>
        <a:off x="1419203" y="527811"/>
        <a:ext cx="2522237" cy="3342809"/>
      </dsp:txXfrm>
    </dsp:sp>
    <dsp:sp modelId="{308E270D-46B4-054A-8571-F73C8C955400}">
      <dsp:nvSpPr>
        <dsp:cNvPr id="0" name=""/>
        <dsp:cNvSpPr/>
      </dsp:nvSpPr>
      <dsp:spPr>
        <a:xfrm>
          <a:off x="3961145" y="11963"/>
          <a:ext cx="4374505" cy="4374505"/>
        </a:xfrm>
        <a:prstGeom prst="ellipse">
          <a:avLst/>
        </a:prstGeom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0090"/>
              </a:solidFill>
            </a:rPr>
            <a:t>Democrats</a:t>
          </a:r>
          <a:r>
            <a:rPr lang="en-US" sz="1900" kern="1200" dirty="0"/>
            <a:t>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Times" charset="0"/>
              <a:ea typeface="ＭＳ Ｐゴシック" charset="0"/>
            </a:rPr>
            <a:t>Bi-</a:t>
          </a:r>
          <a:r>
            <a:rPr lang="en-US" sz="1500" kern="1200" dirty="0" err="1">
              <a:latin typeface="Times" charset="0"/>
              <a:ea typeface="ＭＳ Ｐゴシック" charset="0"/>
            </a:rPr>
            <a:t>Metalism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Times" charset="0"/>
              <a:ea typeface="ＭＳ Ｐゴシック" charset="0"/>
            </a:rPr>
            <a:t>Low Tariffs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Times" charset="0"/>
              <a:ea typeface="ＭＳ Ｐゴシック" charset="0"/>
            </a:rPr>
            <a:t>Higher Farm Prices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Times" charset="0"/>
              <a:ea typeface="ＭＳ Ｐゴシック" charset="0"/>
            </a:rPr>
            <a:t>Less Government Aid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Times" charset="0"/>
              <a:ea typeface="ＭＳ Ｐゴシック" charset="0"/>
            </a:rPr>
            <a:t>States Rights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Times" charset="0"/>
              <a:ea typeface="ＭＳ Ｐゴシック" charset="0"/>
            </a:rPr>
            <a:t>Pro-Immigration (N)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sng" kern="1200" dirty="0">
              <a:latin typeface="Times" charset="0"/>
              <a:ea typeface="ＭＳ Ｐゴシック" charset="0"/>
            </a:rPr>
            <a:t>Makeup</a:t>
          </a:r>
          <a:r>
            <a:rPr lang="en-US" sz="1500" u="none" kern="1200" dirty="0">
              <a:latin typeface="Times" charset="0"/>
              <a:ea typeface="ＭＳ Ｐゴシック" charset="0"/>
            </a:rPr>
            <a:t>:</a:t>
          </a:r>
          <a:endParaRPr lang="en-US" sz="1500" kern="1200" dirty="0">
            <a:latin typeface="Times" charset="0"/>
            <a:ea typeface="ＭＳ Ｐゴシック" charset="0"/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>
              <a:latin typeface="Times" charset="0"/>
              <a:ea typeface="ＭＳ Ｐゴシック" charset="0"/>
            </a:rPr>
            <a:t>Laborers, Small Farmers, Immigrants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>
              <a:latin typeface="Times" charset="0"/>
              <a:ea typeface="ＭＳ Ｐゴシック" charset="0"/>
            </a:rPr>
            <a:t>Wealthy: Planters 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>
              <a:latin typeface="Times" charset="0"/>
              <a:ea typeface="ＭＳ Ｐゴシック" charset="0"/>
            </a:rPr>
            <a:t>Solid South and West</a:t>
          </a:r>
        </a:p>
      </dsp:txBody>
      <dsp:txXfrm>
        <a:off x="5202559" y="527811"/>
        <a:ext cx="2522237" cy="3342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E75DD-0E10-DA41-AED0-D5B52C721A11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7330E-749C-4D4A-BF76-E094E359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53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Image - Puck, “The True Meaning of Republican Harmony”: http://</a:t>
            </a:r>
            <a:r>
              <a:rPr lang="en-US" dirty="0" err="1"/>
              <a:t>xroads.virginia.edu</a:t>
            </a:r>
            <a:r>
              <a:rPr lang="en-US" dirty="0"/>
              <a:t>/~ma96/puck/</a:t>
            </a:r>
            <a:r>
              <a:rPr lang="en-US" dirty="0" err="1"/>
              <a:t>toons.html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elections.harpweek.com</a:t>
            </a:r>
            <a:r>
              <a:rPr lang="en-US" dirty="0"/>
              <a:t>/1900/cartoons/bryansoccupationTPQC12w.jpg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90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timpanogos.wordpress.com</a:t>
            </a:r>
            <a:r>
              <a:rPr lang="en-US"/>
              <a:t>/tag/gilded-age/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44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Electoral Maps: http://</a:t>
            </a:r>
            <a:r>
              <a:rPr lang="en-US" dirty="0" err="1"/>
              <a:t>periodicpresidents.com</a:t>
            </a:r>
            <a:r>
              <a:rPr lang="en-US" dirty="0"/>
              <a:t>/research/election-maps/1884-election-map/</a:t>
            </a:r>
          </a:p>
          <a:p>
            <a:r>
              <a:rPr lang="en-US" dirty="0"/>
              <a:t>Cleveland cartoon: http://</a:t>
            </a:r>
            <a:r>
              <a:rPr lang="en-US" dirty="0" err="1"/>
              <a:t>en.wikipedia.org</a:t>
            </a:r>
            <a:r>
              <a:rPr lang="en-US" dirty="0"/>
              <a:t>/wiki/United_States_presidential_election,_1884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62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fineartamerica.com</a:t>
            </a:r>
            <a:r>
              <a:rPr lang="en-US" dirty="0"/>
              <a:t>/featured/anti-greenback-cartoon-</a:t>
            </a:r>
            <a:r>
              <a:rPr lang="en-US" dirty="0" err="1"/>
              <a:t>granger.html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22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Bossism:</a:t>
            </a:r>
            <a:r>
              <a:rPr lang="en-US" baseline="0" dirty="0"/>
              <a:t> http://</a:t>
            </a:r>
            <a:r>
              <a:rPr lang="en-US" baseline="0" dirty="0" err="1"/>
              <a:t>claver.gprep.org</a:t>
            </a:r>
            <a:r>
              <a:rPr lang="en-US" baseline="0" dirty="0"/>
              <a:t>/</a:t>
            </a:r>
            <a:r>
              <a:rPr lang="en-US" baseline="0" dirty="0" err="1"/>
              <a:t>fac</a:t>
            </a:r>
            <a:r>
              <a:rPr lang="en-US" baseline="0" dirty="0"/>
              <a:t>/</a:t>
            </a:r>
            <a:r>
              <a:rPr lang="en-US" baseline="0" dirty="0" err="1"/>
              <a:t>sjochs</a:t>
            </a:r>
            <a:r>
              <a:rPr lang="en-US" baseline="0" dirty="0"/>
              <a:t>/Images/</a:t>
            </a:r>
            <a:r>
              <a:rPr lang="en-US" baseline="0" dirty="0" err="1"/>
              <a:t>boss.jpg</a:t>
            </a:r>
            <a:endParaRPr lang="en-US" dirty="0"/>
          </a:p>
          <a:p>
            <a:r>
              <a:rPr lang="en-US" dirty="0"/>
              <a:t>Tweed 1: 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William_M._Tweed</a:t>
            </a:r>
            <a:endParaRPr lang="en-US" dirty="0"/>
          </a:p>
          <a:p>
            <a:r>
              <a:rPr lang="en-US" dirty="0"/>
              <a:t>Tweed 2: http://</a:t>
            </a:r>
            <a:r>
              <a:rPr lang="en-US" dirty="0" err="1"/>
              <a:t>www.authentichistory.com</a:t>
            </a:r>
            <a:r>
              <a:rPr lang="en-US" dirty="0"/>
              <a:t>/1865-1897/1-reconstruction/3-tweed/</a:t>
            </a:r>
            <a:r>
              <a:rPr lang="en-US" dirty="0" err="1"/>
              <a:t>index.html</a:t>
            </a:r>
            <a:endParaRPr lang="en-US" dirty="0"/>
          </a:p>
          <a:p>
            <a:r>
              <a:rPr lang="en-US" dirty="0"/>
              <a:t>Follow up with HW or class activity analyzing the cartoons of Thomas Nast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0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Billion</a:t>
            </a:r>
            <a:r>
              <a:rPr lang="en-US" baseline="0" dirty="0"/>
              <a:t> Dollar Congress: http://</a:t>
            </a:r>
            <a:r>
              <a:rPr lang="en-US" baseline="0" dirty="0" err="1"/>
              <a:t>kids.britannica.com</a:t>
            </a:r>
            <a:r>
              <a:rPr lang="en-US" baseline="0" dirty="0"/>
              <a:t>/</a:t>
            </a:r>
            <a:r>
              <a:rPr lang="en-US" baseline="0" dirty="0" err="1"/>
              <a:t>comptons</a:t>
            </a:r>
            <a:r>
              <a:rPr lang="en-US" baseline="0" dirty="0"/>
              <a:t>/art-72122/Cartoon-reflecting-the-belief-that-US-President-Benjamin-Harrison-and</a:t>
            </a:r>
            <a:endParaRPr lang="en-US" dirty="0"/>
          </a:p>
          <a:p>
            <a:r>
              <a:rPr lang="en-US" dirty="0"/>
              <a:t>Election of 1892 Cartoon: http://</a:t>
            </a:r>
            <a:r>
              <a:rPr lang="en-US" dirty="0" err="1"/>
              <a:t>www.indiana.edu</a:t>
            </a:r>
            <a:r>
              <a:rPr lang="en-US" dirty="0"/>
              <a:t>/~</a:t>
            </a:r>
            <a:r>
              <a:rPr lang="en-US" dirty="0" err="1"/>
              <a:t>libsalc</a:t>
            </a:r>
            <a:r>
              <a:rPr lang="en-US" dirty="0"/>
              <a:t>/cartoons/1892.html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16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en.citizendium.org</a:t>
            </a:r>
            <a:r>
              <a:rPr lang="en-US" dirty="0"/>
              <a:t>/wiki/</a:t>
            </a:r>
            <a:r>
              <a:rPr lang="en-US" dirty="0" err="1"/>
              <a:t>Populist_Party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69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earthlymission.com</a:t>
            </a:r>
            <a:r>
              <a:rPr lang="en-US" dirty="0"/>
              <a:t>/the-pyramid-of-the-capitalist-system/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1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Cartoon: 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William_Jennings_Bryan</a:t>
            </a:r>
            <a:endParaRPr lang="en-US" dirty="0"/>
          </a:p>
          <a:p>
            <a:r>
              <a:rPr lang="en-US" dirty="0"/>
              <a:t>Map: http://</a:t>
            </a:r>
            <a:r>
              <a:rPr lang="en-US" dirty="0" err="1"/>
              <a:t>imgarcade.com</a:t>
            </a:r>
            <a:r>
              <a:rPr lang="en-US" dirty="0"/>
              <a:t>/1/election-of-1896/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4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85900"/>
            <a:ext cx="3810000" cy="1485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086100"/>
            <a:ext cx="3810000" cy="1485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DDD1-5A72-7D47-AA38-1711E48A1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0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85900"/>
            <a:ext cx="3810000" cy="1485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3086100"/>
            <a:ext cx="3810000" cy="1485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485900"/>
            <a:ext cx="38100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C5BDE-DFA7-194A-B1EA-65201CE36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46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A5C27-34A4-A845-812C-34D53D0364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7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39" y="-67741"/>
            <a:ext cx="8576730" cy="872069"/>
          </a:xfrm>
        </p:spPr>
        <p:txBody>
          <a:bodyPr/>
          <a:lstStyle/>
          <a:p>
            <a:pPr algn="l"/>
            <a:r>
              <a:rPr lang="en-US" sz="4400" dirty="0"/>
              <a:t>The Politics of the Gilded 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7" y="795713"/>
            <a:ext cx="8576731" cy="804469"/>
          </a:xfrm>
        </p:spPr>
        <p:txBody>
          <a:bodyPr>
            <a:noAutofit/>
          </a:bodyPr>
          <a:lstStyle/>
          <a:p>
            <a:pPr algn="l"/>
            <a:r>
              <a:rPr lang="en-US" sz="1600" dirty="0"/>
              <a:t>Laissez-faire, Bossism, Spoils Reform, Populism, and the “Forgettable” Presidents</a:t>
            </a:r>
          </a:p>
          <a:p>
            <a:pPr algn="l"/>
            <a:r>
              <a:rPr lang="en-US" sz="1600" dirty="0"/>
              <a:t>(1877-1900)</a:t>
            </a:r>
          </a:p>
        </p:txBody>
      </p:sp>
      <p:pic>
        <p:nvPicPr>
          <p:cNvPr id="7" name="Picture Placeholder 2" descr="31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4" b="2544"/>
          <a:stretch>
            <a:fillRect/>
          </a:stretch>
        </p:blipFill>
        <p:spPr>
          <a:xfrm>
            <a:off x="2173031" y="1222329"/>
            <a:ext cx="6970969" cy="392117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584588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99"/>
            <a:ext cx="8229600" cy="625994"/>
          </a:xfrm>
        </p:spPr>
        <p:txBody>
          <a:bodyPr/>
          <a:lstStyle/>
          <a:p>
            <a:r>
              <a:rPr lang="en-US" sz="4000" dirty="0"/>
              <a:t>Election of 1896</a:t>
            </a:r>
          </a:p>
        </p:txBody>
      </p:sp>
      <p:pic>
        <p:nvPicPr>
          <p:cNvPr id="7" name="Content Placeholder 6" descr="Bryan,_Judge_magazine,_1896.jpg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47" b="-9247"/>
          <a:stretch>
            <a:fillRect/>
          </a:stretch>
        </p:blipFill>
        <p:spPr>
          <a:xfrm>
            <a:off x="43490" y="869570"/>
            <a:ext cx="4775112" cy="4010770"/>
          </a:xfrm>
          <a:effectLst>
            <a:softEdge rad="25400"/>
          </a:effectLst>
        </p:spPr>
      </p:pic>
      <p:sp>
        <p:nvSpPr>
          <p:cNvPr id="6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900448" y="1078360"/>
            <a:ext cx="4038600" cy="153145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Populists merge with Democrats and run William Jennings Bryan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McKinley runs for the Republicans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Populists run on platform of 16:1</a:t>
            </a:r>
          </a:p>
          <a:p>
            <a:pPr eaLnBrk="1" hangingPunct="1"/>
            <a:endParaRPr lang="en-US" sz="24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" name="Picture 7" descr="ElectoralCollege1896-Larg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958" y="2505695"/>
            <a:ext cx="4177318" cy="2244160"/>
          </a:xfrm>
          <a:prstGeom prst="rect">
            <a:avLst/>
          </a:prstGeo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395567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bryansoccupationTPQC12w.jpg"/>
          <p:cNvPicPr>
            <a:picLocks noGrp="1" noChangeAspect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355" r="-38355"/>
          <a:stretch>
            <a:fillRect/>
          </a:stretch>
        </p:blipFill>
        <p:spPr>
          <a:xfrm>
            <a:off x="1917126" y="1022427"/>
            <a:ext cx="9222923" cy="3596940"/>
          </a:xfrm>
          <a:effectLst>
            <a:softEdge rad="38100"/>
          </a:effectLst>
        </p:spPr>
      </p:pic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08"/>
            <a:ext cx="7772400" cy="694379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End of the Populist Movement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02891"/>
            <a:ext cx="3685597" cy="3747254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McKinley Presidency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Maintain Gold Standard</a:t>
            </a:r>
          </a:p>
          <a:p>
            <a:pPr lvl="2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Gold discovered in Alaska </a:t>
            </a:r>
            <a:r>
              <a:rPr lang="en-US" sz="12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Wingdings"/>
              </a:rPr>
              <a:t> Inflation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Wingdings"/>
              </a:rPr>
              <a:t>Economic Prosperity</a:t>
            </a:r>
          </a:p>
          <a:p>
            <a:pPr lvl="2">
              <a:spcBef>
                <a:spcPts val="0"/>
              </a:spcBef>
            </a:pPr>
            <a:r>
              <a:rPr lang="en-US" sz="1200" dirty="0" err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Wingdings"/>
              </a:rPr>
              <a:t>Dingley</a:t>
            </a:r>
            <a:r>
              <a:rPr lang="en-US" sz="12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Wingdings"/>
              </a:rPr>
              <a:t> Tariff (46%)</a:t>
            </a:r>
            <a:endParaRPr lang="en-US" sz="1200" dirty="0">
              <a:solidFill>
                <a:schemeClr val="tx1"/>
              </a:solidFill>
              <a:latin typeface="Time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Results of the Movement</a:t>
            </a: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The political death knell of rural America</a:t>
            </a:r>
          </a:p>
          <a:p>
            <a:pPr lvl="2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highlighted the problems of farmers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Rise of urban influence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Presaged the Progressive Era: reform politics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Important influence of third parties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Birth of modern politics</a:t>
            </a:r>
          </a:p>
          <a:p>
            <a:pPr lvl="2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impact of media</a:t>
            </a:r>
          </a:p>
        </p:txBody>
      </p:sp>
    </p:spTree>
    <p:extLst>
      <p:ext uri="{BB962C8B-B14F-4D97-AF65-F5344CB8AC3E}">
        <p14:creationId xmlns:p14="http://schemas.microsoft.com/office/powerpoint/2010/main" val="428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7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995"/>
            <a:ext cx="8229600" cy="808679"/>
          </a:xfrm>
        </p:spPr>
        <p:txBody>
          <a:bodyPr/>
          <a:lstStyle/>
          <a:p>
            <a:r>
              <a:rPr lang="en-US" sz="4800" dirty="0"/>
              <a:t>Essential Question</a:t>
            </a:r>
          </a:p>
        </p:txBody>
      </p:sp>
      <p:pic>
        <p:nvPicPr>
          <p:cNvPr id="5" name="Content Placeholder 4" descr="cartoon-labor-vs-monopoly-graetz-puck-8-1-1883-gsu-image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008" b="-16008"/>
          <a:stretch>
            <a:fillRect/>
          </a:stretch>
        </p:blipFill>
        <p:spPr>
          <a:xfrm>
            <a:off x="4320428" y="843477"/>
            <a:ext cx="4751144" cy="3993370"/>
          </a:xfrm>
          <a:effectLst>
            <a:softEdge rad="38100"/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70082" y="1200150"/>
            <a:ext cx="4041648" cy="339471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“The politics of the Gilded Age failed to deal with the critical social and economic issues of the times.”  Assess the validity of this statement.</a:t>
            </a:r>
          </a:p>
          <a:p>
            <a:pPr lvl="1"/>
            <a:r>
              <a:rPr lang="en-US" dirty="0"/>
              <a:t>Topics to consider:</a:t>
            </a:r>
          </a:p>
          <a:p>
            <a:pPr lvl="2"/>
            <a:r>
              <a:rPr lang="en-US" dirty="0"/>
              <a:t>Laissez faire policies</a:t>
            </a:r>
          </a:p>
          <a:p>
            <a:pPr lvl="2"/>
            <a:r>
              <a:rPr lang="en-US" dirty="0"/>
              <a:t>Political corruption</a:t>
            </a:r>
          </a:p>
          <a:p>
            <a:pPr lvl="2"/>
            <a:r>
              <a:rPr lang="en-US" dirty="0"/>
              <a:t>Socio-economic disparities</a:t>
            </a:r>
          </a:p>
          <a:p>
            <a:pPr lvl="2"/>
            <a:r>
              <a:rPr lang="en-US" dirty="0"/>
              <a:t>Racial inequality</a:t>
            </a:r>
          </a:p>
          <a:p>
            <a:pPr lvl="2"/>
            <a:r>
              <a:rPr lang="en-US" dirty="0"/>
              <a:t>Plight of farmers &amp; laborers</a:t>
            </a:r>
          </a:p>
        </p:txBody>
      </p:sp>
    </p:spTree>
    <p:extLst>
      <p:ext uri="{BB962C8B-B14F-4D97-AF65-F5344CB8AC3E}">
        <p14:creationId xmlns:p14="http://schemas.microsoft.com/office/powerpoint/2010/main" val="190859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736"/>
            <a:ext cx="8229600" cy="753534"/>
          </a:xfrm>
        </p:spPr>
        <p:txBody>
          <a:bodyPr/>
          <a:lstStyle/>
          <a:p>
            <a:r>
              <a:rPr lang="en-US" sz="4400" dirty="0"/>
              <a:t>Two Party System?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472370"/>
              </p:ext>
            </p:extLst>
          </p:nvPr>
        </p:nvGraphicFramePr>
        <p:xfrm>
          <a:off x="0" y="668864"/>
          <a:ext cx="9144000" cy="4398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33794" y="1803401"/>
            <a:ext cx="167641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spcAft>
                <a:spcPts val="600"/>
              </a:spcAft>
              <a:buFont typeface="Lucida Grande"/>
              <a:buChar char=" "/>
            </a:pPr>
            <a:r>
              <a:rPr lang="en-US" sz="1200" b="1" dirty="0">
                <a:solidFill>
                  <a:srgbClr val="65312A"/>
                </a:solidFill>
                <a:effectLst>
                  <a:outerShdw blurRad="50800" dist="38100" dir="2700000" algn="tl" rotWithShape="0">
                    <a:schemeClr val="bg1">
                      <a:lumMod val="65000"/>
                      <a:alpha val="74000"/>
                    </a:schemeClr>
                  </a:outerShdw>
                </a:effectLst>
              </a:rPr>
              <a:t>Weak Platforms</a:t>
            </a:r>
          </a:p>
          <a:p>
            <a:pPr marL="285750" indent="-285750" algn="ctr">
              <a:spcAft>
                <a:spcPts val="600"/>
              </a:spcAft>
              <a:buFont typeface="Lucida Grande"/>
              <a:buChar char=" "/>
            </a:pPr>
            <a:r>
              <a:rPr lang="en-US" sz="1200" b="1" dirty="0">
                <a:solidFill>
                  <a:srgbClr val="65312A"/>
                </a:solidFill>
                <a:effectLst>
                  <a:outerShdw blurRad="50800" dist="38100" dir="2700000" algn="tl" rotWithShape="0">
                    <a:schemeClr val="bg1">
                      <a:lumMod val="65000"/>
                      <a:alpha val="74000"/>
                    </a:schemeClr>
                  </a:outerShdw>
                </a:effectLst>
              </a:rPr>
              <a:t>Spoils System/Patronage</a:t>
            </a:r>
          </a:p>
          <a:p>
            <a:pPr marL="285750" indent="-285750" algn="ctr">
              <a:spcAft>
                <a:spcPts val="600"/>
              </a:spcAft>
              <a:buFont typeface="Lucida Grande"/>
              <a:buChar char=" "/>
            </a:pPr>
            <a:r>
              <a:rPr lang="en-US" sz="1200" b="1" dirty="0">
                <a:solidFill>
                  <a:srgbClr val="65312A"/>
                </a:solidFill>
                <a:effectLst>
                  <a:outerShdw blurRad="50800" dist="38100" dir="2700000" algn="tl" rotWithShape="0">
                    <a:schemeClr val="bg1">
                      <a:lumMod val="65000"/>
                      <a:alpha val="74000"/>
                    </a:schemeClr>
                  </a:outerShdw>
                </a:effectLst>
              </a:rPr>
              <a:t>Weak Presidents</a:t>
            </a:r>
          </a:p>
          <a:p>
            <a:pPr marL="285750" indent="-285750" algn="ctr">
              <a:spcAft>
                <a:spcPts val="600"/>
              </a:spcAft>
              <a:buFont typeface="Lucida Grande"/>
              <a:buChar char=" "/>
            </a:pPr>
            <a:r>
              <a:rPr lang="en-US" sz="1200" b="1" dirty="0">
                <a:solidFill>
                  <a:srgbClr val="65312A"/>
                </a:solidFill>
                <a:effectLst>
                  <a:outerShdw blurRad="50800" dist="38100" dir="2700000" algn="tl" rotWithShape="0">
                    <a:schemeClr val="bg1">
                      <a:lumMod val="65000"/>
                      <a:alpha val="74000"/>
                    </a:schemeClr>
                  </a:outerShdw>
                </a:effectLst>
              </a:rPr>
              <a:t>Strong Congressional Presence</a:t>
            </a:r>
          </a:p>
        </p:txBody>
      </p:sp>
    </p:spTree>
    <p:extLst>
      <p:ext uri="{BB962C8B-B14F-4D97-AF65-F5344CB8AC3E}">
        <p14:creationId xmlns:p14="http://schemas.microsoft.com/office/powerpoint/2010/main" val="149081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xmlns:p14="http://schemas.microsoft.com/office/powerpoint/2010/main" spd="slow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733"/>
            <a:ext cx="6225822" cy="64135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Presidential Elections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1600" y="530578"/>
            <a:ext cx="6293918" cy="448169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Election of 1880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James Garfield (R) vs. Winfield Hancock (D)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11 weeks in he was shot and killed by a </a:t>
            </a:r>
            <a:r>
              <a:rPr lang="en-US" dirty="0" err="1">
                <a:solidFill>
                  <a:schemeClr val="tx1"/>
                </a:solidFill>
              </a:rPr>
              <a:t>Rebulican</a:t>
            </a:r>
            <a:r>
              <a:rPr lang="en-US" dirty="0">
                <a:solidFill>
                  <a:schemeClr val="tx1"/>
                </a:solidFill>
              </a:rPr>
              <a:t> who felt he was supposed to be given a job.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Chester Arthur’s (R) Presidency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Reforms spoils system – civil service , improves Navy, questions protective tariff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Was not re-nominated by the Republican party</a:t>
            </a:r>
          </a:p>
          <a:p>
            <a:r>
              <a:rPr lang="en-US" b="1" dirty="0">
                <a:solidFill>
                  <a:schemeClr val="tx1"/>
                </a:solidFill>
              </a:rPr>
              <a:t>Election of 1884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Grover Cleveland (D) defeats Blaine (R)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First democrat in office since 1856 (James Buchanan)</a:t>
            </a:r>
          </a:p>
        </p:txBody>
      </p:sp>
      <p:pic>
        <p:nvPicPr>
          <p:cNvPr id="6" name="Content Placeholder 5" descr="Ma_ma_wheres_my_pa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78" r="-5078"/>
          <a:stretch>
            <a:fillRect/>
          </a:stretch>
        </p:blipFill>
        <p:spPr>
          <a:xfrm>
            <a:off x="6395518" y="155928"/>
            <a:ext cx="2872660" cy="2414492"/>
          </a:xfrm>
        </p:spPr>
      </p:pic>
    </p:spTree>
    <p:extLst>
      <p:ext uri="{BB962C8B-B14F-4D97-AF65-F5344CB8AC3E}">
        <p14:creationId xmlns:p14="http://schemas.microsoft.com/office/powerpoint/2010/main" val="180936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19"/>
            <a:ext cx="8229600" cy="759883"/>
          </a:xfrm>
        </p:spPr>
        <p:txBody>
          <a:bodyPr/>
          <a:lstStyle/>
          <a:p>
            <a:r>
              <a:rPr lang="en-US" sz="4400" dirty="0"/>
              <a:t>Political Issues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59" y="853002"/>
            <a:ext cx="8642774" cy="406613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Civil Service Reform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Pendleton Civil Service Act (1881)</a:t>
            </a:r>
          </a:p>
          <a:p>
            <a:r>
              <a:rPr lang="en-US" b="1" dirty="0">
                <a:solidFill>
                  <a:schemeClr val="tx1"/>
                </a:solidFill>
              </a:rPr>
              <a:t>The Money Question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Economy depended on circulation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Problem: increasing gap between rich and poor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Farmer’s Plight – wanted more easy or soft money in circulation – borrow $ at lower interest rates and pay off their loans with inflated dollars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Gold standard – caused the depression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Hard Money vs. Greenbacks – allow the use of paper money and gold as it would hold its value against inflation.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Results: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“Crime of ‘73” – silver demonetization  -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Specie Resumption Act (1875) – Gold Only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Sherman Silver Purchase Act of 1890 – increased coinage of silver; too little to satisfy farmers</a:t>
            </a:r>
          </a:p>
          <a:p>
            <a:r>
              <a:rPr lang="en-US" b="1" dirty="0">
                <a:solidFill>
                  <a:schemeClr val="tx1"/>
                </a:solidFill>
              </a:rPr>
              <a:t>Rise of Third Parties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Greenback Labor Party – focus on paper money not backed by gold or silver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Populists – focus on silver to help farmers</a:t>
            </a:r>
          </a:p>
          <a:p>
            <a:r>
              <a:rPr lang="en-US" b="1" dirty="0">
                <a:solidFill>
                  <a:schemeClr val="tx1"/>
                </a:solidFill>
              </a:rPr>
              <a:t>The Tariff – provided more than half of federal revenue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Domestic &amp; International Implications – famers losing overseas sales, low farm prices and profits due to surplus</a:t>
            </a:r>
          </a:p>
          <a:p>
            <a:r>
              <a:rPr lang="en-US" b="1" dirty="0">
                <a:solidFill>
                  <a:schemeClr val="tx1"/>
                </a:solidFill>
              </a:rPr>
              <a:t>Political Machines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s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007" y="651141"/>
            <a:ext cx="5828865" cy="4159608"/>
          </a:xfrm>
          <a:prstGeom prst="rect">
            <a:avLst/>
          </a:prstGeom>
          <a:effectLst>
            <a:softEdge rad="25400"/>
          </a:effectLst>
        </p:spPr>
      </p:pic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649133" cy="120226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>
                <a:latin typeface="Times" charset="0"/>
                <a:ea typeface="ＭＳ Ｐゴシック" charset="0"/>
                <a:cs typeface="ＭＳ Ｐゴシック" charset="0"/>
              </a:rPr>
              <a:t>Bossism/Political Machines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229194" y="1292453"/>
            <a:ext cx="2884768" cy="362268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Problems with Maintaining Cities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Urbanization outpaced government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Infrastructure, building permits, police, fire, etc.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Bureaucracy was not big nor strong enough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Rise of Political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Tammany Hall &amp; Boss Tweed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Cartoons of Thomas Nast</a:t>
            </a:r>
          </a:p>
        </p:txBody>
      </p:sp>
      <p:pic>
        <p:nvPicPr>
          <p:cNvPr id="4" name="Content Placeholder 3" descr="Boss_Tweed,_Nast.jpg"/>
          <p:cNvPicPr>
            <a:picLocks noGrp="1" noChangeAspect="1"/>
          </p:cNvPicPr>
          <p:nvPr>
            <p:ph sz="quarter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980" r="-88980"/>
          <a:stretch>
            <a:fillRect/>
          </a:stretch>
        </p:blipFill>
        <p:spPr>
          <a:xfrm>
            <a:off x="693628" y="678551"/>
            <a:ext cx="7740187" cy="3018673"/>
          </a:xfrm>
          <a:effectLst>
            <a:softEdge rad="38100"/>
          </a:effectLst>
        </p:spPr>
      </p:pic>
      <p:pic>
        <p:nvPicPr>
          <p:cNvPr id="5" name="Content Placeholder 4" descr="18720106_Stone_Walls_Do_Not_a_Prison_Make.jpg"/>
          <p:cNvPicPr>
            <a:picLocks noGrp="1" noChangeAspect="1"/>
          </p:cNvPicPr>
          <p:nvPr>
            <p:ph sz="quarter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874" r="-86874"/>
          <a:stretch>
            <a:fillRect/>
          </a:stretch>
        </p:blipFill>
        <p:spPr>
          <a:xfrm>
            <a:off x="3214008" y="1478891"/>
            <a:ext cx="8632447" cy="3366654"/>
          </a:xfr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90899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6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45" y="95690"/>
            <a:ext cx="4280882" cy="8572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200" dirty="0">
                <a:latin typeface="Times" charset="0"/>
                <a:ea typeface="ＭＳ Ｐゴシック" charset="0"/>
                <a:cs typeface="ＭＳ Ｐゴシック" charset="0"/>
              </a:rPr>
              <a:t>Presidential Elections - Part II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52" y="807589"/>
            <a:ext cx="8780304" cy="42862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Election of 1888 – protective tariff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Harrison (R) defeats Cleveland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The “Billion Dollar Congress”</a:t>
            </a:r>
          </a:p>
          <a:p>
            <a:pPr lvl="3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Increases Tariff (McKinley, 1890) – 48% tax</a:t>
            </a:r>
          </a:p>
          <a:p>
            <a:pPr lvl="3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Increases Soldiers</a:t>
            </a:r>
            <a:r>
              <a:rPr lang="ja-JP" alt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’</a:t>
            </a: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 Pensions</a:t>
            </a:r>
          </a:p>
          <a:p>
            <a:pPr lvl="3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Sherman Anti-trust Act, Sherman Silver Purchase Act – outlaws combinations in restraint of trade</a:t>
            </a:r>
          </a:p>
          <a:p>
            <a:pPr lvl="4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Immigrants move to Democratic Party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Election of 1892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Cleveland defeats Harrison due to the high tariff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Panic of 1893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Overexpansion of RR</a:t>
            </a:r>
            <a:r>
              <a:rPr lang="ja-JP" alt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’</a:t>
            </a: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s &amp; industry – stock market crash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Cleveland wants repeal of Sherman Silver Purchase 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J.P. Morgan loans $65 million – Americans believed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Government was just a tool of the eastern bankers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Coxey</a:t>
            </a:r>
            <a:r>
              <a:rPr lang="ja-JP" alt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’</a:t>
            </a: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s Army – demand $500 million to be spent on social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	welfare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arrested for trampling grass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Election of 1896 – issues of silver vs. gold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Populist Election – William Jennings Bryan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751513" y="3136009"/>
            <a:ext cx="173964" cy="99172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8453" y="2970154"/>
            <a:ext cx="1255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Combined w/Cleveland’s use of troops during the Pullman Strike, Americans become disenchanted w/gov’t as a tool of the rich</a:t>
            </a:r>
          </a:p>
        </p:txBody>
      </p:sp>
    </p:spTree>
    <p:extLst>
      <p:ext uri="{BB962C8B-B14F-4D97-AF65-F5344CB8AC3E}">
        <p14:creationId xmlns:p14="http://schemas.microsoft.com/office/powerpoint/2010/main" val="229207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93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593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5" autoUpdateAnimBg="0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8294"/>
            <a:ext cx="7772400" cy="550235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Populism - Causes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9348" y="1174453"/>
            <a:ext cx="3733708" cy="3505797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Inequities in the new industrial order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Inequities in the new agricultural  order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Political corruption and ineptitude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Lack of political power by farmers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Transformation of America to an urban society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Increased world markets and competition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Deflationary gov</a:t>
            </a:r>
            <a:r>
              <a:rPr lang="en-US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t policies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Rise of the Grange and Farmers’ Alliances</a:t>
            </a:r>
            <a:endParaRPr lang="en-US" sz="2400" dirty="0">
              <a:solidFill>
                <a:schemeClr val="tx1"/>
              </a:solidFill>
              <a:latin typeface="Time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endParaRPr lang="en-US" sz="24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2468" name="Picture 5" descr="chart-PriceIndexes-Consumer&amp;FarmProducts-1865-19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8" b="9081"/>
          <a:stretch>
            <a:fillRect/>
          </a:stretch>
        </p:blipFill>
        <p:spPr>
          <a:xfrm>
            <a:off x="339225" y="645927"/>
            <a:ext cx="4244735" cy="1946672"/>
          </a:xfrm>
          <a:ln>
            <a:solidFill>
              <a:srgbClr val="787878"/>
            </a:solidFill>
            <a:miter lim="800000"/>
            <a:headEnd/>
            <a:tailEnd/>
          </a:ln>
          <a:effectLst>
            <a:softEdge rad="38100"/>
          </a:effectLst>
        </p:spPr>
      </p:pic>
      <p:pic>
        <p:nvPicPr>
          <p:cNvPr id="2" name="Picture 1" descr="550px-Coin-cartoon-189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26" y="2593870"/>
            <a:ext cx="4429812" cy="2706212"/>
          </a:xfrm>
          <a:prstGeom prst="rect">
            <a:avLst/>
          </a:prstGeom>
          <a:effectLst>
            <a:softEdge rad="266700"/>
          </a:effectLst>
        </p:spPr>
      </p:pic>
    </p:spTree>
    <p:extLst>
      <p:ext uri="{BB962C8B-B14F-4D97-AF65-F5344CB8AC3E}">
        <p14:creationId xmlns:p14="http://schemas.microsoft.com/office/powerpoint/2010/main" val="406608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0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pyramid_of_capitalist_system_031014b.jpg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238" r="-114238"/>
          <a:stretch>
            <a:fillRect/>
          </a:stretch>
        </p:blipFill>
        <p:spPr>
          <a:xfrm>
            <a:off x="-3515442" y="641579"/>
            <a:ext cx="11422118" cy="4454626"/>
          </a:xfrm>
        </p:spPr>
      </p:pic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4782"/>
            <a:ext cx="3733800" cy="663327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imes" charset="0"/>
                <a:ea typeface="ＭＳ Ｐゴシック" charset="0"/>
                <a:cs typeface="ＭＳ Ｐゴシック" charset="0"/>
              </a:rPr>
              <a:t>The Populist Party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495800" y="187635"/>
            <a:ext cx="4648200" cy="484059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Organized in 1890 in Cincinnati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held first convention in 1892 in St. Louis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tried to unite workers and farmers: Knights of Labor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nominated James Weaver (</a:t>
            </a:r>
            <a:r>
              <a:rPr lang="en-US" sz="1800" dirty="0" err="1">
                <a:solidFill>
                  <a:schemeClr val="tx1"/>
                </a:solidFill>
                <a:latin typeface="Times" charset="0"/>
                <a:ea typeface="ＭＳ Ｐゴシック" charset="0"/>
              </a:rPr>
              <a:t>Greenbacker</a:t>
            </a: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) for President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Leadership: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Thomas Watson, Ignatius Donnelly, &amp; “More Hell” Mary Elizabeth Lease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Tenets: The Omaha Platform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Political</a:t>
            </a: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Direct election of senators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Initiative, referendum, recall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Economic</a:t>
            </a: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Unlimited coinage of silver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Graduated income tax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Public ownership of railroads, telegraph, and telephone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Loans and warehouses for farmers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Eight-hour workday</a:t>
            </a:r>
          </a:p>
        </p:txBody>
      </p:sp>
    </p:spTree>
    <p:extLst>
      <p:ext uri="{BB962C8B-B14F-4D97-AF65-F5344CB8AC3E}">
        <p14:creationId xmlns:p14="http://schemas.microsoft.com/office/powerpoint/2010/main" val="216322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4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4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45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45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45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45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45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45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45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build="p" bldLvl="5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878</TotalTime>
  <Words>1107</Words>
  <Application>Microsoft Office PowerPoint</Application>
  <PresentationFormat>On-screen Show (16:9)</PresentationFormat>
  <Paragraphs>166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Century Gothic</vt:lpstr>
      <vt:lpstr>Courier New</vt:lpstr>
      <vt:lpstr>Lucida Grande</vt:lpstr>
      <vt:lpstr>Times</vt:lpstr>
      <vt:lpstr>Times New Roman</vt:lpstr>
      <vt:lpstr>Wingdings</vt:lpstr>
      <vt:lpstr>Executive</vt:lpstr>
      <vt:lpstr>The Politics of the Gilded Age</vt:lpstr>
      <vt:lpstr>Essential Question</vt:lpstr>
      <vt:lpstr>Two Party System?</vt:lpstr>
      <vt:lpstr>Presidential Elections</vt:lpstr>
      <vt:lpstr>Political Issues</vt:lpstr>
      <vt:lpstr>Bossism/Political Machines</vt:lpstr>
      <vt:lpstr>Presidential Elections - Part II</vt:lpstr>
      <vt:lpstr>Populism - Causes</vt:lpstr>
      <vt:lpstr>The Populist Party</vt:lpstr>
      <vt:lpstr>Election of 1896</vt:lpstr>
      <vt:lpstr>End of the Populist Movement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the  Gilded Age</dc:title>
  <dc:creator>Isola</dc:creator>
  <cp:lastModifiedBy>Lisa Klein</cp:lastModifiedBy>
  <cp:revision>32</cp:revision>
  <dcterms:created xsi:type="dcterms:W3CDTF">2014-11-16T18:03:30Z</dcterms:created>
  <dcterms:modified xsi:type="dcterms:W3CDTF">2017-12-05T00:21:41Z</dcterms:modified>
</cp:coreProperties>
</file>