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7" r:id="rId14"/>
    <p:sldId id="269" r:id="rId15"/>
    <p:sldId id="270" r:id="rId16"/>
    <p:sldId id="272"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13CE74-6164-4346-A2BB-69806E8B3451}" type="datetimeFigureOut">
              <a:rPr lang="en-US" smtClean="0"/>
              <a:t>11/6/2017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0F0F5-C86D-8045-80FE-5A27170927E8}" type="slidenum">
              <a:rPr lang="en-US" smtClean="0"/>
              <a:t>‹#›</a:t>
            </a:fld>
            <a:endParaRPr lang="en-US"/>
          </a:p>
        </p:txBody>
      </p:sp>
    </p:spTree>
    <p:extLst>
      <p:ext uri="{BB962C8B-B14F-4D97-AF65-F5344CB8AC3E}">
        <p14:creationId xmlns:p14="http://schemas.microsoft.com/office/powerpoint/2010/main" val="940237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charset="0"/>
                <a:ea typeface="ＭＳ Ｐゴシック" charset="0"/>
                <a:cs typeface="ＭＳ Ｐゴシック" charset="0"/>
              </a:rPr>
              <a:t>Image: http://</a:t>
            </a:r>
            <a:r>
              <a:rPr lang="en-US" dirty="0" err="1">
                <a:latin typeface="Times" charset="0"/>
                <a:ea typeface="ＭＳ Ｐゴシック" charset="0"/>
                <a:cs typeface="ＭＳ Ｐゴシック" charset="0"/>
              </a:rPr>
              <a:t>www.webpages.uidaho.edu</a:t>
            </a:r>
            <a:r>
              <a:rPr lang="en-US" dirty="0">
                <a:latin typeface="Times" charset="0"/>
                <a:ea typeface="ＭＳ Ｐゴシック" charset="0"/>
                <a:cs typeface="ＭＳ Ｐゴシック" charset="0"/>
              </a:rPr>
              <a:t>/~</a:t>
            </a:r>
            <a:r>
              <a:rPr lang="en-US" dirty="0" err="1">
                <a:latin typeface="Times" charset="0"/>
                <a:ea typeface="ＭＳ Ｐゴシック" charset="0"/>
                <a:cs typeface="ＭＳ Ｐゴシック" charset="0"/>
              </a:rPr>
              <a:t>rfrey</a:t>
            </a:r>
            <a:r>
              <a:rPr lang="en-US" dirty="0">
                <a:latin typeface="Times" charset="0"/>
                <a:ea typeface="ＭＳ Ｐゴシック" charset="0"/>
                <a:cs typeface="ＭＳ Ｐゴシック" charset="0"/>
              </a:rPr>
              <a:t>/images/422/</a:t>
            </a:r>
            <a:r>
              <a:rPr lang="en-US" dirty="0" err="1">
                <a:latin typeface="Times" charset="0"/>
                <a:ea typeface="ＭＳ Ｐゴシック" charset="0"/>
                <a:cs typeface="ＭＳ Ｐゴシック" charset="0"/>
              </a:rPr>
              <a:t>gast</a:t>
            </a:r>
            <a:r>
              <a:rPr lang="en-US" dirty="0">
                <a:latin typeface="Times" charset="0"/>
                <a:ea typeface="ＭＳ Ｐゴシック" charset="0"/>
                <a:cs typeface="ＭＳ Ｐゴシック" charset="0"/>
              </a:rPr>
              <a:t>-hi-</a:t>
            </a:r>
            <a:r>
              <a:rPr lang="en-US" dirty="0" err="1">
                <a:latin typeface="Times" charset="0"/>
                <a:ea typeface="ＭＳ Ｐゴシック" charset="0"/>
                <a:cs typeface="ＭＳ Ｐゴシック" charset="0"/>
              </a:rPr>
              <a:t>res.jpg</a:t>
            </a:r>
            <a:endParaRPr lang="en-US" dirty="0">
              <a:latin typeface="Times"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charset="0"/>
                <a:ea typeface="ＭＳ Ｐゴシック" charset="0"/>
                <a:cs typeface="ＭＳ Ｐゴシック" charset="0"/>
              </a:rPr>
              <a:t>Analysis from </a:t>
            </a:r>
            <a:r>
              <a:rPr lang="en-US" dirty="0" err="1">
                <a:latin typeface="Times" charset="0"/>
                <a:ea typeface="ＭＳ Ｐゴシック" charset="0"/>
                <a:cs typeface="ＭＳ Ｐゴシック" charset="0"/>
              </a:rPr>
              <a:t>Henretta</a:t>
            </a:r>
            <a:r>
              <a:rPr lang="en-US" dirty="0">
                <a:latin typeface="Times" charset="0"/>
                <a:ea typeface="ＭＳ Ｐゴシック" charset="0"/>
                <a:cs typeface="ＭＳ Ｐゴシック" charset="0"/>
              </a:rPr>
              <a:t>, Chapter 13: http://</a:t>
            </a:r>
            <a:r>
              <a:rPr lang="en-US" dirty="0" err="1">
                <a:latin typeface="Times" charset="0"/>
                <a:ea typeface="ＭＳ Ｐゴシック" charset="0"/>
                <a:cs typeface="ＭＳ Ｐゴシック" charset="0"/>
              </a:rPr>
              <a:t>bcs.bedfordstmartins.com</a:t>
            </a:r>
            <a:r>
              <a:rPr lang="en-US" dirty="0">
                <a:latin typeface="Times" charset="0"/>
                <a:ea typeface="ＭＳ Ｐゴシック" charset="0"/>
                <a:cs typeface="ＭＳ Ｐゴシック" charset="0"/>
              </a:rPr>
              <a:t>/</a:t>
            </a:r>
            <a:r>
              <a:rPr lang="en-US" dirty="0" err="1">
                <a:latin typeface="Times" charset="0"/>
                <a:ea typeface="ＭＳ Ｐゴシック" charset="0"/>
                <a:cs typeface="ＭＳ Ｐゴシック" charset="0"/>
              </a:rPr>
              <a:t>WebPub</a:t>
            </a:r>
            <a:r>
              <a:rPr lang="en-US" dirty="0">
                <a:latin typeface="Times" charset="0"/>
                <a:ea typeface="ＭＳ Ｐゴシック" charset="0"/>
                <a:cs typeface="ＭＳ Ｐゴシック" charset="0"/>
              </a:rPr>
              <a:t>/history/henrettaAH6e/Instructor%20Resources/Instructors%20Manual/IRM%20%20Ch.%2013%20(189-202).</a:t>
            </a:r>
            <a:r>
              <a:rPr lang="en-US" dirty="0" err="1">
                <a:latin typeface="Times" charset="0"/>
                <a:ea typeface="ＭＳ Ｐゴシック" charset="0"/>
                <a:cs typeface="ＭＳ Ｐゴシック" charset="0"/>
              </a:rPr>
              <a:t>pdf</a:t>
            </a:r>
            <a:r>
              <a:rPr lang="en-US" dirty="0">
                <a:latin typeface="Times" charset="0"/>
                <a:ea typeface="ＭＳ Ｐゴシック" charset="0"/>
                <a:cs typeface="ＭＳ Ｐゴシック"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charset="0"/>
                <a:ea typeface="ＭＳ Ｐゴシック" charset="0"/>
                <a:cs typeface="ＭＳ Ｐゴシック" charset="0"/>
              </a:rPr>
              <a:t>-- John </a:t>
            </a:r>
            <a:r>
              <a:rPr lang="en-US" dirty="0" err="1">
                <a:latin typeface="Times" charset="0"/>
                <a:ea typeface="ＭＳ Ｐゴシック" charset="0"/>
                <a:cs typeface="ＭＳ Ｐゴシック" charset="0"/>
              </a:rPr>
              <a:t>Gast</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s 1872 </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American Progress</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 -- Ask students to explain/identify what they see.  The painting has three horizontal planes - foreground, middle ground, and background - and each tells a separate story.  Foreground: Pioneers and miners chasing Indians away to create trails.  Middle ground: Lady Liberty (Columbia) leads the way to progress (schoolbook and telegraph wire) while the Indians flee from trains.  Background: Steamships, railroads, and </a:t>
            </a:r>
            <a:r>
              <a:rPr lang="en-US" dirty="0" err="1">
                <a:latin typeface="Times" charset="0"/>
                <a:ea typeface="ＭＳ Ｐゴシック" charset="0"/>
                <a:cs typeface="ＭＳ Ｐゴシック" charset="0"/>
              </a:rPr>
              <a:t>conestoga</a:t>
            </a:r>
            <a:r>
              <a:rPr lang="en-US" dirty="0">
                <a:latin typeface="Times" charset="0"/>
                <a:ea typeface="ＭＳ Ｐゴシック" charset="0"/>
                <a:cs typeface="ＭＳ Ｐゴシック" charset="0"/>
              </a:rPr>
              <a:t> wagons; note: </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Overland Mail</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 stagecoach and Pony Express Rider.  The painting is also divided into two vertical planes: The brighter and developed East and the darker, undeveloped West (Notice the change as Columbia passes).  Other distinctive features: Pacific Ocean in West and New York City with Brooklyn Bridge -- which was not yet complete at the time of the painting -- in the East.</a:t>
            </a:r>
          </a:p>
          <a:p>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3</a:t>
            </a:fld>
            <a:endParaRPr lang="en-US"/>
          </a:p>
        </p:txBody>
      </p:sp>
    </p:spTree>
    <p:extLst>
      <p:ext uri="{BB962C8B-B14F-4D97-AF65-F5344CB8AC3E}">
        <p14:creationId xmlns:p14="http://schemas.microsoft.com/office/powerpoint/2010/main" val="312395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explorepahistory.com</a:t>
            </a:r>
            <a:r>
              <a:rPr lang="en-US" dirty="0"/>
              <a:t>/</a:t>
            </a:r>
            <a:r>
              <a:rPr lang="en-US" dirty="0" err="1"/>
              <a:t>displayimage.php?imgId</a:t>
            </a:r>
            <a:r>
              <a:rPr lang="en-US" dirty="0"/>
              <a:t>=1-2-1AE4</a:t>
            </a:r>
          </a:p>
        </p:txBody>
      </p:sp>
      <p:sp>
        <p:nvSpPr>
          <p:cNvPr id="4" name="Slide Number Placeholder 3"/>
          <p:cNvSpPr>
            <a:spLocks noGrp="1"/>
          </p:cNvSpPr>
          <p:nvPr>
            <p:ph type="sldNum" sz="quarter" idx="10"/>
          </p:nvPr>
        </p:nvSpPr>
        <p:spPr/>
        <p:txBody>
          <a:bodyPr/>
          <a:lstStyle/>
          <a:p>
            <a:fld id="{3670F0F5-C86D-8045-80FE-5A27170927E8}" type="slidenum">
              <a:rPr lang="en-US" smtClean="0"/>
              <a:t>13</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1 (San Francisco before the Gold Rush, 1848): http://</a:t>
            </a:r>
            <a:r>
              <a:rPr lang="en-US" dirty="0" err="1"/>
              <a:t>upload.wikimedia.org</a:t>
            </a:r>
            <a:r>
              <a:rPr lang="en-US" dirty="0"/>
              <a:t>/</a:t>
            </a:r>
            <a:r>
              <a:rPr lang="en-US" dirty="0" err="1"/>
              <a:t>wikipedia</a:t>
            </a:r>
            <a:r>
              <a:rPr lang="en-US" dirty="0"/>
              <a:t>/commons/4/46/SanFranciscoharbor1851c_sharp.jpg</a:t>
            </a:r>
          </a:p>
          <a:p>
            <a:r>
              <a:rPr lang="en-US" dirty="0"/>
              <a:t>Image 2 (San Francisco, 1851): http://</a:t>
            </a:r>
            <a:r>
              <a:rPr lang="en-US" dirty="0" err="1"/>
              <a:t>upload.wikimedia.org</a:t>
            </a:r>
            <a:r>
              <a:rPr lang="en-US" dirty="0"/>
              <a:t>/</a:t>
            </a:r>
            <a:r>
              <a:rPr lang="en-US" dirty="0" err="1"/>
              <a:t>wikipedia</a:t>
            </a:r>
            <a:r>
              <a:rPr lang="en-US" dirty="0"/>
              <a:t>/commons/4/46/SanFranciscoharbor1851c_sharp.jpg</a:t>
            </a:r>
          </a:p>
          <a:p>
            <a:r>
              <a:rPr lang="en-US" dirty="0"/>
              <a:t>Suggested clip: Ken Burns’ </a:t>
            </a:r>
            <a:r>
              <a:rPr lang="en-US" i="1" dirty="0"/>
              <a:t>The West</a:t>
            </a:r>
            <a:r>
              <a:rPr lang="en-US" i="0" dirty="0"/>
              <a:t> – Emporium of the Pacific</a:t>
            </a:r>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14</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upload.wikimedia.org</a:t>
            </a:r>
            <a:r>
              <a:rPr lang="en-US" dirty="0"/>
              <a:t>/</a:t>
            </a:r>
            <a:r>
              <a:rPr lang="en-US" dirty="0" err="1"/>
              <a:t>wikipedia</a:t>
            </a:r>
            <a:r>
              <a:rPr lang="en-US" dirty="0"/>
              <a:t>/commons/thumb/c/c9/Chicago_Central_and_Illinois_Central_route_map_1996.png/300px-Chicago_Central_and_Illinois_Central_route_map_1996.png</a:t>
            </a:r>
          </a:p>
        </p:txBody>
      </p:sp>
      <p:sp>
        <p:nvSpPr>
          <p:cNvPr id="4" name="Slide Number Placeholder 3"/>
          <p:cNvSpPr>
            <a:spLocks noGrp="1"/>
          </p:cNvSpPr>
          <p:nvPr>
            <p:ph type="sldNum" sz="quarter" idx="10"/>
          </p:nvPr>
        </p:nvSpPr>
        <p:spPr/>
        <p:txBody>
          <a:bodyPr/>
          <a:lstStyle/>
          <a:p>
            <a:fld id="{3670F0F5-C86D-8045-80FE-5A27170927E8}" type="slidenum">
              <a:rPr lang="en-US" smtClean="0"/>
              <a:t>15</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urbanfarmcollective.com</a:t>
            </a:r>
            <a:r>
              <a:rPr lang="en-US" dirty="0"/>
              <a:t>/uncategorized/the-food-bubble-how-wall-street-starved-millions-and-got-away-with-it/</a:t>
            </a:r>
          </a:p>
        </p:txBody>
      </p:sp>
      <p:sp>
        <p:nvSpPr>
          <p:cNvPr id="4" name="Slide Number Placeholder 3"/>
          <p:cNvSpPr>
            <a:spLocks noGrp="1"/>
          </p:cNvSpPr>
          <p:nvPr>
            <p:ph type="sldNum" sz="quarter" idx="10"/>
          </p:nvPr>
        </p:nvSpPr>
        <p:spPr/>
        <p:txBody>
          <a:bodyPr/>
          <a:lstStyle/>
          <a:p>
            <a:fld id="{3670F0F5-C86D-8045-80FE-5A27170927E8}" type="slidenum">
              <a:rPr lang="en-US" smtClean="0"/>
              <a:t>16</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www.texashistorypage.com</a:t>
            </a:r>
            <a:r>
              <a:rPr lang="en-US" dirty="0"/>
              <a:t>/</a:t>
            </a:r>
            <a:r>
              <a:rPr lang="en-US" dirty="0" err="1"/>
              <a:t>Origin_of_the_Lone_Star_Flag.html</a:t>
            </a:r>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4</a:t>
            </a:fld>
            <a:endParaRPr lang="en-US"/>
          </a:p>
        </p:txBody>
      </p:sp>
    </p:spTree>
    <p:extLst>
      <p:ext uri="{BB962C8B-B14F-4D97-AF65-F5344CB8AC3E}">
        <p14:creationId xmlns:p14="http://schemas.microsoft.com/office/powerpoint/2010/main" val="243791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www.u</a:t>
            </a:r>
            <a:r>
              <a:rPr lang="en-US" dirty="0"/>
              <a:t>-s-</a:t>
            </a:r>
            <a:r>
              <a:rPr lang="en-US" dirty="0" err="1"/>
              <a:t>history.com</a:t>
            </a:r>
            <a:r>
              <a:rPr lang="en-US" dirty="0"/>
              <a:t>/pages/h297.html</a:t>
            </a:r>
          </a:p>
        </p:txBody>
      </p:sp>
      <p:sp>
        <p:nvSpPr>
          <p:cNvPr id="4" name="Slide Number Placeholder 3"/>
          <p:cNvSpPr>
            <a:spLocks noGrp="1"/>
          </p:cNvSpPr>
          <p:nvPr>
            <p:ph type="sldNum" sz="quarter" idx="10"/>
          </p:nvPr>
        </p:nvSpPr>
        <p:spPr/>
        <p:txBody>
          <a:bodyPr/>
          <a:lstStyle/>
          <a:p>
            <a:fld id="{3670F0F5-C86D-8045-80FE-5A27170927E8}" type="slidenum">
              <a:rPr lang="en-US" smtClean="0"/>
              <a:t>5</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and link to interactive map: http://</a:t>
            </a:r>
            <a:r>
              <a:rPr lang="en-US" dirty="0" err="1"/>
              <a:t>www.the</a:t>
            </a:r>
            <a:r>
              <a:rPr lang="en-US" dirty="0"/>
              <a:t>-map-as-</a:t>
            </a:r>
            <a:r>
              <a:rPr lang="en-US" dirty="0" err="1"/>
              <a:t>history.com</a:t>
            </a:r>
            <a:r>
              <a:rPr lang="en-US" dirty="0"/>
              <a:t>/demos/tome07/02d-westward_trails-oregon_demo.php</a:t>
            </a:r>
          </a:p>
          <a:p>
            <a:r>
              <a:rPr lang="en-US" dirty="0"/>
              <a:t>Image: http://</a:t>
            </a:r>
            <a:r>
              <a:rPr lang="en-US" dirty="0" err="1"/>
              <a:t>www.gamingbus.com</a:t>
            </a:r>
            <a:r>
              <a:rPr lang="en-US" dirty="0"/>
              <a:t>/2011/05/20/</a:t>
            </a:r>
            <a:r>
              <a:rPr lang="en-US" dirty="0" err="1"/>
              <a:t>zynga</a:t>
            </a:r>
            <a:r>
              <a:rPr lang="en-US" dirty="0"/>
              <a:t>-sued-over-</a:t>
            </a:r>
            <a:r>
              <a:rPr lang="en-US" dirty="0" err="1"/>
              <a:t>oregon</a:t>
            </a:r>
            <a:r>
              <a:rPr lang="en-US" dirty="0"/>
              <a:t>-trail-trademark/</a:t>
            </a:r>
          </a:p>
        </p:txBody>
      </p:sp>
      <p:sp>
        <p:nvSpPr>
          <p:cNvPr id="4" name="Slide Number Placeholder 3"/>
          <p:cNvSpPr>
            <a:spLocks noGrp="1"/>
          </p:cNvSpPr>
          <p:nvPr>
            <p:ph type="sldNum" sz="quarter" idx="10"/>
          </p:nvPr>
        </p:nvSpPr>
        <p:spPr/>
        <p:txBody>
          <a:bodyPr/>
          <a:lstStyle/>
          <a:p>
            <a:fld id="{3670F0F5-C86D-8045-80FE-5A27170927E8}" type="slidenum">
              <a:rPr lang="en-US" smtClean="0"/>
              <a:t>6</a:t>
            </a:fld>
            <a:endParaRPr lang="en-US"/>
          </a:p>
        </p:txBody>
      </p:sp>
    </p:spTree>
    <p:extLst>
      <p:ext uri="{BB962C8B-B14F-4D97-AF65-F5344CB8AC3E}">
        <p14:creationId xmlns:p14="http://schemas.microsoft.com/office/powerpoint/2010/main" val="224429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en.wikipedia.org</a:t>
            </a:r>
            <a:r>
              <a:rPr lang="en-US" dirty="0"/>
              <a:t>/wiki/</a:t>
            </a:r>
            <a:r>
              <a:rPr lang="en-US" dirty="0" err="1"/>
              <a:t>Oregon_boundary_dispute#mediaviewer</a:t>
            </a:r>
            <a:r>
              <a:rPr lang="en-US" dirty="0"/>
              <a:t>/</a:t>
            </a:r>
            <a:r>
              <a:rPr lang="en-US" dirty="0" err="1"/>
              <a:t>File:Oregoncountry.png</a:t>
            </a:r>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7</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upload.wikimedia.org</a:t>
            </a:r>
            <a:r>
              <a:rPr lang="en-US" dirty="0"/>
              <a:t>/</a:t>
            </a:r>
            <a:r>
              <a:rPr lang="en-US" dirty="0" err="1"/>
              <a:t>wikipedia</a:t>
            </a:r>
            <a:r>
              <a:rPr lang="en-US" dirty="0"/>
              <a:t>/commons/9/9d/1844_Electoral_Map.png</a:t>
            </a:r>
          </a:p>
        </p:txBody>
      </p:sp>
      <p:sp>
        <p:nvSpPr>
          <p:cNvPr id="4" name="Slide Number Placeholder 3"/>
          <p:cNvSpPr>
            <a:spLocks noGrp="1"/>
          </p:cNvSpPr>
          <p:nvPr>
            <p:ph type="sldNum" sz="quarter" idx="10"/>
          </p:nvPr>
        </p:nvSpPr>
        <p:spPr/>
        <p:txBody>
          <a:bodyPr/>
          <a:lstStyle/>
          <a:p>
            <a:fld id="{3670F0F5-C86D-8045-80FE-5A27170927E8}" type="slidenum">
              <a:rPr lang="en-US" smtClean="0"/>
              <a:t>8</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www.ohwy.com</a:t>
            </a:r>
            <a:r>
              <a:rPr lang="en-US" dirty="0"/>
              <a:t>/history%20pictures/maps/</a:t>
            </a:r>
            <a:r>
              <a:rPr lang="en-US" dirty="0" err="1"/>
              <a:t>texan-independence.jpg</a:t>
            </a:r>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9</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www.robinsonlibrary.com</a:t>
            </a:r>
            <a:r>
              <a:rPr lang="en-US" dirty="0"/>
              <a:t>/</a:t>
            </a:r>
            <a:r>
              <a:rPr lang="en-US" dirty="0" err="1"/>
              <a:t>america</a:t>
            </a:r>
            <a:r>
              <a:rPr lang="en-US" dirty="0"/>
              <a:t>/</a:t>
            </a:r>
            <a:r>
              <a:rPr lang="en-US" dirty="0" err="1"/>
              <a:t>unitedstates</a:t>
            </a:r>
            <a:r>
              <a:rPr lang="en-US" dirty="0"/>
              <a:t>/1783/1846/graphics/</a:t>
            </a:r>
            <a:r>
              <a:rPr lang="en-US" dirty="0" err="1"/>
              <a:t>battles.gif</a:t>
            </a:r>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10</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mrriveraushistory.blogspot.com</a:t>
            </a:r>
            <a:r>
              <a:rPr lang="en-US" dirty="0"/>
              <a:t>/2014/02/2414-treaty-of-guadalupe-hidalgo.html</a:t>
            </a:r>
          </a:p>
        </p:txBody>
      </p:sp>
      <p:sp>
        <p:nvSpPr>
          <p:cNvPr id="4" name="Slide Number Placeholder 3"/>
          <p:cNvSpPr>
            <a:spLocks noGrp="1"/>
          </p:cNvSpPr>
          <p:nvPr>
            <p:ph type="sldNum" sz="quarter" idx="10"/>
          </p:nvPr>
        </p:nvSpPr>
        <p:spPr/>
        <p:txBody>
          <a:bodyPr/>
          <a:lstStyle/>
          <a:p>
            <a:fld id="{3670F0F5-C86D-8045-80FE-5A27170927E8}" type="slidenum">
              <a:rPr lang="en-US" smtClean="0"/>
              <a:t>11</a:t>
            </a:fld>
            <a:endParaRPr lang="en-US"/>
          </a:p>
        </p:txBody>
      </p:sp>
    </p:spTree>
    <p:extLst>
      <p:ext uri="{BB962C8B-B14F-4D97-AF65-F5344CB8AC3E}">
        <p14:creationId xmlns:p14="http://schemas.microsoft.com/office/powerpoint/2010/main" val="1794073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51435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11/6/2017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165647"/>
            <a:ext cx="6779110" cy="923330"/>
            <a:chOff x="1172584" y="1381459"/>
            <a:chExt cx="6779110" cy="1231106"/>
          </a:xfrm>
          <a:effectLst>
            <a:outerShdw blurRad="38100" dist="12700" dir="16200000" rotWithShape="0">
              <a:prstClr val="black">
                <a:alpha val="30000"/>
              </a:prstClr>
            </a:outerShdw>
          </a:effectLst>
        </p:grpSpPr>
        <p:sp>
          <p:nvSpPr>
            <p:cNvPr id="9" name="TextBox 8"/>
            <p:cNvSpPr txBox="1"/>
            <p:nvPr/>
          </p:nvSpPr>
          <p:spPr>
            <a:xfrm>
              <a:off x="4147073" y="1381459"/>
              <a:ext cx="877163" cy="1231106"/>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040803"/>
            <a:ext cx="6777318" cy="1298987"/>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2825897"/>
            <a:ext cx="6400800" cy="131445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044163"/>
            <a:ext cx="6779110" cy="923330"/>
            <a:chOff x="1172584" y="1381459"/>
            <a:chExt cx="6779110" cy="1231106"/>
          </a:xfrm>
        </p:grpSpPr>
        <p:sp>
          <p:nvSpPr>
            <p:cNvPr id="15" name="TextBox 14"/>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1" y="419549"/>
            <a:ext cx="1678193" cy="41750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9" y="637391"/>
            <a:ext cx="5507917" cy="3767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4594069" y="2045201"/>
            <a:ext cx="4110116" cy="923330"/>
            <a:chOff x="1815339" y="1381459"/>
            <a:chExt cx="5480154" cy="923330"/>
          </a:xfrm>
        </p:grpSpPr>
        <p:sp>
          <p:nvSpPr>
            <p:cNvPr id="12" name="TextBox 11"/>
            <p:cNvSpPr txBox="1"/>
            <p:nvPr/>
          </p:nvSpPr>
          <p:spPr>
            <a:xfrm>
              <a:off x="4000879" y="1381459"/>
              <a:ext cx="1169551"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92BEB-5202-498C-89F7-BBD3BEE1B887}"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044163"/>
            <a:ext cx="6779110" cy="923330"/>
            <a:chOff x="1172584" y="1381459"/>
            <a:chExt cx="6779110" cy="1231106"/>
          </a:xfrm>
        </p:grpSpPr>
        <p:sp>
          <p:nvSpPr>
            <p:cNvPr id="13" name="TextBox 12"/>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5143500"/>
          </a:xfrm>
          <a:prstGeom prst="rect">
            <a:avLst/>
          </a:prstGeom>
        </p:spPr>
      </p:pic>
      <p:grpSp>
        <p:nvGrpSpPr>
          <p:cNvPr id="7" name="Group 7"/>
          <p:cNvGrpSpPr/>
          <p:nvPr/>
        </p:nvGrpSpPr>
        <p:grpSpPr>
          <a:xfrm>
            <a:off x="1172584" y="2165684"/>
            <a:ext cx="6779110" cy="923330"/>
            <a:chOff x="1172584" y="1381459"/>
            <a:chExt cx="6779110" cy="1231106"/>
          </a:xfrm>
        </p:grpSpPr>
        <p:sp>
          <p:nvSpPr>
            <p:cNvPr id="9" name="TextBox 8"/>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1" y="903643"/>
            <a:ext cx="7754713" cy="1433037"/>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9" y="2825488"/>
            <a:ext cx="7734747" cy="1125140"/>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044163"/>
            <a:ext cx="6779110" cy="923330"/>
            <a:chOff x="1172584" y="1381459"/>
            <a:chExt cx="6779110" cy="1231106"/>
          </a:xfrm>
        </p:grpSpPr>
        <p:sp>
          <p:nvSpPr>
            <p:cNvPr id="14" name="TextBox 13"/>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1680210"/>
            <a:ext cx="3803904" cy="290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1680210"/>
            <a:ext cx="3803904" cy="290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1680210"/>
            <a:ext cx="3442446"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210696"/>
            <a:ext cx="3803904" cy="2379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1680210"/>
            <a:ext cx="3447288"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08276"/>
            <a:ext cx="3799728" cy="2379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044163"/>
            <a:ext cx="6779110" cy="923330"/>
            <a:chOff x="1172584" y="1381459"/>
            <a:chExt cx="6779110" cy="1231106"/>
          </a:xfrm>
        </p:grpSpPr>
        <p:sp>
          <p:nvSpPr>
            <p:cNvPr id="16" name="TextBox 15"/>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044163"/>
            <a:ext cx="6779110" cy="923330"/>
            <a:chOff x="1172584" y="1381459"/>
            <a:chExt cx="6779110" cy="1231106"/>
          </a:xfrm>
        </p:grpSpPr>
        <p:sp>
          <p:nvSpPr>
            <p:cNvPr id="14" name="TextBox 13"/>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80" y="1258647"/>
            <a:ext cx="3422483" cy="141519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2" y="419549"/>
            <a:ext cx="4116667" cy="4175074"/>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80" y="2702859"/>
            <a:ext cx="3411725" cy="188796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3501614"/>
            <a:ext cx="7767021" cy="483547"/>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500224"/>
            <a:ext cx="4772156" cy="2698512"/>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3993229"/>
            <a:ext cx="7756264" cy="603647"/>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1" y="427617"/>
            <a:ext cx="7756263" cy="7906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8" y="1686261"/>
            <a:ext cx="7745505" cy="29083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4621082"/>
            <a:ext cx="2133600" cy="273844"/>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11/6/2017</a:t>
            </a:fld>
            <a:endParaRPr lang="en-US" dirty="0"/>
          </a:p>
        </p:txBody>
      </p:sp>
      <p:sp>
        <p:nvSpPr>
          <p:cNvPr id="5" name="Footer Placeholder 4"/>
          <p:cNvSpPr>
            <a:spLocks noGrp="1"/>
          </p:cNvSpPr>
          <p:nvPr>
            <p:ph type="ftr" sz="quarter" idx="3"/>
          </p:nvPr>
        </p:nvSpPr>
        <p:spPr>
          <a:xfrm>
            <a:off x="3124200" y="4621082"/>
            <a:ext cx="2895600" cy="273844"/>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4621082"/>
            <a:ext cx="2133600" cy="273844"/>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the-map-as-history.com/demos/tome07/02d-westward_trails-oregon_demo.ph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a:cs typeface="Times"/>
              </a:rPr>
              <a:t>Territorial and Economic Expansion</a:t>
            </a:r>
          </a:p>
        </p:txBody>
      </p:sp>
      <p:sp>
        <p:nvSpPr>
          <p:cNvPr id="3" name="Subtitle 2"/>
          <p:cNvSpPr>
            <a:spLocks noGrp="1"/>
          </p:cNvSpPr>
          <p:nvPr>
            <p:ph type="subTitle" idx="1"/>
          </p:nvPr>
        </p:nvSpPr>
        <p:spPr/>
        <p:txBody>
          <a:bodyPr/>
          <a:lstStyle/>
          <a:p>
            <a:r>
              <a:rPr lang="en-US" dirty="0">
                <a:latin typeface="Times"/>
                <a:cs typeface="Times"/>
              </a:rPr>
              <a:t>Western Expansion</a:t>
            </a:r>
          </a:p>
          <a:p>
            <a:r>
              <a:rPr lang="en-US" dirty="0">
                <a:latin typeface="Times"/>
                <a:cs typeface="Times"/>
              </a:rPr>
              <a:t>1830-1860</a:t>
            </a:r>
          </a:p>
        </p:txBody>
      </p:sp>
    </p:spTree>
    <p:extLst>
      <p:ext uri="{BB962C8B-B14F-4D97-AF65-F5344CB8AC3E}">
        <p14:creationId xmlns:p14="http://schemas.microsoft.com/office/powerpoint/2010/main" val="83193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Mexican-American War</a:t>
            </a:r>
          </a:p>
        </p:txBody>
      </p:sp>
      <p:sp>
        <p:nvSpPr>
          <p:cNvPr id="3" name="Content Placeholder 2"/>
          <p:cNvSpPr>
            <a:spLocks noGrp="1"/>
          </p:cNvSpPr>
          <p:nvPr>
            <p:ph sz="quarter" idx="13"/>
          </p:nvPr>
        </p:nvSpPr>
        <p:spPr>
          <a:xfrm>
            <a:off x="437915" y="1500073"/>
            <a:ext cx="4488525" cy="3643427"/>
          </a:xfrm>
        </p:spPr>
        <p:txBody>
          <a:bodyPr>
            <a:normAutofit fontScale="70000" lnSpcReduction="20000"/>
          </a:bodyPr>
          <a:lstStyle/>
          <a:p>
            <a:r>
              <a:rPr lang="en-US" dirty="0">
                <a:latin typeface="Times"/>
                <a:cs typeface="Times"/>
              </a:rPr>
              <a:t>Border dispute: Nueces vs. Rio Grande</a:t>
            </a:r>
          </a:p>
          <a:p>
            <a:r>
              <a:rPr lang="en-US" dirty="0">
                <a:latin typeface="Times"/>
                <a:cs typeface="Times"/>
                <a:sym typeface="Wingdings"/>
              </a:rPr>
              <a:t>Polk sends Slidell</a:t>
            </a:r>
          </a:p>
          <a:p>
            <a:pPr marL="868680" lvl="1" indent="-457200">
              <a:buFont typeface="+mj-lt"/>
              <a:buAutoNum type="arabicPeriod"/>
            </a:pPr>
            <a:r>
              <a:rPr lang="en-US" dirty="0">
                <a:latin typeface="Times"/>
                <a:cs typeface="Times"/>
                <a:sym typeface="Wingdings"/>
              </a:rPr>
              <a:t>Buy California &amp; New Mexico - $25 million</a:t>
            </a:r>
          </a:p>
          <a:p>
            <a:pPr marL="868680" lvl="1" indent="-457200">
              <a:buFont typeface="+mj-lt"/>
              <a:buAutoNum type="arabicPeriod"/>
            </a:pPr>
            <a:r>
              <a:rPr lang="en-US" dirty="0">
                <a:latin typeface="Times"/>
                <a:cs typeface="Times"/>
                <a:sym typeface="Wingdings"/>
              </a:rPr>
              <a:t>Settle disputed border</a:t>
            </a:r>
          </a:p>
          <a:p>
            <a:r>
              <a:rPr lang="en-US" dirty="0">
                <a:latin typeface="Times"/>
                <a:cs typeface="Times"/>
                <a:sym typeface="Wingdings"/>
              </a:rPr>
              <a:t>Causes of War</a:t>
            </a:r>
          </a:p>
          <a:p>
            <a:pPr lvl="1"/>
            <a:r>
              <a:rPr lang="en-US" dirty="0">
                <a:latin typeface="Times"/>
                <a:cs typeface="Times"/>
                <a:sym typeface="Wingdings"/>
              </a:rPr>
              <a:t>Zachary Taylor’s army attacked in “no man’s land.”</a:t>
            </a:r>
          </a:p>
          <a:p>
            <a:pPr lvl="2"/>
            <a:r>
              <a:rPr lang="en-US" dirty="0">
                <a:latin typeface="Times"/>
                <a:cs typeface="Times"/>
                <a:sym typeface="Wingdings"/>
              </a:rPr>
              <a:t>11 killed</a:t>
            </a:r>
          </a:p>
          <a:p>
            <a:pPr lvl="2"/>
            <a:r>
              <a:rPr lang="en-US" dirty="0">
                <a:latin typeface="Times"/>
                <a:cs typeface="Times"/>
                <a:sym typeface="Wingdings"/>
              </a:rPr>
              <a:t>War approved</a:t>
            </a:r>
          </a:p>
          <a:p>
            <a:r>
              <a:rPr lang="en-US" dirty="0">
                <a:latin typeface="Times"/>
                <a:cs typeface="Times"/>
                <a:sym typeface="Wingdings"/>
              </a:rPr>
              <a:t>Military Campaigns</a:t>
            </a:r>
          </a:p>
          <a:p>
            <a:pPr lvl="1"/>
            <a:r>
              <a:rPr lang="en-US" dirty="0">
                <a:latin typeface="Times"/>
                <a:cs typeface="Times"/>
                <a:sym typeface="Wingdings"/>
              </a:rPr>
              <a:t>Kearney in NM and CA</a:t>
            </a:r>
          </a:p>
          <a:p>
            <a:pPr lvl="1"/>
            <a:r>
              <a:rPr lang="en-US" dirty="0">
                <a:latin typeface="Times"/>
                <a:cs typeface="Times"/>
                <a:sym typeface="Wingdings"/>
              </a:rPr>
              <a:t>Fremont in Northern CA (sympathetic Vallejo – 1846)</a:t>
            </a:r>
          </a:p>
          <a:p>
            <a:pPr lvl="1"/>
            <a:r>
              <a:rPr lang="en-US" dirty="0">
                <a:latin typeface="Times"/>
                <a:cs typeface="Times"/>
                <a:sym typeface="Wingdings"/>
              </a:rPr>
              <a:t>The “Hero of Buena Vista,” Taylor (1847)</a:t>
            </a:r>
          </a:p>
          <a:p>
            <a:pPr lvl="1"/>
            <a:r>
              <a:rPr lang="en-US" dirty="0">
                <a:latin typeface="Times"/>
                <a:cs typeface="Times"/>
                <a:sym typeface="Wingdings"/>
              </a:rPr>
              <a:t>Scott from Vera Cruz to Mexico City (1847)</a:t>
            </a:r>
          </a:p>
        </p:txBody>
      </p:sp>
      <p:pic>
        <p:nvPicPr>
          <p:cNvPr id="5" name="Content Placeholder 4" descr="battles.gif"/>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l="-6164" r="-6164"/>
          <a:stretch>
            <a:fillRect/>
          </a:stretch>
        </p:blipFill>
        <p:spPr>
          <a:xfrm>
            <a:off x="4623609" y="1489123"/>
            <a:ext cx="4766245" cy="3643428"/>
          </a:xfrm>
        </p:spPr>
      </p:pic>
    </p:spTree>
    <p:extLst>
      <p:ext uri="{BB962C8B-B14F-4D97-AF65-F5344CB8AC3E}">
        <p14:creationId xmlns:p14="http://schemas.microsoft.com/office/powerpoint/2010/main" val="171837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Consequences of the War</a:t>
            </a:r>
          </a:p>
        </p:txBody>
      </p:sp>
      <p:sp>
        <p:nvSpPr>
          <p:cNvPr id="3" name="Content Placeholder 2"/>
          <p:cNvSpPr>
            <a:spLocks noGrp="1"/>
          </p:cNvSpPr>
          <p:nvPr>
            <p:ph sz="quarter" idx="13"/>
          </p:nvPr>
        </p:nvSpPr>
        <p:spPr>
          <a:xfrm>
            <a:off x="416019" y="1500073"/>
            <a:ext cx="4815200" cy="3643427"/>
          </a:xfrm>
        </p:spPr>
        <p:txBody>
          <a:bodyPr>
            <a:normAutofit fontScale="92500"/>
          </a:bodyPr>
          <a:lstStyle/>
          <a:p>
            <a:r>
              <a:rPr lang="en-US" dirty="0">
                <a:latin typeface="Times"/>
                <a:cs typeface="Times"/>
              </a:rPr>
              <a:t>Treaty of </a:t>
            </a:r>
            <a:r>
              <a:rPr lang="en-US" dirty="0" err="1">
                <a:latin typeface="Times"/>
                <a:cs typeface="Times"/>
              </a:rPr>
              <a:t>Guadelupe</a:t>
            </a:r>
            <a:r>
              <a:rPr lang="en-US" dirty="0">
                <a:latin typeface="Times"/>
                <a:cs typeface="Times"/>
              </a:rPr>
              <a:t>-Hidalgo (1848)</a:t>
            </a:r>
          </a:p>
          <a:p>
            <a:pPr marL="868680" lvl="1" indent="-457200">
              <a:buFont typeface="+mj-lt"/>
              <a:buAutoNum type="arabicPeriod"/>
            </a:pPr>
            <a:r>
              <a:rPr lang="en-US" dirty="0">
                <a:latin typeface="Times"/>
                <a:cs typeface="Times"/>
                <a:sym typeface="Wingdings"/>
              </a:rPr>
              <a:t>Mexico recognizes Rio Grande as southern border of Texas</a:t>
            </a:r>
          </a:p>
          <a:p>
            <a:pPr marL="868680" lvl="1" indent="-457200">
              <a:buFont typeface="+mj-lt"/>
              <a:buAutoNum type="arabicPeriod"/>
            </a:pPr>
            <a:r>
              <a:rPr lang="en-US" dirty="0">
                <a:latin typeface="Times"/>
                <a:cs typeface="Times"/>
                <a:sym typeface="Wingdings"/>
              </a:rPr>
              <a:t>US takes CA &amp; NM. US pays $15 million to settle American claims against Mexico.</a:t>
            </a:r>
          </a:p>
          <a:p>
            <a:r>
              <a:rPr lang="en-US" dirty="0">
                <a:latin typeface="Times"/>
                <a:cs typeface="Times"/>
                <a:sym typeface="Wingdings"/>
              </a:rPr>
              <a:t>Ramifications for Slavery</a:t>
            </a:r>
          </a:p>
          <a:p>
            <a:pPr lvl="1"/>
            <a:r>
              <a:rPr lang="en-US" dirty="0">
                <a:latin typeface="Times"/>
                <a:cs typeface="Times"/>
                <a:sym typeface="Wingdings"/>
              </a:rPr>
              <a:t>Wilmot Proviso – forbid slavery in all new territories; failed in Senate</a:t>
            </a:r>
          </a:p>
          <a:p>
            <a:pPr lvl="1"/>
            <a:r>
              <a:rPr lang="en-US" dirty="0">
                <a:latin typeface="Times"/>
                <a:cs typeface="Times"/>
                <a:sym typeface="Wingdings"/>
              </a:rPr>
              <a:t>Increased Tension: N vs. S</a:t>
            </a:r>
          </a:p>
        </p:txBody>
      </p:sp>
      <p:pic>
        <p:nvPicPr>
          <p:cNvPr id="6" name="Content Placeholder 5" descr="plucked.jpg"/>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t="-4724" b="-4724"/>
          <a:stretch>
            <a:fillRect/>
          </a:stretch>
        </p:blipFill>
        <p:spPr>
          <a:xfrm>
            <a:off x="5343586" y="1403497"/>
            <a:ext cx="3743582" cy="2861680"/>
          </a:xfrm>
        </p:spPr>
      </p:pic>
    </p:spTree>
    <p:extLst>
      <p:ext uri="{BB962C8B-B14F-4D97-AF65-F5344CB8AC3E}">
        <p14:creationId xmlns:p14="http://schemas.microsoft.com/office/powerpoint/2010/main" val="45681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Expansion &amp; Continued Sectionalism</a:t>
            </a:r>
          </a:p>
        </p:txBody>
      </p:sp>
      <p:sp>
        <p:nvSpPr>
          <p:cNvPr id="3" name="Text Placeholder 2"/>
          <p:cNvSpPr>
            <a:spLocks noGrp="1"/>
          </p:cNvSpPr>
          <p:nvPr>
            <p:ph type="body" idx="1"/>
          </p:nvPr>
        </p:nvSpPr>
        <p:spPr>
          <a:xfrm>
            <a:off x="699249" y="2880233"/>
            <a:ext cx="7734747" cy="1125140"/>
          </a:xfrm>
        </p:spPr>
        <p:txBody>
          <a:bodyPr/>
          <a:lstStyle/>
          <a:p>
            <a:r>
              <a:rPr lang="en-US" dirty="0"/>
              <a:t>Regional Views of Manifest Destiny</a:t>
            </a:r>
          </a:p>
        </p:txBody>
      </p:sp>
    </p:spTree>
    <p:extLst>
      <p:ext uri="{BB962C8B-B14F-4D97-AF65-F5344CB8AC3E}">
        <p14:creationId xmlns:p14="http://schemas.microsoft.com/office/powerpoint/2010/main" val="376798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1" y="361167"/>
            <a:ext cx="5297639" cy="790688"/>
          </a:xfrm>
        </p:spPr>
        <p:txBody>
          <a:bodyPr/>
          <a:lstStyle/>
          <a:p>
            <a:r>
              <a:rPr lang="en-US" sz="4800" dirty="0">
                <a:latin typeface="Times"/>
                <a:cs typeface="Times"/>
              </a:rPr>
              <a:t>Manifest Destiny to the South</a:t>
            </a:r>
          </a:p>
        </p:txBody>
      </p:sp>
      <p:sp>
        <p:nvSpPr>
          <p:cNvPr id="3" name="Content Placeholder 2"/>
          <p:cNvSpPr>
            <a:spLocks noGrp="1"/>
          </p:cNvSpPr>
          <p:nvPr>
            <p:ph sz="quarter" idx="13"/>
          </p:nvPr>
        </p:nvSpPr>
        <p:spPr>
          <a:xfrm>
            <a:off x="74428" y="1500073"/>
            <a:ext cx="6177516" cy="3643427"/>
          </a:xfrm>
        </p:spPr>
        <p:txBody>
          <a:bodyPr>
            <a:normAutofit fontScale="85000" lnSpcReduction="20000"/>
          </a:bodyPr>
          <a:lstStyle/>
          <a:p>
            <a:r>
              <a:rPr lang="en-US" dirty="0">
                <a:latin typeface="Times"/>
                <a:cs typeface="Times"/>
                <a:sym typeface="Wingdings"/>
              </a:rPr>
              <a:t>Foundations of Southern Views:</a:t>
            </a:r>
          </a:p>
          <a:p>
            <a:pPr lvl="1"/>
            <a:r>
              <a:rPr lang="en-US" dirty="0">
                <a:latin typeface="Times"/>
                <a:cs typeface="Times"/>
                <a:sym typeface="Wingdings"/>
              </a:rPr>
              <a:t>Dissatisfaction w/territorial gains from the Mexican War (not enough)</a:t>
            </a:r>
          </a:p>
          <a:p>
            <a:pPr lvl="1"/>
            <a:r>
              <a:rPr lang="en-US" dirty="0">
                <a:latin typeface="Times"/>
                <a:cs typeface="Times"/>
                <a:sym typeface="Wingdings"/>
              </a:rPr>
              <a:t>Desire to Expand Further</a:t>
            </a:r>
          </a:p>
          <a:p>
            <a:r>
              <a:rPr lang="en-US" dirty="0">
                <a:latin typeface="Times"/>
                <a:cs typeface="Times"/>
                <a:sym typeface="Wingdings"/>
              </a:rPr>
              <a:t>Attempts at Expansion:</a:t>
            </a:r>
          </a:p>
          <a:p>
            <a:pPr lvl="1"/>
            <a:r>
              <a:rPr lang="en-US" dirty="0">
                <a:latin typeface="Times"/>
                <a:cs typeface="Times"/>
                <a:sym typeface="Wingdings"/>
              </a:rPr>
              <a:t>Ostend Manifesto (1852)</a:t>
            </a:r>
          </a:p>
          <a:p>
            <a:pPr lvl="1"/>
            <a:r>
              <a:rPr lang="en-US" dirty="0">
                <a:latin typeface="Times"/>
                <a:cs typeface="Times"/>
                <a:sym typeface="Wingdings"/>
              </a:rPr>
              <a:t>Offered $100 million to purchase Cuba</a:t>
            </a:r>
          </a:p>
          <a:p>
            <a:pPr lvl="2"/>
            <a:r>
              <a:rPr lang="en-US" dirty="0">
                <a:latin typeface="Times"/>
                <a:cs typeface="Times"/>
                <a:sym typeface="Wingdings"/>
              </a:rPr>
              <a:t>Pierce sends diplomats to Belgium for secret deal– leaked </a:t>
            </a:r>
          </a:p>
          <a:p>
            <a:pPr lvl="1"/>
            <a:r>
              <a:rPr lang="en-US" dirty="0">
                <a:latin typeface="Times"/>
                <a:cs typeface="Times"/>
                <a:sym typeface="Wingdings"/>
              </a:rPr>
              <a:t>Clayton-Bulwer Treaty (1850) – canal through Central America on hold</a:t>
            </a:r>
          </a:p>
          <a:p>
            <a:pPr lvl="1"/>
            <a:r>
              <a:rPr lang="en-US" dirty="0">
                <a:latin typeface="Times"/>
                <a:cs typeface="Times"/>
                <a:sym typeface="Wingdings"/>
              </a:rPr>
              <a:t>Gadsden Purchase (1853) – New Mexico &amp; Arizona - $10 million</a:t>
            </a:r>
          </a:p>
        </p:txBody>
      </p:sp>
      <p:pic>
        <p:nvPicPr>
          <p:cNvPr id="5" name="Content Placeholder 4" descr="1-2-1AE4-25-ExplorePAHistory-a0m3i4-a_349.jpg"/>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t="-6786" b="-6786"/>
          <a:stretch>
            <a:fillRect/>
          </a:stretch>
        </p:blipFill>
        <p:spPr>
          <a:xfrm>
            <a:off x="6156251" y="361167"/>
            <a:ext cx="2892056" cy="2210754"/>
          </a:xfrm>
        </p:spPr>
      </p:pic>
    </p:spTree>
    <p:extLst>
      <p:ext uri="{BB962C8B-B14F-4D97-AF65-F5344CB8AC3E}">
        <p14:creationId xmlns:p14="http://schemas.microsoft.com/office/powerpoint/2010/main" val="11489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5489" y="65721"/>
            <a:ext cx="3864519" cy="1237266"/>
          </a:xfrm>
        </p:spPr>
        <p:txBody>
          <a:bodyPr/>
          <a:lstStyle/>
          <a:p>
            <a:r>
              <a:rPr lang="en-US" sz="4400" dirty="0">
                <a:latin typeface="Times"/>
                <a:cs typeface="Times"/>
              </a:rPr>
              <a:t>The Western Frontier</a:t>
            </a:r>
          </a:p>
        </p:txBody>
      </p:sp>
      <p:sp>
        <p:nvSpPr>
          <p:cNvPr id="3" name="Content Placeholder 2"/>
          <p:cNvSpPr>
            <a:spLocks noGrp="1"/>
          </p:cNvSpPr>
          <p:nvPr>
            <p:ph sz="quarter" idx="4294967295"/>
          </p:nvPr>
        </p:nvSpPr>
        <p:spPr>
          <a:xfrm>
            <a:off x="317492" y="1412596"/>
            <a:ext cx="4294188" cy="3643312"/>
          </a:xfrm>
        </p:spPr>
        <p:txBody>
          <a:bodyPr>
            <a:normAutofit fontScale="85000" lnSpcReduction="20000"/>
          </a:bodyPr>
          <a:lstStyle/>
          <a:p>
            <a:r>
              <a:rPr lang="en-US" dirty="0">
                <a:latin typeface="Times"/>
                <a:cs typeface="Times"/>
                <a:sym typeface="Wingdings"/>
              </a:rPr>
              <a:t>California Gold Rush (1848-50)</a:t>
            </a:r>
          </a:p>
          <a:p>
            <a:pPr lvl="1"/>
            <a:r>
              <a:rPr lang="en-US" dirty="0">
                <a:latin typeface="Times"/>
                <a:cs typeface="Times"/>
                <a:sym typeface="Wingdings"/>
              </a:rPr>
              <a:t>1848 population = 14,000</a:t>
            </a:r>
          </a:p>
          <a:p>
            <a:pPr lvl="1"/>
            <a:r>
              <a:rPr lang="en-US" dirty="0">
                <a:latin typeface="Times"/>
                <a:cs typeface="Times"/>
                <a:sym typeface="Wingdings"/>
              </a:rPr>
              <a:t>1860 population = 380,000</a:t>
            </a:r>
          </a:p>
          <a:p>
            <a:pPr lvl="1"/>
            <a:r>
              <a:rPr lang="en-US" dirty="0">
                <a:latin typeface="Times"/>
                <a:cs typeface="Times"/>
                <a:sym typeface="Wingdings"/>
              </a:rPr>
              <a:t>Chinese immigration expands</a:t>
            </a:r>
          </a:p>
          <a:p>
            <a:r>
              <a:rPr lang="en-US" dirty="0">
                <a:latin typeface="Times"/>
                <a:cs typeface="Times"/>
                <a:sym typeface="Wingdings"/>
              </a:rPr>
              <a:t>Farming Frontier</a:t>
            </a:r>
          </a:p>
          <a:p>
            <a:pPr lvl="1"/>
            <a:r>
              <a:rPr lang="en-US" dirty="0">
                <a:latin typeface="Times"/>
                <a:cs typeface="Times"/>
                <a:sym typeface="Wingdings"/>
              </a:rPr>
              <a:t>Availability of Cheap Land</a:t>
            </a:r>
          </a:p>
          <a:p>
            <a:pPr lvl="2"/>
            <a:r>
              <a:rPr lang="en-US" dirty="0">
                <a:latin typeface="Times"/>
                <a:cs typeface="Times"/>
                <a:sym typeface="Wingdings"/>
              </a:rPr>
              <a:t>Preemption Acts (1830’s) – squatters then purchase for cheap</a:t>
            </a:r>
          </a:p>
          <a:p>
            <a:r>
              <a:rPr lang="en-US" dirty="0">
                <a:latin typeface="Times"/>
                <a:cs typeface="Times"/>
                <a:sym typeface="Wingdings"/>
              </a:rPr>
              <a:t>Urban Frontier</a:t>
            </a:r>
          </a:p>
          <a:p>
            <a:pPr lvl="1"/>
            <a:r>
              <a:rPr lang="en-US" dirty="0">
                <a:latin typeface="Times"/>
                <a:cs typeface="Times"/>
                <a:sym typeface="Wingdings"/>
              </a:rPr>
              <a:t>Impact of the RR’s</a:t>
            </a:r>
          </a:p>
          <a:p>
            <a:pPr lvl="2"/>
            <a:r>
              <a:rPr lang="en-US" dirty="0">
                <a:latin typeface="Times"/>
                <a:cs typeface="Times"/>
                <a:sym typeface="Wingdings"/>
              </a:rPr>
              <a:t>San Francisco, Denver, Salt Lake City</a:t>
            </a:r>
          </a:p>
        </p:txBody>
      </p:sp>
      <p:pic>
        <p:nvPicPr>
          <p:cNvPr id="6" name="Content Placeholder 5" descr="SanFranciscoharbor1851c_sharp.jpg"/>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rcRect t="-6950" b="-6950"/>
          <a:stretch>
            <a:fillRect/>
          </a:stretch>
        </p:blipFill>
        <p:spPr>
          <a:xfrm>
            <a:off x="4880550" y="2236788"/>
            <a:ext cx="3803650" cy="2906712"/>
          </a:xfrm>
        </p:spPr>
      </p:pic>
      <p:pic>
        <p:nvPicPr>
          <p:cNvPr id="7" name="Picture 6" descr="sf_in_nov_1848_600dpi_descreene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50428" y="186159"/>
            <a:ext cx="3847461" cy="2171067"/>
          </a:xfrm>
          <a:prstGeom prst="rect">
            <a:avLst/>
          </a:prstGeom>
        </p:spPr>
      </p:pic>
    </p:spTree>
    <p:extLst>
      <p:ext uri="{BB962C8B-B14F-4D97-AF65-F5344CB8AC3E}">
        <p14:creationId xmlns:p14="http://schemas.microsoft.com/office/powerpoint/2010/main" val="297143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64190"/>
            <a:ext cx="5204894" cy="1217076"/>
          </a:xfrm>
        </p:spPr>
        <p:txBody>
          <a:bodyPr/>
          <a:lstStyle/>
          <a:p>
            <a:r>
              <a:rPr lang="en-US" sz="4000" dirty="0">
                <a:latin typeface="Times"/>
                <a:cs typeface="Times"/>
              </a:rPr>
              <a:t>The Expanding Economy</a:t>
            </a:r>
          </a:p>
        </p:txBody>
      </p:sp>
      <p:sp>
        <p:nvSpPr>
          <p:cNvPr id="3" name="Content Placeholder 2"/>
          <p:cNvSpPr>
            <a:spLocks noGrp="1"/>
          </p:cNvSpPr>
          <p:nvPr>
            <p:ph sz="quarter" idx="4294967295"/>
          </p:nvPr>
        </p:nvSpPr>
        <p:spPr>
          <a:xfrm>
            <a:off x="181430" y="1262075"/>
            <a:ext cx="5443029" cy="3828985"/>
          </a:xfrm>
        </p:spPr>
        <p:txBody>
          <a:bodyPr>
            <a:normAutofit fontScale="70000" lnSpcReduction="20000"/>
          </a:bodyPr>
          <a:lstStyle/>
          <a:p>
            <a:r>
              <a:rPr lang="en-US" dirty="0">
                <a:latin typeface="Times"/>
                <a:cs typeface="Times"/>
                <a:sym typeface="Wingdings"/>
              </a:rPr>
              <a:t>Impact of Industrialization</a:t>
            </a:r>
          </a:p>
          <a:p>
            <a:pPr lvl="1"/>
            <a:r>
              <a:rPr lang="en-US" dirty="0">
                <a:latin typeface="Times"/>
                <a:cs typeface="Times"/>
                <a:sym typeface="Wingdings"/>
              </a:rPr>
              <a:t>Factories &amp; mills spread</a:t>
            </a:r>
          </a:p>
          <a:p>
            <a:pPr lvl="1"/>
            <a:r>
              <a:rPr lang="en-US" dirty="0">
                <a:latin typeface="Times"/>
                <a:cs typeface="Times"/>
                <a:sym typeface="Wingdings"/>
              </a:rPr>
              <a:t>New technologies</a:t>
            </a:r>
          </a:p>
          <a:p>
            <a:pPr lvl="2"/>
            <a:r>
              <a:rPr lang="en-US" dirty="0">
                <a:latin typeface="Times"/>
                <a:cs typeface="Times"/>
                <a:sym typeface="Wingdings"/>
              </a:rPr>
              <a:t>Sewing Machine (Howe)</a:t>
            </a:r>
          </a:p>
          <a:p>
            <a:pPr lvl="2"/>
            <a:r>
              <a:rPr lang="en-US" dirty="0">
                <a:latin typeface="Times"/>
                <a:cs typeface="Times"/>
                <a:sym typeface="Wingdings"/>
              </a:rPr>
              <a:t>Telegraph (Morse – 1844)</a:t>
            </a:r>
          </a:p>
          <a:p>
            <a:r>
              <a:rPr lang="en-US" dirty="0">
                <a:latin typeface="Times"/>
                <a:cs typeface="Times"/>
                <a:sym typeface="Wingdings"/>
              </a:rPr>
              <a:t>Expansion of Railroads</a:t>
            </a:r>
          </a:p>
          <a:p>
            <a:pPr lvl="1"/>
            <a:r>
              <a:rPr lang="en-US" dirty="0">
                <a:latin typeface="Times"/>
                <a:cs typeface="Times"/>
                <a:sym typeface="Wingdings"/>
              </a:rPr>
              <a:t>Privately owned, financed by merchants, farmers, and state governments</a:t>
            </a:r>
          </a:p>
          <a:p>
            <a:pPr lvl="1"/>
            <a:r>
              <a:rPr lang="en-US" dirty="0">
                <a:latin typeface="Times"/>
                <a:cs typeface="Times"/>
                <a:sym typeface="Wingdings"/>
              </a:rPr>
              <a:t>US Land Grant to Illinois Central (1850)</a:t>
            </a:r>
          </a:p>
          <a:p>
            <a:pPr lvl="1"/>
            <a:r>
              <a:rPr lang="en-US" dirty="0">
                <a:latin typeface="Times"/>
                <a:cs typeface="Times"/>
                <a:sym typeface="Wingdings"/>
              </a:rPr>
              <a:t>United Commercial Interests from East  West &amp; North  South</a:t>
            </a:r>
          </a:p>
          <a:p>
            <a:r>
              <a:rPr lang="en-US" dirty="0">
                <a:latin typeface="Times"/>
                <a:cs typeface="Times"/>
                <a:sym typeface="Wingdings"/>
              </a:rPr>
              <a:t>Expansion of Foreign Commerce</a:t>
            </a:r>
          </a:p>
          <a:p>
            <a:pPr lvl="1"/>
            <a:r>
              <a:rPr lang="en-US" dirty="0">
                <a:latin typeface="Times"/>
                <a:cs typeface="Times"/>
                <a:sym typeface="Wingdings"/>
              </a:rPr>
              <a:t>Regularly Scheduled shipping</a:t>
            </a:r>
          </a:p>
          <a:p>
            <a:pPr lvl="1"/>
            <a:r>
              <a:rPr lang="en-US" dirty="0">
                <a:latin typeface="Times"/>
                <a:cs typeface="Times"/>
                <a:sym typeface="Wingdings"/>
              </a:rPr>
              <a:t>Boom in whaling</a:t>
            </a:r>
          </a:p>
          <a:p>
            <a:pPr lvl="1"/>
            <a:r>
              <a:rPr lang="en-US" dirty="0">
                <a:latin typeface="Times"/>
                <a:cs typeface="Times"/>
                <a:sym typeface="Wingdings"/>
              </a:rPr>
              <a:t>Improvements in steam ships</a:t>
            </a:r>
          </a:p>
          <a:p>
            <a:pPr lvl="1"/>
            <a:r>
              <a:rPr lang="en-US" dirty="0">
                <a:latin typeface="Times"/>
                <a:cs typeface="Times"/>
                <a:sym typeface="Wingdings"/>
              </a:rPr>
              <a:t>Opening of Asian markets –Perry Opens Japan (1854)</a:t>
            </a:r>
          </a:p>
        </p:txBody>
      </p:sp>
      <p:pic>
        <p:nvPicPr>
          <p:cNvPr id="6" name="Content Placeholder 5" descr="300px-Chicago_Central_and_Illinois_Central_route_map_1996.png"/>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rcRect l="-68826" r="-68826"/>
          <a:stretch>
            <a:fillRect/>
          </a:stretch>
        </p:blipFill>
        <p:spPr>
          <a:xfrm>
            <a:off x="3795213" y="0"/>
            <a:ext cx="6729786" cy="5143500"/>
          </a:xfrm>
        </p:spPr>
      </p:pic>
    </p:spTree>
    <p:extLst>
      <p:ext uri="{BB962C8B-B14F-4D97-AF65-F5344CB8AC3E}">
        <p14:creationId xmlns:p14="http://schemas.microsoft.com/office/powerpoint/2010/main" val="248105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0377" y="25455"/>
            <a:ext cx="7756525" cy="790575"/>
          </a:xfrm>
        </p:spPr>
        <p:txBody>
          <a:bodyPr/>
          <a:lstStyle/>
          <a:p>
            <a:r>
              <a:rPr lang="en-US" sz="4400" dirty="0">
                <a:latin typeface="Times"/>
                <a:cs typeface="Times"/>
              </a:rPr>
              <a:t>Impact of Expansion</a:t>
            </a:r>
          </a:p>
        </p:txBody>
      </p:sp>
      <p:sp>
        <p:nvSpPr>
          <p:cNvPr id="3" name="Content Placeholder 2"/>
          <p:cNvSpPr>
            <a:spLocks noGrp="1"/>
          </p:cNvSpPr>
          <p:nvPr>
            <p:ph sz="quarter" idx="4294967295"/>
          </p:nvPr>
        </p:nvSpPr>
        <p:spPr>
          <a:xfrm>
            <a:off x="283495" y="967269"/>
            <a:ext cx="3821453" cy="4278282"/>
          </a:xfrm>
        </p:spPr>
        <p:txBody>
          <a:bodyPr>
            <a:normAutofit fontScale="62500" lnSpcReduction="20000"/>
          </a:bodyPr>
          <a:lstStyle/>
          <a:p>
            <a:r>
              <a:rPr lang="en-US" dirty="0">
                <a:latin typeface="Times"/>
                <a:cs typeface="Times"/>
                <a:sym typeface="Wingdings"/>
              </a:rPr>
              <a:t>Sectionalism Intensifies</a:t>
            </a:r>
          </a:p>
          <a:p>
            <a:pPr lvl="1"/>
            <a:r>
              <a:rPr lang="en-US" dirty="0">
                <a:latin typeface="Times"/>
                <a:cs typeface="Times"/>
                <a:sym typeface="Wingdings"/>
              </a:rPr>
              <a:t>Socially:</a:t>
            </a:r>
          </a:p>
          <a:p>
            <a:pPr lvl="2"/>
            <a:r>
              <a:rPr lang="en-US" dirty="0">
                <a:latin typeface="Times"/>
                <a:cs typeface="Times"/>
                <a:sym typeface="Wingdings"/>
              </a:rPr>
              <a:t>Expansion of Slavery vs. Abolitionist Movement</a:t>
            </a:r>
          </a:p>
          <a:p>
            <a:pPr lvl="1"/>
            <a:r>
              <a:rPr lang="en-US" dirty="0">
                <a:latin typeface="Times"/>
                <a:cs typeface="Times"/>
                <a:sym typeface="Wingdings"/>
              </a:rPr>
              <a:t>Politically:</a:t>
            </a:r>
          </a:p>
          <a:p>
            <a:pPr lvl="2"/>
            <a:r>
              <a:rPr lang="en-US" dirty="0">
                <a:latin typeface="Times"/>
                <a:cs typeface="Times"/>
                <a:sym typeface="Wingdings"/>
              </a:rPr>
              <a:t>State vs. Federal Power</a:t>
            </a:r>
          </a:p>
          <a:p>
            <a:pPr lvl="2"/>
            <a:r>
              <a:rPr lang="en-US" dirty="0">
                <a:latin typeface="Times"/>
                <a:cs typeface="Times"/>
                <a:sym typeface="Wingdings"/>
              </a:rPr>
              <a:t>Territories: Free vs. Slave</a:t>
            </a:r>
          </a:p>
          <a:p>
            <a:pPr lvl="1"/>
            <a:r>
              <a:rPr lang="en-US" dirty="0">
                <a:latin typeface="Times"/>
                <a:cs typeface="Times"/>
                <a:sym typeface="Wingdings"/>
              </a:rPr>
              <a:t>Economically:</a:t>
            </a:r>
          </a:p>
          <a:p>
            <a:pPr lvl="2"/>
            <a:r>
              <a:rPr lang="en-US" dirty="0">
                <a:latin typeface="Times"/>
                <a:cs typeface="Times"/>
                <a:sym typeface="Wingdings"/>
              </a:rPr>
              <a:t>Industry vs. Agriculture</a:t>
            </a:r>
          </a:p>
          <a:p>
            <a:r>
              <a:rPr lang="en-US" dirty="0">
                <a:latin typeface="Times"/>
                <a:cs typeface="Times"/>
                <a:sym typeface="Wingdings"/>
              </a:rPr>
              <a:t>Population Shifts &amp; Growth</a:t>
            </a:r>
          </a:p>
          <a:p>
            <a:pPr lvl="1"/>
            <a:r>
              <a:rPr lang="en-US" dirty="0">
                <a:latin typeface="Times"/>
                <a:cs typeface="Times"/>
                <a:sym typeface="Wingdings"/>
              </a:rPr>
              <a:t>Overland Trails and Expansion</a:t>
            </a:r>
          </a:p>
          <a:p>
            <a:r>
              <a:rPr lang="en-US" dirty="0">
                <a:latin typeface="Times"/>
                <a:cs typeface="Times"/>
                <a:sym typeface="Wingdings"/>
              </a:rPr>
              <a:t>Panic of 1857</a:t>
            </a:r>
          </a:p>
          <a:p>
            <a:pPr lvl="1"/>
            <a:r>
              <a:rPr lang="en-US" dirty="0">
                <a:latin typeface="Times"/>
                <a:cs typeface="Times"/>
                <a:sym typeface="Wingdings"/>
              </a:rPr>
              <a:t>Inflation as result of CA gold</a:t>
            </a:r>
          </a:p>
          <a:p>
            <a:pPr lvl="1"/>
            <a:r>
              <a:rPr lang="en-US" dirty="0">
                <a:latin typeface="Times"/>
                <a:cs typeface="Times"/>
                <a:sym typeface="Wingdings"/>
              </a:rPr>
              <a:t>Western speculation</a:t>
            </a:r>
          </a:p>
          <a:p>
            <a:pPr lvl="1"/>
            <a:r>
              <a:rPr lang="en-US" dirty="0">
                <a:latin typeface="Times"/>
                <a:cs typeface="Times"/>
                <a:sym typeface="Wingdings"/>
              </a:rPr>
              <a:t>Drop in value of farm goods (Crimean War)</a:t>
            </a:r>
          </a:p>
          <a:p>
            <a:pPr lvl="1"/>
            <a:r>
              <a:rPr lang="en-US" dirty="0">
                <a:latin typeface="Times"/>
                <a:cs typeface="Times"/>
                <a:sym typeface="Wingdings"/>
              </a:rPr>
              <a:t>5,000 businesses fail</a:t>
            </a:r>
          </a:p>
          <a:p>
            <a:pPr lvl="1"/>
            <a:r>
              <a:rPr lang="en-US" dirty="0">
                <a:latin typeface="Times"/>
                <a:cs typeface="Times"/>
                <a:sym typeface="Wingdings"/>
              </a:rPr>
              <a:t>South not as affected (Southern views of Northern industry – “King Cotton”)</a:t>
            </a:r>
          </a:p>
        </p:txBody>
      </p:sp>
      <p:pic>
        <p:nvPicPr>
          <p:cNvPr id="6" name="Picture 5" descr="panic-of-185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43620" y="1405994"/>
            <a:ext cx="4921000" cy="2846004"/>
          </a:xfrm>
          <a:prstGeom prst="rect">
            <a:avLst/>
          </a:prstGeom>
        </p:spPr>
      </p:pic>
    </p:spTree>
    <p:extLst>
      <p:ext uri="{BB962C8B-B14F-4D97-AF65-F5344CB8AC3E}">
        <p14:creationId xmlns:p14="http://schemas.microsoft.com/office/powerpoint/2010/main" val="405636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1822329"/>
            <a:ext cx="7745505" cy="2908361"/>
          </a:xfrm>
        </p:spPr>
        <p:txBody>
          <a:bodyPr/>
          <a:lstStyle/>
          <a:p>
            <a:r>
              <a:rPr lang="en-US" dirty="0">
                <a:latin typeface="Times"/>
                <a:cs typeface="Times"/>
              </a:rPr>
              <a:t>Evaluate the extent to which western expansion contributed to maintaining continuity as well as fostered change with regard to growing sectional tensions between the North and South in United States from 1800 to 1850. </a:t>
            </a:r>
          </a:p>
          <a:p>
            <a:pPr marL="0" indent="0">
              <a:buNone/>
            </a:pPr>
            <a:endParaRPr lang="en-US" dirty="0">
              <a:latin typeface="Times"/>
              <a:cs typeface="Times"/>
            </a:endParaRPr>
          </a:p>
        </p:txBody>
      </p:sp>
      <p:sp>
        <p:nvSpPr>
          <p:cNvPr id="3" name="Title 2"/>
          <p:cNvSpPr>
            <a:spLocks noGrp="1"/>
          </p:cNvSpPr>
          <p:nvPr>
            <p:ph type="title"/>
          </p:nvPr>
        </p:nvSpPr>
        <p:spPr/>
        <p:txBody>
          <a:bodyPr/>
          <a:lstStyle/>
          <a:p>
            <a:r>
              <a:rPr lang="en-US" dirty="0">
                <a:latin typeface="Times"/>
                <a:cs typeface="Times"/>
              </a:rPr>
              <a:t>Essential Question</a:t>
            </a:r>
          </a:p>
        </p:txBody>
      </p:sp>
    </p:spTree>
    <p:extLst>
      <p:ext uri="{BB962C8B-B14F-4D97-AF65-F5344CB8AC3E}">
        <p14:creationId xmlns:p14="http://schemas.microsoft.com/office/powerpoint/2010/main" val="119384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ast-hi-res.jpg"/>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l="-56527" r="-56527"/>
          <a:stretch>
            <a:fillRect/>
          </a:stretch>
        </p:blipFill>
        <p:spPr>
          <a:xfrm>
            <a:off x="-2436792" y="0"/>
            <a:ext cx="14758076" cy="5143500"/>
          </a:xfrm>
        </p:spPr>
      </p:pic>
      <p:sp>
        <p:nvSpPr>
          <p:cNvPr id="5" name="Title 4"/>
          <p:cNvSpPr>
            <a:spLocks noGrp="1"/>
          </p:cNvSpPr>
          <p:nvPr>
            <p:ph type="title" idx="4294967295"/>
          </p:nvPr>
        </p:nvSpPr>
        <p:spPr>
          <a:xfrm rot="16200000">
            <a:off x="-1897334" y="2022068"/>
            <a:ext cx="5108575" cy="1064441"/>
          </a:xfrm>
        </p:spPr>
        <p:txBody>
          <a:bodyPr/>
          <a:lstStyle/>
          <a:p>
            <a:r>
              <a:rPr lang="en-US" sz="4400" dirty="0">
                <a:latin typeface="Times"/>
                <a:cs typeface="Times"/>
              </a:rPr>
              <a:t>Image Analysis</a:t>
            </a:r>
          </a:p>
        </p:txBody>
      </p:sp>
    </p:spTree>
    <p:extLst>
      <p:ext uri="{BB962C8B-B14F-4D97-AF65-F5344CB8AC3E}">
        <p14:creationId xmlns:p14="http://schemas.microsoft.com/office/powerpoint/2010/main" val="134559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ne star flag cartoon small.jpg"/>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rcRect l="6187" r="6187"/>
          <a:stretch>
            <a:fillRect/>
          </a:stretch>
        </p:blipFill>
        <p:spPr>
          <a:xfrm>
            <a:off x="5121398" y="1396153"/>
            <a:ext cx="3803650" cy="2906712"/>
          </a:xfrm>
        </p:spPr>
      </p:pic>
      <p:sp>
        <p:nvSpPr>
          <p:cNvPr id="3" name="Content Placeholder 2"/>
          <p:cNvSpPr>
            <a:spLocks noGrp="1"/>
          </p:cNvSpPr>
          <p:nvPr>
            <p:ph sz="quarter" idx="4294967295"/>
          </p:nvPr>
        </p:nvSpPr>
        <p:spPr>
          <a:xfrm>
            <a:off x="284645" y="1000949"/>
            <a:ext cx="4979077" cy="4079591"/>
          </a:xfrm>
        </p:spPr>
        <p:txBody>
          <a:bodyPr>
            <a:normAutofit fontScale="70000" lnSpcReduction="20000"/>
          </a:bodyPr>
          <a:lstStyle/>
          <a:p>
            <a:r>
              <a:rPr lang="en-US" dirty="0">
                <a:latin typeface="Times"/>
                <a:cs typeface="Times"/>
              </a:rPr>
              <a:t>1823 Mexican Independence from Spain</a:t>
            </a:r>
          </a:p>
          <a:p>
            <a:pPr lvl="1"/>
            <a:r>
              <a:rPr lang="en-US" dirty="0">
                <a:latin typeface="Times"/>
                <a:cs typeface="Times"/>
              </a:rPr>
              <a:t>Recruitment of Americans</a:t>
            </a:r>
          </a:p>
          <a:p>
            <a:pPr lvl="2"/>
            <a:r>
              <a:rPr lang="en-US" dirty="0">
                <a:latin typeface="Times"/>
                <a:cs typeface="Times"/>
              </a:rPr>
              <a:t>Stephen Austin begins migration to “Texas”</a:t>
            </a:r>
          </a:p>
          <a:p>
            <a:pPr lvl="1"/>
            <a:r>
              <a:rPr lang="en-US" dirty="0">
                <a:latin typeface="Times"/>
                <a:cs typeface="Times"/>
              </a:rPr>
              <a:t>Requirements:</a:t>
            </a:r>
          </a:p>
          <a:p>
            <a:pPr lvl="2"/>
            <a:r>
              <a:rPr lang="en-US" dirty="0">
                <a:latin typeface="Times"/>
                <a:cs typeface="Times"/>
              </a:rPr>
              <a:t>No slavery</a:t>
            </a:r>
          </a:p>
          <a:p>
            <a:pPr lvl="2"/>
            <a:r>
              <a:rPr lang="en-US" dirty="0">
                <a:latin typeface="Times"/>
                <a:cs typeface="Times"/>
              </a:rPr>
              <a:t>Convert to Catholicism</a:t>
            </a:r>
          </a:p>
          <a:p>
            <a:pPr lvl="2"/>
            <a:r>
              <a:rPr lang="en-US" dirty="0">
                <a:latin typeface="Times"/>
                <a:cs typeface="Times"/>
              </a:rPr>
              <a:t>*ineffective</a:t>
            </a:r>
          </a:p>
          <a:p>
            <a:pPr lvl="3"/>
            <a:r>
              <a:rPr lang="en-US" dirty="0">
                <a:latin typeface="Times"/>
                <a:cs typeface="Times"/>
              </a:rPr>
              <a:t>Whites and slaves outnumber Mexicans</a:t>
            </a:r>
          </a:p>
          <a:p>
            <a:r>
              <a:rPr lang="en-US" dirty="0">
                <a:latin typeface="Times"/>
                <a:cs typeface="Times"/>
              </a:rPr>
              <a:t>Revolt and Independence</a:t>
            </a:r>
          </a:p>
          <a:p>
            <a:pPr lvl="1"/>
            <a:r>
              <a:rPr lang="en-US" dirty="0">
                <a:latin typeface="Times"/>
                <a:cs typeface="Times"/>
              </a:rPr>
              <a:t>Santa Ana installs military dictatorship in Mexico (1834)</a:t>
            </a:r>
          </a:p>
          <a:p>
            <a:pPr lvl="1"/>
            <a:r>
              <a:rPr lang="en-US" dirty="0">
                <a:latin typeface="Times"/>
                <a:cs typeface="Times"/>
              </a:rPr>
              <a:t>Sam Houston Declares the Lone-Star Republic (1836)</a:t>
            </a:r>
          </a:p>
          <a:p>
            <a:pPr lvl="2"/>
            <a:r>
              <a:rPr lang="en-US" dirty="0">
                <a:latin typeface="Times"/>
                <a:cs typeface="Times"/>
              </a:rPr>
              <a:t>Santa Ana does not recognize the independence</a:t>
            </a:r>
          </a:p>
          <a:p>
            <a:pPr lvl="2"/>
            <a:r>
              <a:rPr lang="en-US" dirty="0">
                <a:latin typeface="Times"/>
                <a:cs typeface="Times"/>
              </a:rPr>
              <a:t>War</a:t>
            </a:r>
          </a:p>
          <a:p>
            <a:r>
              <a:rPr lang="en-US" dirty="0">
                <a:latin typeface="Times"/>
                <a:cs typeface="Times"/>
              </a:rPr>
              <a:t>Annexation?</a:t>
            </a:r>
          </a:p>
          <a:p>
            <a:pPr lvl="1"/>
            <a:r>
              <a:rPr lang="en-US" dirty="0">
                <a:latin typeface="Times"/>
                <a:cs typeface="Times"/>
              </a:rPr>
              <a:t>Tyler vs. the Senate (1844) – denied in Senate</a:t>
            </a:r>
          </a:p>
          <a:p>
            <a:pPr lvl="2"/>
            <a:endParaRPr lang="en-US" dirty="0">
              <a:latin typeface="Times"/>
              <a:cs typeface="Times"/>
            </a:endParaRPr>
          </a:p>
        </p:txBody>
      </p:sp>
      <p:sp>
        <p:nvSpPr>
          <p:cNvPr id="2" name="Title 1"/>
          <p:cNvSpPr>
            <a:spLocks noGrp="1"/>
          </p:cNvSpPr>
          <p:nvPr>
            <p:ph type="title" idx="4294967295"/>
          </p:nvPr>
        </p:nvSpPr>
        <p:spPr>
          <a:xfrm>
            <a:off x="675882" y="-33944"/>
            <a:ext cx="7756525" cy="790575"/>
          </a:xfrm>
        </p:spPr>
        <p:txBody>
          <a:bodyPr/>
          <a:lstStyle/>
          <a:p>
            <a:r>
              <a:rPr lang="en-US" sz="4000" dirty="0">
                <a:latin typeface="Times"/>
                <a:cs typeface="Times"/>
              </a:rPr>
              <a:t>War for Texas Independence</a:t>
            </a:r>
          </a:p>
        </p:txBody>
      </p:sp>
    </p:spTree>
    <p:extLst>
      <p:ext uri="{BB962C8B-B14F-4D97-AF65-F5344CB8AC3E}">
        <p14:creationId xmlns:p14="http://schemas.microsoft.com/office/powerpoint/2010/main" val="54326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Boundary Dispute in Maine</a:t>
            </a:r>
          </a:p>
        </p:txBody>
      </p:sp>
      <p:sp>
        <p:nvSpPr>
          <p:cNvPr id="3" name="Content Placeholder 2"/>
          <p:cNvSpPr>
            <a:spLocks noGrp="1"/>
          </p:cNvSpPr>
          <p:nvPr>
            <p:ph sz="quarter" idx="13"/>
          </p:nvPr>
        </p:nvSpPr>
        <p:spPr>
          <a:xfrm>
            <a:off x="-2" y="1562986"/>
            <a:ext cx="6422067" cy="3700130"/>
          </a:xfrm>
        </p:spPr>
        <p:txBody>
          <a:bodyPr>
            <a:normAutofit/>
          </a:bodyPr>
          <a:lstStyle/>
          <a:p>
            <a:r>
              <a:rPr lang="en-US" dirty="0">
                <a:latin typeface="Times"/>
                <a:cs typeface="Times"/>
              </a:rPr>
              <a:t>Maine vs. New Brunswick</a:t>
            </a:r>
          </a:p>
          <a:p>
            <a:pPr lvl="1"/>
            <a:r>
              <a:rPr lang="en-US" dirty="0">
                <a:latin typeface="Times"/>
                <a:cs typeface="Times"/>
              </a:rPr>
              <a:t>Aroostook War (1838-39) – “battle of the maps”</a:t>
            </a:r>
          </a:p>
          <a:p>
            <a:pPr lvl="2"/>
            <a:r>
              <a:rPr lang="en-US" dirty="0">
                <a:latin typeface="Times"/>
                <a:cs typeface="Times"/>
              </a:rPr>
              <a:t>Canadian vs. American Lumberjacks</a:t>
            </a:r>
          </a:p>
          <a:p>
            <a:pPr lvl="3"/>
            <a:r>
              <a:rPr lang="en-US" dirty="0">
                <a:latin typeface="Times"/>
                <a:cs typeface="Times"/>
              </a:rPr>
              <a:t>Poor relationship with British</a:t>
            </a:r>
          </a:p>
          <a:p>
            <a:pPr lvl="1"/>
            <a:r>
              <a:rPr lang="en-US" dirty="0">
                <a:latin typeface="Times"/>
                <a:cs typeface="Times"/>
              </a:rPr>
              <a:t>Webster-</a:t>
            </a:r>
            <a:r>
              <a:rPr lang="en-US" dirty="0" err="1">
                <a:latin typeface="Times"/>
                <a:cs typeface="Times"/>
              </a:rPr>
              <a:t>Ashburton</a:t>
            </a:r>
            <a:r>
              <a:rPr lang="en-US" dirty="0">
                <a:latin typeface="Times"/>
                <a:cs typeface="Times"/>
              </a:rPr>
              <a:t> Treaty of 1842</a:t>
            </a:r>
          </a:p>
          <a:p>
            <a:pPr lvl="2"/>
            <a:r>
              <a:rPr lang="en-US" dirty="0">
                <a:latin typeface="Times"/>
                <a:cs typeface="Times"/>
              </a:rPr>
              <a:t>Settled boundary of the Minnesota territory – iron rich Mesabi range on the US side</a:t>
            </a:r>
          </a:p>
        </p:txBody>
      </p:sp>
      <p:pic>
        <p:nvPicPr>
          <p:cNvPr id="5" name="Content Placeholder 4" descr="aroos.gif"/>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l="-16076" r="-16076"/>
          <a:stretch>
            <a:fillRect/>
          </a:stretch>
        </p:blipFill>
        <p:spPr>
          <a:xfrm>
            <a:off x="5946286" y="2190306"/>
            <a:ext cx="3540331" cy="2706311"/>
          </a:xfrm>
        </p:spPr>
      </p:pic>
    </p:spTree>
    <p:extLst>
      <p:ext uri="{BB962C8B-B14F-4D97-AF65-F5344CB8AC3E}">
        <p14:creationId xmlns:p14="http://schemas.microsoft.com/office/powerpoint/2010/main" val="14124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1572" y="54776"/>
            <a:ext cx="5080522" cy="790575"/>
          </a:xfrm>
        </p:spPr>
        <p:txBody>
          <a:bodyPr/>
          <a:lstStyle/>
          <a:p>
            <a:r>
              <a:rPr lang="en-US" sz="4400" dirty="0">
                <a:latin typeface="Times"/>
                <a:cs typeface="Times"/>
              </a:rPr>
              <a:t>Overland Trails</a:t>
            </a:r>
          </a:p>
        </p:txBody>
      </p:sp>
      <p:sp>
        <p:nvSpPr>
          <p:cNvPr id="3" name="Content Placeholder 2"/>
          <p:cNvSpPr>
            <a:spLocks noGrp="1"/>
          </p:cNvSpPr>
          <p:nvPr>
            <p:ph sz="quarter" idx="4294967295"/>
          </p:nvPr>
        </p:nvSpPr>
        <p:spPr>
          <a:xfrm>
            <a:off x="1305407" y="2446085"/>
            <a:ext cx="2756165" cy="2262229"/>
          </a:xfrm>
        </p:spPr>
        <p:txBody>
          <a:bodyPr/>
          <a:lstStyle/>
          <a:p>
            <a:r>
              <a:rPr lang="en-US" dirty="0">
                <a:latin typeface="Times"/>
                <a:cs typeface="Times"/>
              </a:rPr>
              <a:t>Oregon Trail</a:t>
            </a:r>
          </a:p>
          <a:p>
            <a:r>
              <a:rPr lang="en-US" dirty="0">
                <a:latin typeface="Times"/>
                <a:cs typeface="Times"/>
              </a:rPr>
              <a:t>Mormon Trail</a:t>
            </a:r>
          </a:p>
          <a:p>
            <a:r>
              <a:rPr lang="en-US" dirty="0">
                <a:latin typeface="Times"/>
                <a:cs typeface="Times"/>
              </a:rPr>
              <a:t>Santa Fe Trail</a:t>
            </a:r>
          </a:p>
          <a:p>
            <a:r>
              <a:rPr lang="en-US" dirty="0">
                <a:latin typeface="Times"/>
                <a:cs typeface="Times"/>
              </a:rPr>
              <a:t>California Trail</a:t>
            </a:r>
          </a:p>
        </p:txBody>
      </p:sp>
      <p:pic>
        <p:nvPicPr>
          <p:cNvPr id="5" name="Content Placeholder 4" descr="Screen Shot 2014-10-03 at 2.52.05 PM.png">
            <a:hlinkClick r:id="rId3"/>
          </p:cNvPr>
          <p:cNvPicPr>
            <a:picLocks noGrp="1" noChangeAspect="1"/>
          </p:cNvPicPr>
          <p:nvPr>
            <p:ph sz="quarter" idx="4294967295"/>
          </p:nvPr>
        </p:nvPicPr>
        <p:blipFill>
          <a:blip r:embed="rId4" cstate="email">
            <a:extLst>
              <a:ext uri="{28A0092B-C50C-407E-A947-70E740481C1C}">
                <a14:useLocalDpi xmlns:a14="http://schemas.microsoft.com/office/drawing/2010/main" val="0"/>
              </a:ext>
            </a:extLst>
          </a:blip>
          <a:srcRect t="-3255" b="-3255"/>
          <a:stretch>
            <a:fillRect/>
          </a:stretch>
        </p:blipFill>
        <p:spPr>
          <a:xfrm>
            <a:off x="4053251" y="856285"/>
            <a:ext cx="4924623" cy="3764437"/>
          </a:xfrm>
        </p:spPr>
      </p:pic>
      <p:pic>
        <p:nvPicPr>
          <p:cNvPr id="6" name="Picture 5" descr="oregontrail.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772997">
            <a:off x="292320" y="340337"/>
            <a:ext cx="2887055" cy="1924703"/>
          </a:xfrm>
          <a:prstGeom prst="rect">
            <a:avLst/>
          </a:prstGeom>
          <a:effectLst>
            <a:outerShdw blurRad="50800" dist="38100" dir="9720000" algn="tl" rotWithShape="0">
              <a:srgbClr val="000000">
                <a:alpha val="43000"/>
              </a:srgbClr>
            </a:outerShdw>
            <a:reflection stA="17000" endPos="45000" dir="5400000" sy="-100000" algn="bl" rotWithShape="0"/>
          </a:effectLst>
        </p:spPr>
      </p:pic>
    </p:spTree>
    <p:extLst>
      <p:ext uri="{BB962C8B-B14F-4D97-AF65-F5344CB8AC3E}">
        <p14:creationId xmlns:p14="http://schemas.microsoft.com/office/powerpoint/2010/main" val="407540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Boundary Dispute in Oregon</a:t>
            </a:r>
          </a:p>
        </p:txBody>
      </p:sp>
      <p:sp>
        <p:nvSpPr>
          <p:cNvPr id="3" name="Content Placeholder 2"/>
          <p:cNvSpPr>
            <a:spLocks noGrp="1"/>
          </p:cNvSpPr>
          <p:nvPr>
            <p:ph sz="quarter" idx="13"/>
          </p:nvPr>
        </p:nvSpPr>
        <p:spPr>
          <a:xfrm>
            <a:off x="696748" y="1921097"/>
            <a:ext cx="3803904" cy="2907792"/>
          </a:xfrm>
        </p:spPr>
        <p:txBody>
          <a:bodyPr>
            <a:normAutofit fontScale="85000" lnSpcReduction="20000"/>
          </a:bodyPr>
          <a:lstStyle/>
          <a:p>
            <a:r>
              <a:rPr lang="en-US" dirty="0">
                <a:latin typeface="Times"/>
                <a:cs typeface="Times"/>
              </a:rPr>
              <a:t>England vs. the United States</a:t>
            </a:r>
          </a:p>
          <a:p>
            <a:pPr lvl="1"/>
            <a:r>
              <a:rPr lang="en-US" dirty="0">
                <a:latin typeface="Times"/>
                <a:cs typeface="Times"/>
              </a:rPr>
              <a:t>British Claims: Hudson Fur Company</a:t>
            </a:r>
          </a:p>
          <a:p>
            <a:pPr lvl="1"/>
            <a:r>
              <a:rPr lang="en-US" dirty="0">
                <a:latin typeface="Times"/>
                <a:cs typeface="Times"/>
              </a:rPr>
              <a:t>American Claims: Robert Gray (1792) </a:t>
            </a:r>
            <a:r>
              <a:rPr lang="en-US" dirty="0">
                <a:latin typeface="Times"/>
                <a:cs typeface="Times"/>
                <a:sym typeface="Wingdings"/>
              </a:rPr>
              <a:t> Lewis &amp; Clark (1805)  Astor’s fur </a:t>
            </a:r>
            <a:r>
              <a:rPr lang="en-US">
                <a:latin typeface="Times"/>
                <a:cs typeface="Times"/>
                <a:sym typeface="Wingdings"/>
              </a:rPr>
              <a:t>trade post </a:t>
            </a:r>
            <a:r>
              <a:rPr lang="en-US" dirty="0">
                <a:latin typeface="Times"/>
                <a:cs typeface="Times"/>
                <a:sym typeface="Wingdings"/>
              </a:rPr>
              <a:t>(1811)</a:t>
            </a:r>
          </a:p>
          <a:p>
            <a:pPr lvl="1"/>
            <a:r>
              <a:rPr lang="en-US" dirty="0">
                <a:latin typeface="Times"/>
                <a:cs typeface="Times"/>
                <a:sym typeface="Wingdings"/>
              </a:rPr>
              <a:t>Missionaries and Farmers of the 1840’s (the </a:t>
            </a:r>
            <a:r>
              <a:rPr lang="en-US" dirty="0" err="1">
                <a:latin typeface="Times"/>
                <a:cs typeface="Times"/>
                <a:sym typeface="Wingdings"/>
              </a:rPr>
              <a:t>Whitmans</a:t>
            </a:r>
            <a:r>
              <a:rPr lang="en-US" dirty="0">
                <a:latin typeface="Times"/>
                <a:cs typeface="Times"/>
                <a:sym typeface="Wingdings"/>
              </a:rPr>
              <a:t>)</a:t>
            </a:r>
          </a:p>
          <a:p>
            <a:pPr lvl="2"/>
            <a:r>
              <a:rPr lang="en-US" dirty="0">
                <a:latin typeface="Times"/>
                <a:cs typeface="Times"/>
                <a:sym typeface="Wingdings"/>
              </a:rPr>
              <a:t>“Oregon Fever”</a:t>
            </a:r>
          </a:p>
        </p:txBody>
      </p:sp>
      <p:pic>
        <p:nvPicPr>
          <p:cNvPr id="6" name="Content Placeholder 5" descr="Oregoncountry.png"/>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l="-16336" r="-16336"/>
          <a:stretch>
            <a:fillRect/>
          </a:stretch>
        </p:blipFill>
        <p:spPr>
          <a:xfrm>
            <a:off x="4640850" y="1515967"/>
            <a:ext cx="4548498" cy="3476977"/>
          </a:xfrm>
        </p:spPr>
      </p:pic>
    </p:spTree>
    <p:extLst>
      <p:ext uri="{BB962C8B-B14F-4D97-AF65-F5344CB8AC3E}">
        <p14:creationId xmlns:p14="http://schemas.microsoft.com/office/powerpoint/2010/main" val="340641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Polk the Expansionist</a:t>
            </a:r>
          </a:p>
        </p:txBody>
      </p:sp>
      <p:sp>
        <p:nvSpPr>
          <p:cNvPr id="3" name="Content Placeholder 2"/>
          <p:cNvSpPr>
            <a:spLocks noGrp="1"/>
          </p:cNvSpPr>
          <p:nvPr>
            <p:ph sz="quarter" idx="13"/>
          </p:nvPr>
        </p:nvSpPr>
        <p:spPr>
          <a:xfrm>
            <a:off x="532528" y="1745913"/>
            <a:ext cx="3803904" cy="2907792"/>
          </a:xfrm>
        </p:spPr>
        <p:txBody>
          <a:bodyPr>
            <a:normAutofit fontScale="92500"/>
          </a:bodyPr>
          <a:lstStyle/>
          <a:p>
            <a:r>
              <a:rPr lang="en-US" dirty="0">
                <a:latin typeface="Times"/>
                <a:cs typeface="Times"/>
              </a:rPr>
              <a:t>Election of 1844</a:t>
            </a:r>
          </a:p>
          <a:p>
            <a:pPr lvl="1"/>
            <a:r>
              <a:rPr lang="en-US" dirty="0">
                <a:latin typeface="Times"/>
                <a:cs typeface="Times"/>
                <a:sym typeface="Wingdings"/>
              </a:rPr>
              <a:t>Issues:</a:t>
            </a:r>
          </a:p>
          <a:p>
            <a:pPr lvl="2"/>
            <a:r>
              <a:rPr lang="en-US" dirty="0">
                <a:latin typeface="Times"/>
                <a:cs typeface="Times"/>
                <a:sym typeface="Wingdings"/>
              </a:rPr>
              <a:t>Texas Annexation</a:t>
            </a:r>
          </a:p>
          <a:p>
            <a:pPr lvl="2"/>
            <a:r>
              <a:rPr lang="en-US" dirty="0">
                <a:latin typeface="Times"/>
                <a:cs typeface="Times"/>
                <a:sym typeface="Wingdings"/>
              </a:rPr>
              <a:t>Oregon Dispute</a:t>
            </a:r>
          </a:p>
          <a:p>
            <a:pPr lvl="2"/>
            <a:r>
              <a:rPr lang="en-US" dirty="0">
                <a:latin typeface="Times"/>
                <a:cs typeface="Times"/>
                <a:sym typeface="Wingdings"/>
              </a:rPr>
              <a:t>Slavery in new territories</a:t>
            </a:r>
          </a:p>
          <a:p>
            <a:pPr lvl="1"/>
            <a:r>
              <a:rPr lang="en-US" dirty="0">
                <a:latin typeface="Times"/>
                <a:cs typeface="Times"/>
                <a:sym typeface="Wingdings"/>
              </a:rPr>
              <a:t>Polk vs. Clay</a:t>
            </a:r>
          </a:p>
          <a:p>
            <a:pPr lvl="2"/>
            <a:r>
              <a:rPr lang="en-US" dirty="0">
                <a:latin typeface="Times"/>
                <a:cs typeface="Times"/>
                <a:sym typeface="Wingdings"/>
              </a:rPr>
              <a:t>“Fifty-four forty or fight”</a:t>
            </a:r>
          </a:p>
        </p:txBody>
      </p:sp>
      <p:pic>
        <p:nvPicPr>
          <p:cNvPr id="5" name="Content Placeholder 4" descr="1844_Electoral_Map.png"/>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t="-2185" b="-2185"/>
          <a:stretch>
            <a:fillRect/>
          </a:stretch>
        </p:blipFill>
        <p:spPr>
          <a:xfrm>
            <a:off x="4305774" y="1483123"/>
            <a:ext cx="4649379" cy="3554093"/>
          </a:xfrm>
        </p:spPr>
      </p:pic>
    </p:spTree>
    <p:extLst>
      <p:ext uri="{BB962C8B-B14F-4D97-AF65-F5344CB8AC3E}">
        <p14:creationId xmlns:p14="http://schemas.microsoft.com/office/powerpoint/2010/main" val="38676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Fates of Texas and Oregon</a:t>
            </a:r>
          </a:p>
        </p:txBody>
      </p:sp>
      <p:sp>
        <p:nvSpPr>
          <p:cNvPr id="3" name="Content Placeholder 2"/>
          <p:cNvSpPr>
            <a:spLocks noGrp="1"/>
          </p:cNvSpPr>
          <p:nvPr>
            <p:ph sz="quarter" idx="13"/>
          </p:nvPr>
        </p:nvSpPr>
        <p:spPr>
          <a:xfrm>
            <a:off x="532528" y="1833505"/>
            <a:ext cx="4087368" cy="2907792"/>
          </a:xfrm>
        </p:spPr>
        <p:txBody>
          <a:bodyPr>
            <a:normAutofit lnSpcReduction="10000"/>
          </a:bodyPr>
          <a:lstStyle/>
          <a:p>
            <a:r>
              <a:rPr lang="en-US" dirty="0">
                <a:latin typeface="Times"/>
                <a:cs typeface="Times"/>
              </a:rPr>
              <a:t>Lame-duck Tyler annexes Texas</a:t>
            </a:r>
          </a:p>
          <a:p>
            <a:pPr lvl="1"/>
            <a:r>
              <a:rPr lang="en-US" dirty="0">
                <a:latin typeface="Times"/>
                <a:cs typeface="Times"/>
              </a:rPr>
              <a:t>Joint resolution passed in both houses (51%)</a:t>
            </a:r>
          </a:p>
          <a:p>
            <a:pPr lvl="1"/>
            <a:r>
              <a:rPr lang="en-US" dirty="0">
                <a:latin typeface="Times"/>
                <a:cs typeface="Times"/>
                <a:sym typeface="Wingdings"/>
              </a:rPr>
              <a:t>Polk left to deal w/fallout</a:t>
            </a:r>
          </a:p>
          <a:p>
            <a:r>
              <a:rPr lang="en-US" dirty="0">
                <a:latin typeface="Times"/>
                <a:cs typeface="Times"/>
                <a:sym typeface="Wingdings"/>
              </a:rPr>
              <a:t>Polk Compromises on Oregon w/Britain (1846)</a:t>
            </a:r>
          </a:p>
          <a:p>
            <a:pPr lvl="1"/>
            <a:r>
              <a:rPr lang="en-US" dirty="0">
                <a:latin typeface="Times"/>
                <a:cs typeface="Times"/>
                <a:sym typeface="Wingdings"/>
              </a:rPr>
              <a:t>Extend 49</a:t>
            </a:r>
            <a:r>
              <a:rPr lang="en-US" baseline="30000" dirty="0">
                <a:latin typeface="Times"/>
                <a:cs typeface="Times"/>
                <a:sym typeface="Wingdings"/>
              </a:rPr>
              <a:t>th</a:t>
            </a:r>
            <a:r>
              <a:rPr lang="en-US" dirty="0">
                <a:latin typeface="Times"/>
                <a:cs typeface="Times"/>
                <a:sym typeface="Wingdings"/>
              </a:rPr>
              <a:t> Parallel</a:t>
            </a:r>
          </a:p>
        </p:txBody>
      </p:sp>
      <p:pic>
        <p:nvPicPr>
          <p:cNvPr id="6" name="Content Placeholder 5" descr="texan-independence.jpg"/>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l="-12348" r="-12348"/>
          <a:stretch>
            <a:fillRect/>
          </a:stretch>
        </p:blipFill>
        <p:spPr>
          <a:xfrm>
            <a:off x="4732720" y="1680210"/>
            <a:ext cx="4204727" cy="3214190"/>
          </a:xfrm>
        </p:spPr>
      </p:pic>
    </p:spTree>
    <p:extLst>
      <p:ext uri="{BB962C8B-B14F-4D97-AF65-F5344CB8AC3E}">
        <p14:creationId xmlns:p14="http://schemas.microsoft.com/office/powerpoint/2010/main" val="151639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483</TotalTime>
  <Words>1307</Words>
  <Application>Microsoft Office PowerPoint</Application>
  <PresentationFormat>On-screen Show (16:9)</PresentationFormat>
  <Paragraphs>161</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Book Antiqua</vt:lpstr>
      <vt:lpstr>Calibri</vt:lpstr>
      <vt:lpstr>Times</vt:lpstr>
      <vt:lpstr>Wingdings</vt:lpstr>
      <vt:lpstr>Hardcover</vt:lpstr>
      <vt:lpstr>Territorial and Economic Expansion</vt:lpstr>
      <vt:lpstr>Essential Question</vt:lpstr>
      <vt:lpstr>Image Analysis</vt:lpstr>
      <vt:lpstr>War for Texas Independence</vt:lpstr>
      <vt:lpstr>Boundary Dispute in Maine</vt:lpstr>
      <vt:lpstr>Overland Trails</vt:lpstr>
      <vt:lpstr>Boundary Dispute in Oregon</vt:lpstr>
      <vt:lpstr>Polk the Expansionist</vt:lpstr>
      <vt:lpstr>Fates of Texas and Oregon</vt:lpstr>
      <vt:lpstr>Mexican-American War</vt:lpstr>
      <vt:lpstr>Consequences of the War</vt:lpstr>
      <vt:lpstr>Expansion &amp; Continued Sectionalism</vt:lpstr>
      <vt:lpstr>Manifest Destiny to the South</vt:lpstr>
      <vt:lpstr>The Western Frontier</vt:lpstr>
      <vt:lpstr>The Expanding Economy</vt:lpstr>
      <vt:lpstr>Impact of Expansion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Territorial and Economic Expansion</dc:title>
  <dc:creator>ARHS</dc:creator>
  <cp:lastModifiedBy>Lisa Klein</cp:lastModifiedBy>
  <cp:revision>31</cp:revision>
  <dcterms:created xsi:type="dcterms:W3CDTF">2014-10-03T21:03:36Z</dcterms:created>
  <dcterms:modified xsi:type="dcterms:W3CDTF">2017-11-07T00:02:41Z</dcterms:modified>
</cp:coreProperties>
</file>