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2500" y="975360"/>
            <a:ext cx="2525268" cy="62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57072" y="981455"/>
            <a:ext cx="2491740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14272" y="1606296"/>
            <a:ext cx="338328" cy="313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04772" y="1470660"/>
            <a:ext cx="2289048" cy="539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87651" y="1888235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85772" y="1766316"/>
            <a:ext cx="1086612" cy="48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87651" y="2147316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85772" y="2025395"/>
            <a:ext cx="2395728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85772" y="2232660"/>
            <a:ext cx="1306068" cy="487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14272" y="2621279"/>
            <a:ext cx="338328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04772" y="2485644"/>
            <a:ext cx="2220467" cy="5394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87651" y="2903220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985772" y="2781300"/>
            <a:ext cx="1107948" cy="487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801111" y="2781300"/>
            <a:ext cx="851915" cy="487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360420" y="2781300"/>
            <a:ext cx="368808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491484" y="2781300"/>
            <a:ext cx="903732" cy="487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985772" y="2988564"/>
            <a:ext cx="2353055" cy="487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14272" y="3377184"/>
            <a:ext cx="338328" cy="313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604772" y="3241548"/>
            <a:ext cx="2505455" cy="5394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604772" y="3473196"/>
            <a:ext cx="920496" cy="5394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787651" y="3890771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985772" y="3768852"/>
            <a:ext cx="2345436" cy="4876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985772" y="3976115"/>
            <a:ext cx="2263140" cy="4876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787651" y="4357115"/>
            <a:ext cx="30632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985772" y="4235196"/>
            <a:ext cx="2002536" cy="4876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052" y="98552"/>
            <a:ext cx="831189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358" y="2314448"/>
            <a:ext cx="832802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52.png"/><Relationship Id="rId26" Type="http://schemas.openxmlformats.org/officeDocument/2006/relationships/image" Target="../media/image121.png"/><Relationship Id="rId3" Type="http://schemas.openxmlformats.org/officeDocument/2006/relationships/image" Target="../media/image75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0.png"/><Relationship Id="rId2" Type="http://schemas.openxmlformats.org/officeDocument/2006/relationships/image" Target="../media/image99.png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19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8.png"/><Relationship Id="rId10" Type="http://schemas.openxmlformats.org/officeDocument/2006/relationships/image" Target="../media/image106.png"/><Relationship Id="rId19" Type="http://schemas.openxmlformats.org/officeDocument/2006/relationships/image" Target="../media/image114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video_library/index_with_mods.php?PROGRAM=9780078777127&amp;amp;VIDEO=2011&amp;amp;CHAPTER=22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g"/><Relationship Id="rId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4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23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encoe.com/video_library/index_with_mods.php?PROGRAM=9780078777127&amp;amp;VIDEO=2012&amp;amp;CHAPTER=22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3706367"/>
            <a:ext cx="8514588" cy="113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557" y="3833876"/>
            <a:ext cx="7859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BECOMING </a:t>
            </a: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4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POWER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543044"/>
            <a:ext cx="2766060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9835" y="4543044"/>
            <a:ext cx="335279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891" y="4543044"/>
            <a:ext cx="754379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267" y="4591913"/>
            <a:ext cx="30778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American Imperialism</a:t>
            </a:r>
            <a:r>
              <a:rPr sz="1500" spc="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(1877-1917)</a:t>
            </a:r>
            <a:endParaRPr sz="1500">
              <a:latin typeface="Rockwell"/>
              <a:cs typeface="Rockwel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9507" y="64007"/>
            <a:ext cx="4837176" cy="3713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0"/>
            <a:ext cx="6493764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3510" y="45211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/>
              <a:t>MCKINLEY’S</a:t>
            </a:r>
            <a:r>
              <a:rPr sz="3600" spc="240" dirty="0"/>
              <a:t> </a:t>
            </a:r>
            <a:r>
              <a:rPr sz="3600" spc="180" dirty="0"/>
              <a:t>MESSAGES</a:t>
            </a:r>
            <a:endParaRPr sz="3600"/>
          </a:p>
        </p:txBody>
      </p:sp>
      <p:sp>
        <p:nvSpPr>
          <p:cNvPr id="26" name="object 26"/>
          <p:cNvSpPr/>
          <p:nvPr/>
        </p:nvSpPr>
        <p:spPr>
          <a:xfrm>
            <a:off x="1147572" y="4703063"/>
            <a:ext cx="335279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1954" y="697500"/>
            <a:ext cx="3689808" cy="436722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McKinley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Goes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17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Congress</a:t>
            </a:r>
            <a:endParaRPr sz="1700" dirty="0">
              <a:latin typeface="Rockwell"/>
              <a:cs typeface="Rockwell"/>
            </a:endParaRPr>
          </a:p>
          <a:p>
            <a:pPr marL="739140" marR="5080" lvl="1" indent="-342900">
              <a:lnSpc>
                <a:spcPct val="110000"/>
              </a:lnSpc>
              <a:spcBef>
                <a:spcPts val="42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“Put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 end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the</a:t>
            </a:r>
            <a:r>
              <a:rPr sz="15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barbarities,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bloodshed, starvation, and  horrible miseries: in</a:t>
            </a:r>
            <a:r>
              <a:rPr sz="15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739140" marR="50165" lvl="1" indent="-342900">
              <a:lnSpc>
                <a:spcPct val="110100"/>
              </a:lnSpc>
              <a:spcBef>
                <a:spcPts val="390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Protect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lives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property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 </a:t>
            </a:r>
            <a:r>
              <a:rPr sz="1500" spc="-40" dirty="0">
                <a:solidFill>
                  <a:srgbClr val="FFFFFF"/>
                </a:solidFill>
                <a:latin typeface="Rockwell"/>
                <a:cs typeface="Rockwell"/>
              </a:rPr>
              <a:t>U.S.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citizens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living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5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739140" marR="187325" lvl="1" indent="-342900" algn="just">
              <a:lnSpc>
                <a:spcPct val="110000"/>
              </a:lnSpc>
              <a:spcBef>
                <a:spcPts val="405"/>
              </a:spcBef>
              <a:buAutoNum type="arabicPeriod"/>
              <a:tabLst>
                <a:tab pos="739775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End “the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very serious</a:t>
            </a:r>
            <a:r>
              <a:rPr sz="1500" spc="-1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injury 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the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commerce,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trade,</a:t>
            </a:r>
            <a:r>
              <a:rPr sz="1500" spc="-2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and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business of our</a:t>
            </a:r>
            <a:r>
              <a:rPr sz="15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people”</a:t>
            </a:r>
            <a:endParaRPr sz="1500" dirty="0">
              <a:latin typeface="Rockwell"/>
              <a:cs typeface="Rockwell"/>
            </a:endParaRPr>
          </a:p>
          <a:p>
            <a:pPr marL="739140" marR="147320" lvl="1" indent="-342900">
              <a:lnSpc>
                <a:spcPct val="110000"/>
              </a:lnSpc>
              <a:spcBef>
                <a:spcPts val="39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End “the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constant menace</a:t>
            </a:r>
            <a:r>
              <a:rPr sz="1500" spc="-1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our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peace”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arising 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from 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disorder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Response: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700" spc="-3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Teller</a:t>
            </a:r>
            <a:r>
              <a:rPr lang="en-US" sz="17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Amendment</a:t>
            </a:r>
            <a:endParaRPr sz="1700" dirty="0"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283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Self-determination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15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lang="en-US" sz="15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500" dirty="0">
                <a:solidFill>
                  <a:srgbClr val="FFFFFF"/>
                </a:solidFill>
                <a:latin typeface="Rockwell"/>
                <a:cs typeface="Rockwell"/>
              </a:rPr>
              <a:t>US would not annex Cuba</a:t>
            </a:r>
            <a:endParaRPr sz="1500" dirty="0">
              <a:latin typeface="Rockwell"/>
              <a:cs typeface="Rockwel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28728" y="814206"/>
            <a:ext cx="5169408" cy="406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0"/>
            <a:ext cx="7217664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798" y="45211"/>
            <a:ext cx="66268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  </a:t>
            </a:r>
            <a:r>
              <a:rPr sz="3600" spc="135" dirty="0"/>
              <a:t>“SPLENDID </a:t>
            </a:r>
            <a:r>
              <a:rPr sz="3600" spc="35" dirty="0"/>
              <a:t>LITTLE</a:t>
            </a:r>
            <a:r>
              <a:rPr sz="3600" spc="-135" dirty="0"/>
              <a:t> </a:t>
            </a:r>
            <a:r>
              <a:rPr sz="3600" spc="25" dirty="0"/>
              <a:t>WAR”</a:t>
            </a:r>
            <a:endParaRPr sz="3600"/>
          </a:p>
        </p:txBody>
      </p:sp>
      <p:sp>
        <p:nvSpPr>
          <p:cNvPr id="24" name="object 24"/>
          <p:cNvSpPr txBox="1"/>
          <p:nvPr/>
        </p:nvSpPr>
        <p:spPr>
          <a:xfrm>
            <a:off x="555587" y="1229074"/>
            <a:ext cx="3195955" cy="3465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715" indent="-172085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Philippines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(May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1-August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13,  1898)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Spanish fleet</a:t>
            </a:r>
            <a:r>
              <a:rPr sz="135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destroyed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Manila</a:t>
            </a: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 Bay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captured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Invasion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5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Rough Riders on San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Juan</a:t>
            </a:r>
            <a:r>
              <a:rPr sz="1350" spc="-1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Hill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– led by Theodore Roosevelt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Remainder of Spanish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fleet</a:t>
            </a:r>
            <a:endParaRPr sz="1350" dirty="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destroyed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@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Santiago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Bay (July</a:t>
            </a:r>
            <a:r>
              <a:rPr sz="1350" spc="-1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3)</a:t>
            </a:r>
            <a:endParaRPr lang="en-US" sz="135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813435" indent="-28575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More death due to diseases like typhoid, malaria and dysentery than battle (5000 vs. 500)</a:t>
            </a:r>
          </a:p>
        </p:txBody>
      </p:sp>
      <p:sp>
        <p:nvSpPr>
          <p:cNvPr id="26" name="object 26"/>
          <p:cNvSpPr/>
          <p:nvPr/>
        </p:nvSpPr>
        <p:spPr>
          <a:xfrm>
            <a:off x="4164227" y="819150"/>
            <a:ext cx="474726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663" y="0"/>
            <a:ext cx="6138672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269" y="45211"/>
            <a:ext cx="5550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75" dirty="0"/>
              <a:t>RESULTS </a:t>
            </a:r>
            <a:r>
              <a:rPr sz="3600" spc="155" dirty="0"/>
              <a:t>OF </a:t>
            </a:r>
            <a:r>
              <a:rPr sz="3600" spc="150" dirty="0"/>
              <a:t>THE</a:t>
            </a:r>
            <a:r>
              <a:rPr sz="3600" spc="560" dirty="0"/>
              <a:t> </a:t>
            </a:r>
            <a:r>
              <a:rPr sz="3600" spc="-10" dirty="0"/>
              <a:t>WAR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21563" y="758951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743712"/>
            <a:ext cx="2020824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183" y="1075944"/>
            <a:ext cx="384047" cy="391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5860" y="1071372"/>
            <a:ext cx="1994915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860" y="1318260"/>
            <a:ext cx="1400555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183" y="1620011"/>
            <a:ext cx="384047" cy="391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5860" y="1615439"/>
            <a:ext cx="2604516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5860" y="1862327"/>
            <a:ext cx="1060704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183" y="2165604"/>
            <a:ext cx="384047" cy="391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5860" y="2161032"/>
            <a:ext cx="1950719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5860" y="2407920"/>
            <a:ext cx="2316479" cy="399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563" y="2769107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1" y="2753867"/>
            <a:ext cx="2382012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131" y="3096767"/>
            <a:ext cx="289559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724" y="3081527"/>
            <a:ext cx="2938272" cy="399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724" y="3328415"/>
            <a:ext cx="1074420" cy="399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8700" y="3642359"/>
            <a:ext cx="257556" cy="3322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4816" y="3630167"/>
            <a:ext cx="1392936" cy="3535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1344" y="3630167"/>
            <a:ext cx="269748" cy="3535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4683" y="3630167"/>
            <a:ext cx="603504" cy="3535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8700" y="3913632"/>
            <a:ext cx="257556" cy="3322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4816" y="3901440"/>
            <a:ext cx="2226564" cy="3535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131" y="4181855"/>
            <a:ext cx="289559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724" y="4166615"/>
            <a:ext cx="2791968" cy="3992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9724" y="4413503"/>
            <a:ext cx="665988" cy="3992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4992" y="686914"/>
            <a:ext cx="3195955" cy="40036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Treaty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 Paris,</a:t>
            </a:r>
            <a:r>
              <a:rPr sz="1500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1898</a:t>
            </a:r>
            <a:endParaRPr sz="1500">
              <a:latin typeface="Rockwell"/>
              <a:cs typeface="Rockwell"/>
            </a:endParaRPr>
          </a:p>
          <a:p>
            <a:pPr marL="853440" marR="623570" lvl="1" indent="-457200">
              <a:lnSpc>
                <a:spcPct val="120000"/>
              </a:lnSpc>
              <a:spcBef>
                <a:spcPts val="425"/>
              </a:spcBef>
              <a:buAutoNum type="arabicPeriod"/>
              <a:tabLst>
                <a:tab pos="853440" algn="l"/>
                <a:tab pos="854075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Recognition of</a:t>
            </a:r>
            <a:r>
              <a:rPr sz="135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Cuban  independence</a:t>
            </a:r>
            <a:endParaRPr sz="1350">
              <a:latin typeface="Rockwell"/>
              <a:cs typeface="Rockwell"/>
            </a:endParaRPr>
          </a:p>
          <a:p>
            <a:pPr marL="853440" marR="15240" lvl="1" indent="-457200">
              <a:lnSpc>
                <a:spcPct val="120000"/>
              </a:lnSpc>
              <a:spcBef>
                <a:spcPts val="390"/>
              </a:spcBef>
              <a:buAutoNum type="arabicPeriod"/>
              <a:tabLst>
                <a:tab pos="853440" algn="l"/>
                <a:tab pos="854075" algn="l"/>
              </a:tabLst>
            </a:pPr>
            <a:r>
              <a:rPr sz="1350" spc="-35" dirty="0">
                <a:solidFill>
                  <a:srgbClr val="FFFFFF"/>
                </a:solidFill>
                <a:latin typeface="Rockwell"/>
                <a:cs typeface="Rockwell"/>
              </a:rPr>
              <a:t>U.S.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acquisition of Puerto</a:t>
            </a:r>
            <a:r>
              <a:rPr sz="135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Rico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Guam</a:t>
            </a:r>
            <a:endParaRPr sz="1350">
              <a:latin typeface="Rockwell"/>
              <a:cs typeface="Rockwell"/>
            </a:endParaRPr>
          </a:p>
          <a:p>
            <a:pPr marL="853440" marR="262890" lvl="1" indent="-457200">
              <a:lnSpc>
                <a:spcPct val="120000"/>
              </a:lnSpc>
              <a:spcBef>
                <a:spcPts val="405"/>
              </a:spcBef>
              <a:buAutoNum type="arabicPeriod"/>
              <a:tabLst>
                <a:tab pos="853440" algn="l"/>
                <a:tab pos="854075" algn="l"/>
              </a:tabLst>
            </a:pPr>
            <a:r>
              <a:rPr sz="1350" spc="-35" dirty="0">
                <a:solidFill>
                  <a:srgbClr val="FFFFFF"/>
                </a:solidFill>
                <a:latin typeface="Rockwell"/>
                <a:cs typeface="Rockwell"/>
              </a:rPr>
              <a:t>U.S.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acquisition of the  Philippines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for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$20</a:t>
            </a:r>
            <a:r>
              <a:rPr sz="135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million</a:t>
            </a:r>
            <a:endParaRPr sz="135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Philippine</a:t>
            </a:r>
            <a:r>
              <a:rPr sz="15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Question</a:t>
            </a:r>
            <a:endParaRPr sz="1500"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Aguinaldo and the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Independence</a:t>
            </a:r>
            <a:endParaRPr sz="135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Movement</a:t>
            </a:r>
            <a:endParaRPr sz="1350">
              <a:latin typeface="Rockwell"/>
              <a:cs typeface="Rockwell"/>
            </a:endParaRPr>
          </a:p>
          <a:p>
            <a:pPr marL="8705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40" dirty="0">
                <a:solidFill>
                  <a:srgbClr val="FFFFFF"/>
                </a:solidFill>
                <a:latin typeface="Rockwell"/>
                <a:cs typeface="Rockwell"/>
              </a:rPr>
              <a:t>War </a:t>
            </a:r>
            <a:r>
              <a:rPr sz="1200" spc="-20" dirty="0">
                <a:solidFill>
                  <a:srgbClr val="FFFFFF"/>
                </a:solidFill>
                <a:latin typeface="Rockwell"/>
                <a:cs typeface="Rockwell"/>
              </a:rPr>
              <a:t>w/U.S.</a:t>
            </a:r>
            <a:r>
              <a:rPr sz="1200" spc="-1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(1899-1902)</a:t>
            </a:r>
            <a:endParaRPr sz="1200">
              <a:latin typeface="Rockwell"/>
              <a:cs typeface="Rockwell"/>
            </a:endParaRPr>
          </a:p>
          <a:p>
            <a:pPr marL="870585" lvl="1" indent="-17208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Over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200,000 Filipinos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killed</a:t>
            </a:r>
            <a:endParaRPr sz="1200">
              <a:latin typeface="Rockwell"/>
              <a:cs typeface="Rockwell"/>
            </a:endParaRPr>
          </a:p>
          <a:p>
            <a:pPr marL="527685" indent="-1720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Independence not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granted</a:t>
            </a:r>
            <a:r>
              <a:rPr sz="135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until</a:t>
            </a:r>
            <a:endParaRPr sz="135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0"/>
              </a:spcBef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1946!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06011" y="641604"/>
            <a:ext cx="5221223" cy="41285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0396" y="665987"/>
            <a:ext cx="5117592" cy="40248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827" y="0"/>
            <a:ext cx="5800344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9433" y="7747"/>
            <a:ext cx="521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5" dirty="0"/>
              <a:t>IMPACT </a:t>
            </a:r>
            <a:r>
              <a:rPr sz="3600" spc="155" dirty="0"/>
              <a:t>OF </a:t>
            </a:r>
            <a:r>
              <a:rPr sz="3600" spc="150" dirty="0"/>
              <a:t>THE</a:t>
            </a:r>
            <a:r>
              <a:rPr sz="3600" spc="680" dirty="0"/>
              <a:t> </a:t>
            </a:r>
            <a:r>
              <a:rPr sz="3600" spc="-10" dirty="0"/>
              <a:t>WAR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2141220" y="765048"/>
            <a:ext cx="335280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3196" y="4270247"/>
            <a:ext cx="30784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4800" y="554865"/>
            <a:ext cx="4588764" cy="40240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Insular</a:t>
            </a:r>
            <a:r>
              <a:rPr lang="en-US" sz="1500" spc="-5" dirty="0">
                <a:solidFill>
                  <a:srgbClr val="FFFFFF"/>
                </a:solidFill>
                <a:latin typeface="Rockwell"/>
                <a:cs typeface="Rockwell"/>
              </a:rPr>
              <a:t> (Island)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 Cases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(1901-1904)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Question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before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35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Court: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“Does the Constitution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follow</a:t>
            </a:r>
            <a:r>
              <a:rPr sz="1200" spc="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endParaRPr sz="1200" dirty="0">
              <a:latin typeface="Rockwell"/>
              <a:cs typeface="Rockwell"/>
            </a:endParaRPr>
          </a:p>
          <a:p>
            <a:pPr marL="870585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flag?”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Does the Constitution apply to whatever territories fall under the US flag?</a:t>
            </a:r>
          </a:p>
          <a:p>
            <a:pPr marL="1042035" indent="-171450">
              <a:lnSpc>
                <a:spcPct val="10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Not automatic – power belongs to Congress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Platt</a:t>
            </a: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Amendment</a:t>
            </a:r>
            <a:endParaRPr sz="135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No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foreign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agreements</a:t>
            </a:r>
            <a:endParaRPr sz="120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Allow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for US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intervention</a:t>
            </a:r>
            <a:endParaRPr sz="1200" dirty="0">
              <a:latin typeface="Rockwell"/>
              <a:cs typeface="Rockwell"/>
            </a:endParaRPr>
          </a:p>
          <a:p>
            <a:pPr marL="1104900" marR="792480" indent="-342900">
              <a:lnSpc>
                <a:spcPct val="110000"/>
              </a:lnSpc>
              <a:spcBef>
                <a:spcPts val="405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Allow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US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naval</a:t>
            </a:r>
            <a:r>
              <a:rPr sz="12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bases 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(Guantanamo)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Annexation of</a:t>
            </a:r>
            <a:r>
              <a:rPr sz="15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Hawaii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Sanford </a:t>
            </a:r>
            <a:r>
              <a:rPr sz="1350" spc="-95" dirty="0">
                <a:solidFill>
                  <a:srgbClr val="FFFFFF"/>
                </a:solidFill>
                <a:latin typeface="Rockwell"/>
                <a:cs typeface="Rockwell"/>
              </a:rPr>
              <a:t>P.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Dole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&amp;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Liliuokalani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(1893)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Cleveland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against</a:t>
            </a:r>
            <a:r>
              <a:rPr sz="120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annexation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McKinley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&amp;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Congress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annex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(1898)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93564" y="855157"/>
            <a:ext cx="4218431" cy="3437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827" y="0"/>
            <a:ext cx="5800344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9433" y="7747"/>
            <a:ext cx="521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5" dirty="0"/>
              <a:t>IMPACT </a:t>
            </a:r>
            <a:r>
              <a:rPr sz="3600" spc="155" dirty="0"/>
              <a:t>OF </a:t>
            </a:r>
            <a:r>
              <a:rPr sz="3600" spc="150" dirty="0"/>
              <a:t>THE</a:t>
            </a:r>
            <a:r>
              <a:rPr sz="3600" spc="680" dirty="0"/>
              <a:t> </a:t>
            </a:r>
            <a:r>
              <a:rPr sz="3600" spc="-10" dirty="0"/>
              <a:t>WAR</a:t>
            </a:r>
            <a:endParaRPr sz="3600"/>
          </a:p>
        </p:txBody>
      </p:sp>
      <p:sp>
        <p:nvSpPr>
          <p:cNvPr id="25" name="object 25"/>
          <p:cNvSpPr txBox="1"/>
          <p:nvPr/>
        </p:nvSpPr>
        <p:spPr>
          <a:xfrm>
            <a:off x="161260" y="920496"/>
            <a:ext cx="4258339" cy="4134464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Puerto</a:t>
            </a:r>
            <a:r>
              <a:rPr sz="150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Rico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Foraker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Act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(1900)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– civilian government in Puerto Rico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Election of</a:t>
            </a:r>
            <a:r>
              <a:rPr sz="15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1900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McKinley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vs.</a:t>
            </a:r>
            <a:r>
              <a:rPr sz="1350" spc="-1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Bryan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McKinley: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Cross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 Gold</a:t>
            </a:r>
            <a:r>
              <a:rPr sz="1350" spc="-1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Speech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“You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shall not crucify man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across</a:t>
            </a:r>
            <a:r>
              <a:rPr sz="135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cross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gold”</a:t>
            </a:r>
            <a:endParaRPr lang="en-US" sz="135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813435" indent="-28575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McKinley (P) &amp; Roosevelt (VP)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Recognition of </a:t>
            </a:r>
            <a:r>
              <a:rPr sz="1500" spc="-45" dirty="0">
                <a:solidFill>
                  <a:srgbClr val="FFFFFF"/>
                </a:solidFill>
                <a:latin typeface="Rockwell"/>
                <a:cs typeface="Rockwell"/>
              </a:rPr>
              <a:t>U.S.</a:t>
            </a:r>
            <a:r>
              <a:rPr sz="1500" spc="-1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Rockwell"/>
                <a:cs typeface="Rockwell"/>
              </a:rPr>
              <a:t>Power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Ensuing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debate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over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role</a:t>
            </a:r>
            <a:endParaRPr lang="en-US" sz="1350" spc="-1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spc="-15" dirty="0">
                <a:solidFill>
                  <a:srgbClr val="FFFFFF"/>
                </a:solidFill>
                <a:latin typeface="Rockwell"/>
                <a:cs typeface="Rockwell"/>
              </a:rPr>
              <a:t>National pride at an all time high</a:t>
            </a: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spc="-15" dirty="0">
                <a:solidFill>
                  <a:srgbClr val="FFFFFF"/>
                </a:solidFill>
                <a:latin typeface="Rockwell"/>
                <a:cs typeface="Rockwell"/>
              </a:rPr>
              <a:t>France, Great Britain and other European nations recognize the US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9600" y="872945"/>
            <a:ext cx="4563140" cy="3397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0"/>
            <a:ext cx="7900416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117" y="45211"/>
            <a:ext cx="7311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25" dirty="0">
                <a:solidFill>
                  <a:srgbClr val="6BA9DA"/>
                </a:solidFill>
                <a:hlinkClick r:id="rId3"/>
              </a:rPr>
              <a:t>OPEN </a:t>
            </a:r>
            <a:r>
              <a:rPr sz="3600" u="heavy" spc="135" dirty="0">
                <a:solidFill>
                  <a:srgbClr val="6BA9DA"/>
                </a:solidFill>
                <a:hlinkClick r:id="rId3"/>
              </a:rPr>
              <a:t>DOOR </a:t>
            </a:r>
            <a:r>
              <a:rPr sz="3600" u="heavy" spc="25" dirty="0">
                <a:solidFill>
                  <a:srgbClr val="6BA9DA"/>
                </a:solidFill>
                <a:hlinkClick r:id="rId3"/>
              </a:rPr>
              <a:t>POLICY </a:t>
            </a:r>
            <a:r>
              <a:rPr sz="3600" u="heavy" spc="50" dirty="0">
                <a:solidFill>
                  <a:srgbClr val="6BA9DA"/>
                </a:solidFill>
                <a:hlinkClick r:id="rId3"/>
              </a:rPr>
              <a:t>IN</a:t>
            </a:r>
            <a:r>
              <a:rPr sz="3600" u="heavy" spc="910" dirty="0">
                <a:solidFill>
                  <a:srgbClr val="6BA9DA"/>
                </a:solidFill>
                <a:hlinkClick r:id="rId3"/>
              </a:rPr>
              <a:t> </a:t>
            </a:r>
            <a:r>
              <a:rPr sz="3600" u="heavy" spc="55" dirty="0">
                <a:solidFill>
                  <a:srgbClr val="6BA9DA"/>
                </a:solidFill>
                <a:hlinkClick r:id="rId3"/>
              </a:rPr>
              <a:t>CHINA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15112" y="566927"/>
            <a:ext cx="7351776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" y="687323"/>
            <a:ext cx="4343400" cy="37299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History of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Europeans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China: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Opium</a:t>
            </a:r>
            <a:r>
              <a:rPr sz="1350" spc="-20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Wars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8320" algn="l"/>
              </a:tabLst>
            </a:pPr>
            <a:r>
              <a:rPr sz="1350" i="1" spc="-5" dirty="0">
                <a:solidFill>
                  <a:srgbClr val="FFFFFF"/>
                </a:solidFill>
                <a:latin typeface="Rockwell"/>
                <a:cs typeface="Rockwell"/>
              </a:rPr>
              <a:t>Spheres </a:t>
            </a:r>
            <a:r>
              <a:rPr sz="1350" i="1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350" i="1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Rockwell"/>
                <a:cs typeface="Rockwell"/>
              </a:rPr>
              <a:t>Influence</a:t>
            </a:r>
            <a:endParaRPr lang="en-US" sz="1350" i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8320" algn="l"/>
              </a:tabLst>
            </a:pP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John </a:t>
            </a:r>
            <a:r>
              <a:rPr sz="1500" spc="-45" dirty="0">
                <a:solidFill>
                  <a:srgbClr val="FFFFFF"/>
                </a:solidFill>
                <a:latin typeface="Rockwell"/>
                <a:cs typeface="Rockwell"/>
              </a:rPr>
              <a:t>Hay’s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“Open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Door”</a:t>
            </a:r>
            <a:r>
              <a:rPr sz="1500" spc="-2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(1899)</a:t>
            </a:r>
            <a:endParaRPr sz="15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Boxer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Rebellion</a:t>
            </a:r>
            <a:r>
              <a:rPr sz="15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(1900)</a:t>
            </a:r>
            <a:endParaRPr sz="1500" dirty="0">
              <a:latin typeface="Rockwell"/>
              <a:cs typeface="Rockwell"/>
            </a:endParaRPr>
          </a:p>
          <a:p>
            <a:pPr marL="527685" marR="123189" lvl="1" indent="-172085">
              <a:lnSpc>
                <a:spcPct val="1096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Cause: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increased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xenophobia</a:t>
            </a:r>
            <a:r>
              <a:rPr sz="1350" spc="-2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 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desire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remove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outsiders</a:t>
            </a:r>
            <a:endParaRPr sz="1350" dirty="0">
              <a:latin typeface="Rockwell"/>
              <a:cs typeface="Rockwell"/>
            </a:endParaRPr>
          </a:p>
          <a:p>
            <a:pPr marL="527685" marR="528320" lvl="1" indent="-172085">
              <a:lnSpc>
                <a:spcPct val="110600"/>
              </a:lnSpc>
              <a:spcBef>
                <a:spcPts val="39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Impact: further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weakening</a:t>
            </a:r>
            <a:r>
              <a:rPr sz="135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of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imperial</a:t>
            </a:r>
            <a:r>
              <a:rPr sz="135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regime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Open Door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Notes</a:t>
            </a:r>
            <a:r>
              <a:rPr sz="15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(1900)</a:t>
            </a:r>
            <a:endParaRPr sz="1500" dirty="0">
              <a:latin typeface="Rockwell"/>
              <a:cs typeface="Rockwell"/>
            </a:endParaRPr>
          </a:p>
          <a:p>
            <a:pPr marL="854075" marR="339090" indent="-457200">
              <a:lnSpc>
                <a:spcPct val="110400"/>
              </a:lnSpc>
              <a:spcBef>
                <a:spcPts val="409"/>
              </a:spcBef>
              <a:buAutoNum type="arabicPeriod"/>
              <a:tabLst>
                <a:tab pos="854075" algn="l"/>
                <a:tab pos="85471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Preserve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China’s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territorial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integrity</a:t>
            </a:r>
            <a:endParaRPr sz="1350" dirty="0">
              <a:latin typeface="Rockwell"/>
              <a:cs typeface="Rockwell"/>
            </a:endParaRPr>
          </a:p>
          <a:p>
            <a:pPr marL="854075" marR="5080" indent="-457200">
              <a:lnSpc>
                <a:spcPct val="110000"/>
              </a:lnSpc>
              <a:spcBef>
                <a:spcPts val="390"/>
              </a:spcBef>
              <a:buAutoNum type="arabicPeriod"/>
              <a:tabLst>
                <a:tab pos="854075" algn="l"/>
                <a:tab pos="85471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Safeguard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“equal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1350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impartial 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trade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with all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parts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 the  Chinese</a:t>
            </a:r>
            <a:r>
              <a:rPr sz="135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empire.”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12486" y="687323"/>
            <a:ext cx="3215893" cy="4326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0480"/>
            <a:ext cx="8683752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301" y="116839"/>
            <a:ext cx="8225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10" dirty="0"/>
              <a:t>“SPEAK </a:t>
            </a:r>
            <a:r>
              <a:rPr sz="2800" spc="75" dirty="0"/>
              <a:t>SOFTLY </a:t>
            </a:r>
            <a:r>
              <a:rPr sz="2800" spc="55" dirty="0"/>
              <a:t>AND </a:t>
            </a:r>
            <a:r>
              <a:rPr sz="2800" spc="50" dirty="0"/>
              <a:t>CARRY </a:t>
            </a:r>
            <a:r>
              <a:rPr sz="2800" spc="-10" dirty="0"/>
              <a:t>A  </a:t>
            </a:r>
            <a:r>
              <a:rPr sz="2800" spc="50" dirty="0"/>
              <a:t>BIG</a:t>
            </a:r>
            <a:r>
              <a:rPr sz="2800" spc="530" dirty="0"/>
              <a:t> </a:t>
            </a:r>
            <a:r>
              <a:rPr sz="2800" spc="110" dirty="0"/>
              <a:t>STICK.”</a:t>
            </a:r>
            <a:endParaRPr sz="2800"/>
          </a:p>
        </p:txBody>
      </p:sp>
      <p:sp>
        <p:nvSpPr>
          <p:cNvPr id="15" name="object 15"/>
          <p:cNvSpPr/>
          <p:nvPr/>
        </p:nvSpPr>
        <p:spPr>
          <a:xfrm>
            <a:off x="2011679" y="2351532"/>
            <a:ext cx="269748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1739" y="2351532"/>
            <a:ext cx="269748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181" y="568959"/>
            <a:ext cx="5776116" cy="4532138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30" dirty="0">
                <a:solidFill>
                  <a:srgbClr val="FFFFFF"/>
                </a:solidFill>
                <a:latin typeface="Rockwell"/>
                <a:cs typeface="Rockwell"/>
              </a:rPr>
              <a:t>McKinley’s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Assassination</a:t>
            </a:r>
            <a:r>
              <a:rPr sz="1100" spc="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(1901)</a:t>
            </a:r>
            <a:endParaRPr sz="1100" dirty="0">
              <a:latin typeface="Rockwell"/>
              <a:cs typeface="Rockwell"/>
            </a:endParaRPr>
          </a:p>
          <a:p>
            <a:pPr marL="527685" marR="5080" lvl="1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TR becomes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youngest President</a:t>
            </a:r>
            <a:r>
              <a:rPr sz="110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in  history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Panama</a:t>
            </a:r>
            <a:r>
              <a:rPr sz="11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Canal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Revolutio</a:t>
            </a:r>
            <a:r>
              <a:rPr lang="en-US" sz="1100" spc="-10" dirty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100" spc="-10" dirty="0">
                <a:solidFill>
                  <a:srgbClr val="FFFFFF"/>
                </a:solidFill>
                <a:latin typeface="Rockwell"/>
                <a:cs typeface="Rockwell"/>
              </a:rPr>
              <a:t> Colombia wouldn’t work with US – US helps orchestrate a revolt for Panama’s independence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Hay-Bunau-Varilla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Treaty</a:t>
            </a:r>
            <a:r>
              <a:rPr sz="11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(1903)</a:t>
            </a: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 – US has rights over the 51 mile long/10 mile wide Canal Zone to keep US protection over the area.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Building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1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Canal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Establishment of Canal</a:t>
            </a:r>
            <a:r>
              <a:rPr sz="11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Zone</a:t>
            </a:r>
            <a:endParaRPr lang="en-US" sz="110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Started in 1904 ; completed 1914</a:t>
            </a: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Resented by many Americans – 1921 – paid $25 million to Colombia; 1999 – Canal Zone returned to Panama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Roosevelt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Corollary</a:t>
            </a:r>
            <a:r>
              <a:rPr sz="11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(1904)</a:t>
            </a:r>
            <a:endParaRPr sz="1100" dirty="0">
              <a:latin typeface="Rockwell"/>
              <a:cs typeface="Rockwell"/>
            </a:endParaRPr>
          </a:p>
          <a:p>
            <a:pPr marL="527685" marR="28575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Result of British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involvement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in  </a:t>
            </a:r>
            <a:r>
              <a:rPr sz="1100" spc="-20" dirty="0">
                <a:solidFill>
                  <a:srgbClr val="FFFFFF"/>
                </a:solidFill>
                <a:latin typeface="Rockwell"/>
                <a:cs typeface="Rockwell"/>
              </a:rPr>
              <a:t>Venezuela</a:t>
            </a:r>
            <a:r>
              <a:rPr lang="en-US" sz="1100" spc="-20" dirty="0">
                <a:solidFill>
                  <a:srgbClr val="FFFFFF"/>
                </a:solidFill>
                <a:latin typeface="Rockwell"/>
                <a:cs typeface="Rockwell"/>
              </a:rPr>
              <a:t> – repayment of debts</a:t>
            </a:r>
          </a:p>
          <a:p>
            <a:pPr marL="527685" marR="28575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100" spc="-20" dirty="0">
                <a:solidFill>
                  <a:srgbClr val="FFFFFF"/>
                </a:solidFill>
                <a:latin typeface="Rockwell"/>
                <a:cs typeface="Rockwell"/>
              </a:rPr>
              <a:t>US would send gunboats to Latin America – sailors and marines collect taxes until payments are made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“Great</a:t>
            </a:r>
            <a:r>
              <a:rPr sz="1100" spc="-2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White Fleet”</a:t>
            </a: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 -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Expansion of </a:t>
            </a: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Navy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&amp; </a:t>
            </a:r>
            <a:r>
              <a:rPr sz="1100" spc="-30" dirty="0">
                <a:solidFill>
                  <a:srgbClr val="FFFFFF"/>
                </a:solidFill>
                <a:latin typeface="Rockwell"/>
                <a:cs typeface="Rockwell"/>
              </a:rPr>
              <a:t>World</a:t>
            </a:r>
            <a:r>
              <a:rPr sz="1100" spc="-2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Rockwell"/>
                <a:cs typeface="Rockwell"/>
              </a:rPr>
              <a:t>Tour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81297" y="820780"/>
            <a:ext cx="2953914" cy="255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0"/>
            <a:ext cx="8574024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80264"/>
            <a:ext cx="8053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5" dirty="0"/>
              <a:t>IMPERIALISM </a:t>
            </a:r>
            <a:r>
              <a:rPr sz="3200" spc="-105" dirty="0"/>
              <a:t>&amp;  </a:t>
            </a:r>
            <a:r>
              <a:rPr sz="3200" spc="100" dirty="0"/>
              <a:t>PEACE </a:t>
            </a:r>
            <a:r>
              <a:rPr sz="3200" spc="40" dirty="0"/>
              <a:t>IN </a:t>
            </a:r>
            <a:r>
              <a:rPr sz="3200" spc="140" dirty="0"/>
              <a:t>EAST</a:t>
            </a:r>
            <a:r>
              <a:rPr sz="3200" spc="490" dirty="0"/>
              <a:t> </a:t>
            </a:r>
            <a:r>
              <a:rPr sz="3200" spc="80" dirty="0"/>
              <a:t>ASIA</a:t>
            </a:r>
            <a:endParaRPr sz="3200"/>
          </a:p>
        </p:txBody>
      </p:sp>
      <p:sp>
        <p:nvSpPr>
          <p:cNvPr id="18" name="object 18"/>
          <p:cNvSpPr/>
          <p:nvPr/>
        </p:nvSpPr>
        <p:spPr>
          <a:xfrm>
            <a:off x="1028700" y="2502407"/>
            <a:ext cx="335280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4883" y="685218"/>
            <a:ext cx="4052317" cy="3872983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Russo-Japanese </a:t>
            </a:r>
            <a:r>
              <a:rPr sz="1500" spc="-5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r>
              <a:rPr sz="150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(1904)</a:t>
            </a:r>
            <a:endParaRPr lang="en-US" sz="15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Treaty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of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Portsmouth</a:t>
            </a:r>
            <a:r>
              <a:rPr sz="135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(1905)</a:t>
            </a:r>
            <a:endParaRPr lang="en-US" sz="135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984885" lvl="2" indent="-172085"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Japanese nationalists blame US for not giving their country all they deserved from Russia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“Gentlemen’s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Agreement”</a:t>
            </a:r>
            <a:r>
              <a:rPr sz="1500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(1908)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Restrict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Japanese</a:t>
            </a:r>
            <a:r>
              <a:rPr sz="135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immigration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but allow Japanese students to go to school with Americans in San Francisco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Root-Takahira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Agreement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(1908)</a:t>
            </a:r>
            <a:endParaRPr sz="1500" dirty="0">
              <a:latin typeface="Rockwell"/>
              <a:cs typeface="Rockwell"/>
            </a:endParaRPr>
          </a:p>
          <a:p>
            <a:pPr marL="527685" marR="14986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Mutual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respect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and support</a:t>
            </a:r>
            <a:r>
              <a:rPr sz="135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for  Open Door</a:t>
            </a:r>
            <a:r>
              <a:rPr sz="135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policy</a:t>
            </a: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 in China</a:t>
            </a:r>
          </a:p>
          <a:p>
            <a:pPr marL="527685" marR="149860" lvl="1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Mutual respect between Japan and US for each other’s Pacific possessions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22776" y="740663"/>
            <a:ext cx="5137403" cy="406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47159" y="765048"/>
            <a:ext cx="5033772" cy="3959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512" y="80264"/>
            <a:ext cx="8080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WILLIAM  </a:t>
            </a:r>
            <a:r>
              <a:rPr sz="3200" spc="204" dirty="0"/>
              <a:t>H. </a:t>
            </a:r>
            <a:r>
              <a:rPr sz="3200" spc="110" dirty="0"/>
              <a:t>TAFT’S </a:t>
            </a:r>
            <a:r>
              <a:rPr sz="3200" spc="100" dirty="0"/>
              <a:t>FOREIGN</a:t>
            </a:r>
            <a:r>
              <a:rPr sz="3200" spc="5" dirty="0"/>
              <a:t> </a:t>
            </a:r>
            <a:r>
              <a:rPr sz="3200" spc="25" dirty="0"/>
              <a:t>POLICY</a:t>
            </a:r>
            <a:endParaRPr sz="3200"/>
          </a:p>
        </p:txBody>
      </p:sp>
      <p:sp>
        <p:nvSpPr>
          <p:cNvPr id="22" name="object 22"/>
          <p:cNvSpPr/>
          <p:nvPr/>
        </p:nvSpPr>
        <p:spPr>
          <a:xfrm>
            <a:off x="1869948" y="3488435"/>
            <a:ext cx="304800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9575" y="4049267"/>
            <a:ext cx="257556" cy="33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4400" y="1077430"/>
            <a:ext cx="6629400" cy="303993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Dollar</a:t>
            </a:r>
            <a:r>
              <a:rPr sz="15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Diplomacy</a:t>
            </a:r>
            <a:endParaRPr sz="1500" dirty="0">
              <a:latin typeface="Rockwell"/>
              <a:cs typeface="Rockwell"/>
            </a:endParaRPr>
          </a:p>
          <a:p>
            <a:pPr marL="527685" marR="5080" lvl="1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Investments would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lead to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greater 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stability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 instead of building military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Railroads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 China</a:t>
            </a:r>
            <a:r>
              <a:rPr sz="135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(1911)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Issues</a:t>
            </a:r>
            <a:r>
              <a:rPr sz="12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w/Manchuria</a:t>
            </a: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 – Japan and Russia – joint  sphere of influence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Nicaragua</a:t>
            </a:r>
            <a:endParaRPr sz="1350" dirty="0">
              <a:latin typeface="Rockwell"/>
              <a:cs typeface="Rockwell"/>
            </a:endParaRPr>
          </a:p>
          <a:p>
            <a:pPr marL="870585" marR="243840" lvl="2" indent="-172085">
              <a:lnSpc>
                <a:spcPct val="120000"/>
              </a:lnSpc>
              <a:spcBef>
                <a:spcPts val="420"/>
              </a:spcBef>
              <a:buFont typeface="Arial"/>
              <a:buChar char="•"/>
              <a:tabLst>
                <a:tab pos="871219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Marines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sent to quell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civil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war 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to protect American investments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 (1912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1933)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Lodge Corollary</a:t>
            </a:r>
            <a:r>
              <a:rPr sz="150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(1912)</a:t>
            </a:r>
            <a:endParaRPr sz="1500" dirty="0">
              <a:latin typeface="Rockwell"/>
              <a:cs typeface="Rockwell"/>
            </a:endParaRPr>
          </a:p>
          <a:p>
            <a:pPr marL="527685" marR="360680" lvl="1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Added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non-European nations 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(Asia) to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Monroe</a:t>
            </a:r>
            <a:r>
              <a:rPr sz="135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Doctrine</a:t>
            </a:r>
            <a:endParaRPr lang="en-US" sz="135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984885" marR="360680" lvl="2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350" dirty="0">
                <a:solidFill>
                  <a:srgbClr val="FFFFFF"/>
                </a:solidFill>
                <a:latin typeface="Rockwell"/>
                <a:cs typeface="Rockwell"/>
              </a:rPr>
              <a:t>Angered Japanese and Latin American countries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Taft</a:t>
            </a:r>
            <a:r>
              <a:rPr sz="120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opposed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it </a:t>
            </a:r>
            <a:endParaRPr sz="12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6095"/>
            <a:ext cx="8795004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WOODROW  WILSON </a:t>
            </a:r>
            <a:r>
              <a:rPr spc="-100" dirty="0"/>
              <a:t>&amp;  </a:t>
            </a:r>
            <a:r>
              <a:rPr spc="90" dirty="0"/>
              <a:t>FOREIGN</a:t>
            </a:r>
            <a:r>
              <a:rPr spc="-345" dirty="0"/>
              <a:t> </a:t>
            </a:r>
            <a:r>
              <a:rPr spc="125" dirty="0"/>
              <a:t>AFFAIRS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6134" y="1247477"/>
            <a:ext cx="4226866" cy="2425408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30" dirty="0">
                <a:solidFill>
                  <a:srgbClr val="FFFFFF"/>
                </a:solidFill>
                <a:latin typeface="Rockwell"/>
                <a:cs typeface="Rockwell"/>
              </a:rPr>
              <a:t>Wilson’s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Moral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Diplomacy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Spread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democracy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/opposed to imperialism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Sec.</a:t>
            </a:r>
            <a:r>
              <a:rPr sz="12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State:</a:t>
            </a:r>
            <a:r>
              <a:rPr sz="1200" spc="-2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WJB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15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Philippines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Jones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Act</a:t>
            </a:r>
            <a:r>
              <a:rPr sz="135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(1916)</a:t>
            </a:r>
            <a:endParaRPr sz="135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Full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territorial</a:t>
            </a:r>
            <a:r>
              <a:rPr sz="12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status</a:t>
            </a:r>
            <a:endParaRPr sz="1200" dirty="0">
              <a:latin typeface="Rockwell"/>
              <a:cs typeface="Rockwell"/>
            </a:endParaRPr>
          </a:p>
          <a:p>
            <a:pPr marL="1104900" marR="5080" indent="-342900">
              <a:lnSpc>
                <a:spcPct val="120000"/>
              </a:lnSpc>
              <a:spcBef>
                <a:spcPts val="390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Bill of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rights &amp;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universal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male 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suffrage</a:t>
            </a:r>
            <a:endParaRPr sz="1200" dirty="0">
              <a:latin typeface="Rockwell"/>
              <a:cs typeface="Rockwell"/>
            </a:endParaRPr>
          </a:p>
          <a:p>
            <a:pPr marL="1104900" indent="-3429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1104900" algn="l"/>
                <a:tab pos="1105535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Independence w/arrival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stable</a:t>
            </a:r>
            <a:r>
              <a:rPr sz="120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gov’t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67200" y="584200"/>
            <a:ext cx="5561076" cy="4460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0"/>
            <a:ext cx="669798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9243" y="75692"/>
            <a:ext cx="6043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40" dirty="0"/>
              <a:t>ESSENTIAL</a:t>
            </a:r>
            <a:r>
              <a:rPr sz="4000" spc="275" dirty="0"/>
              <a:t> </a:t>
            </a:r>
            <a:r>
              <a:rPr sz="4000" spc="130" dirty="0"/>
              <a:t>QUESTION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75843" y="1164336"/>
            <a:ext cx="2822448" cy="46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1456944"/>
            <a:ext cx="1275588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7967" y="1456944"/>
            <a:ext cx="355092" cy="466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596" y="1456944"/>
            <a:ext cx="1976627" cy="466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843" y="1749551"/>
            <a:ext cx="3229356" cy="466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843" y="2042160"/>
            <a:ext cx="3206496" cy="466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843" y="2334767"/>
            <a:ext cx="3334511" cy="466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843" y="2627376"/>
            <a:ext cx="2773680" cy="466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843" y="2919983"/>
            <a:ext cx="1306068" cy="466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6036" y="1167344"/>
            <a:ext cx="302323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1600" spc="-55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Rockwell"/>
                <a:cs typeface="Rockwell"/>
              </a:rPr>
              <a:t>what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extent was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the late 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nineteenth-century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Rockwell"/>
                <a:cs typeface="Rockwell"/>
              </a:rPr>
              <a:t>early 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twentieth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century United States  expansionism a continuation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of 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past United States expansionism  and to </a:t>
            </a:r>
            <a:r>
              <a:rPr sz="1600" spc="-15" dirty="0">
                <a:solidFill>
                  <a:srgbClr val="FFFFFF"/>
                </a:solidFill>
                <a:latin typeface="Rockwell"/>
                <a:cs typeface="Rockwell"/>
              </a:rPr>
              <a:t>what </a:t>
            </a:r>
            <a:r>
              <a:rPr sz="1600" spc="-10" dirty="0">
                <a:solidFill>
                  <a:srgbClr val="FFFFFF"/>
                </a:solidFill>
                <a:latin typeface="Rockwell"/>
                <a:cs typeface="Rockwell"/>
              </a:rPr>
              <a:t>extent was </a:t>
            </a:r>
            <a:r>
              <a:rPr sz="1600" spc="-5" dirty="0">
                <a:solidFill>
                  <a:srgbClr val="FFFFFF"/>
                </a:solidFill>
                <a:latin typeface="Rockwell"/>
                <a:cs typeface="Rockwell"/>
              </a:rPr>
              <a:t>it a  </a:t>
            </a:r>
            <a:r>
              <a:rPr sz="1600" spc="-15" dirty="0">
                <a:solidFill>
                  <a:srgbClr val="FFFFFF"/>
                </a:solidFill>
                <a:latin typeface="Rockwell"/>
                <a:cs typeface="Rockwell"/>
              </a:rPr>
              <a:t>departure?</a:t>
            </a:r>
            <a:endParaRPr sz="1600">
              <a:latin typeface="Rockwell"/>
              <a:cs typeface="Rockwel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1815" y="699516"/>
            <a:ext cx="5250180" cy="4151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723900"/>
            <a:ext cx="5146548" cy="40477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723" y="819911"/>
            <a:ext cx="5143500" cy="4082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6095"/>
            <a:ext cx="8795004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WOODROW  WILSON </a:t>
            </a:r>
            <a:r>
              <a:rPr spc="-100" dirty="0"/>
              <a:t>&amp;  </a:t>
            </a:r>
            <a:r>
              <a:rPr spc="90" dirty="0"/>
              <a:t>FOREIGN</a:t>
            </a:r>
            <a:r>
              <a:rPr spc="-345" dirty="0"/>
              <a:t> </a:t>
            </a:r>
            <a:r>
              <a:rPr spc="125" dirty="0"/>
              <a:t>AFFAIRS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19401" y="465597"/>
            <a:ext cx="6315454" cy="4504951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Puerto</a:t>
            </a:r>
            <a:r>
              <a:rPr sz="110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Rico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Jones-Shafroth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Act</a:t>
            </a:r>
            <a:r>
              <a:rPr sz="110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(1917)</a:t>
            </a: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 – US citizenship to all the inhabitants and allowed for limited self-government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Panama</a:t>
            </a:r>
            <a:r>
              <a:rPr sz="1100" spc="-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Canal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Repealed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US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toll</a:t>
            </a:r>
            <a:r>
              <a:rPr sz="11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exemption</a:t>
            </a:r>
            <a:endParaRPr sz="11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Conciliation</a:t>
            </a:r>
            <a:r>
              <a:rPr sz="1100" spc="-1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Treaties</a:t>
            </a: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  - 30 created</a:t>
            </a:r>
          </a:p>
          <a:p>
            <a:pPr marL="641985" lvl="1" indent="-172085"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Negotiate treaties in which nations pledge to :</a:t>
            </a:r>
          </a:p>
          <a:p>
            <a:pPr marL="1099185" lvl="2" indent="-172085"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Submit disputes to international commission</a:t>
            </a:r>
          </a:p>
          <a:p>
            <a:pPr marL="1099185" lvl="2" indent="-172085">
              <a:spcBef>
                <a:spcPts val="113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15" dirty="0">
                <a:solidFill>
                  <a:srgbClr val="FFFFFF"/>
                </a:solidFill>
                <a:latin typeface="Rockwell"/>
                <a:cs typeface="Rockwell"/>
              </a:rPr>
              <a:t>Observe one year cooling-off period before taking military action</a:t>
            </a:r>
          </a:p>
          <a:p>
            <a:pPr marL="184785" indent="-172085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Intervention</a:t>
            </a:r>
            <a:endParaRPr sz="11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5283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Mexico</a:t>
            </a:r>
            <a:r>
              <a:rPr lang="en-US" sz="1100" dirty="0">
                <a:solidFill>
                  <a:srgbClr val="FFFFFF"/>
                </a:solidFill>
                <a:latin typeface="Rockwell"/>
                <a:cs typeface="Rockwell"/>
              </a:rPr>
              <a:t> – failure of US to support military dictatorship of General Huerta – seized power after having elected president killed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sz="1100" spc="-10" dirty="0">
                <a:solidFill>
                  <a:srgbClr val="FFFFFF"/>
                </a:solidFill>
                <a:latin typeface="Rockwell"/>
                <a:cs typeface="Rockwell"/>
              </a:rPr>
              <a:t>Tampico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Incident</a:t>
            </a:r>
            <a:r>
              <a:rPr sz="11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(1914)</a:t>
            </a:r>
            <a:endParaRPr lang="en-US" sz="1100" spc="-5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1327785" lvl="3" indent="-172085">
              <a:spcBef>
                <a:spcPts val="700"/>
              </a:spcBef>
              <a:buFont typeface="Arial"/>
              <a:buChar char="•"/>
              <a:tabLst>
                <a:tab pos="871219" algn="l"/>
              </a:tabLst>
            </a:pPr>
            <a:r>
              <a:rPr lang="en-US" sz="1100" spc="-5" dirty="0">
                <a:solidFill>
                  <a:srgbClr val="FFFFFF"/>
                </a:solidFill>
                <a:latin typeface="Rockwell"/>
                <a:cs typeface="Rockwell"/>
              </a:rPr>
              <a:t>Arms embargo against Mexico, blockade port of Vera Cruz; war averted by ABC – Argentina, Brazil &amp; Chile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71219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Huerta</a:t>
            </a:r>
            <a:r>
              <a:rPr sz="11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vs.</a:t>
            </a:r>
            <a:r>
              <a:rPr sz="11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Carranza</a:t>
            </a:r>
            <a:r>
              <a:rPr sz="11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&amp;</a:t>
            </a:r>
            <a:r>
              <a:rPr sz="11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Villa</a:t>
            </a:r>
            <a:endParaRPr sz="1100" dirty="0">
              <a:latin typeface="Rockwell"/>
              <a:cs typeface="Rockwell"/>
            </a:endParaRPr>
          </a:p>
          <a:p>
            <a:pPr marL="1213485" marR="5080" lvl="3" indent="-172085">
              <a:lnSpc>
                <a:spcPct val="120000"/>
              </a:lnSpc>
              <a:spcBef>
                <a:spcPts val="425"/>
              </a:spcBef>
              <a:buFont typeface="Arial"/>
              <a:buChar char="•"/>
              <a:tabLst>
                <a:tab pos="1214120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U.S. Expeditionary</a:t>
            </a:r>
            <a:r>
              <a:rPr sz="11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Force  </a:t>
            </a:r>
            <a:r>
              <a:rPr sz="1100" spc="-5" dirty="0">
                <a:solidFill>
                  <a:srgbClr val="FFFFFF"/>
                </a:solidFill>
                <a:latin typeface="Rockwell"/>
                <a:cs typeface="Rockwell"/>
              </a:rPr>
              <a:t>(Pershing)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-838200" y="864106"/>
            <a:ext cx="4343400" cy="4279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704" y="42671"/>
            <a:ext cx="730758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419" y="157734"/>
            <a:ext cx="672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/>
              <a:t>QUESTIONING </a:t>
            </a:r>
            <a:r>
              <a:rPr sz="3600" spc="150" dirty="0"/>
              <a:t>THE</a:t>
            </a:r>
            <a:r>
              <a:rPr sz="3600" spc="475" dirty="0"/>
              <a:t> </a:t>
            </a:r>
            <a:r>
              <a:rPr sz="3600" spc="175" dirty="0"/>
              <a:t>CAUSES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23672" y="1014983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" y="1869948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8763" y="4443984"/>
            <a:ext cx="289560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18988" y="1069846"/>
            <a:ext cx="3296412" cy="2793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Why would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United States  choose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enter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competition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for 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foreign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lands and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markets?</a:t>
            </a:r>
            <a:endParaRPr sz="15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George </a:t>
            </a:r>
            <a:r>
              <a:rPr sz="1500" spc="-30" dirty="0">
                <a:solidFill>
                  <a:srgbClr val="FFFFFF"/>
                </a:solidFill>
                <a:latin typeface="Rockwell"/>
                <a:cs typeface="Rockwell"/>
              </a:rPr>
              <a:t>Washington’s</a:t>
            </a:r>
            <a:r>
              <a:rPr sz="1500" spc="-2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Rockwell"/>
                <a:cs typeface="Rockwell"/>
              </a:rPr>
              <a:t>Warning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“entangling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alliances”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Causes of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US</a:t>
            </a:r>
            <a:r>
              <a:rPr sz="15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Imperialism: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Economic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Industrialization,</a:t>
            </a:r>
            <a:r>
              <a:rPr sz="12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Competition,</a:t>
            </a:r>
            <a:endParaRPr sz="1200" dirty="0">
              <a:latin typeface="Rockwell"/>
              <a:cs typeface="Rockwell"/>
            </a:endParaRPr>
          </a:p>
          <a:p>
            <a:pPr marL="87058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Need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120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Markets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Desire </a:t>
            </a:r>
            <a:r>
              <a:rPr sz="1350" spc="0" dirty="0">
                <a:solidFill>
                  <a:srgbClr val="FFFFFF"/>
                </a:solidFill>
                <a:latin typeface="Rockwell"/>
                <a:cs typeface="Rockwell"/>
              </a:rPr>
              <a:t>for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world</a:t>
            </a:r>
            <a:r>
              <a:rPr sz="135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power?</a:t>
            </a:r>
            <a:endParaRPr sz="1350" dirty="0">
              <a:latin typeface="Rockwell"/>
              <a:cs typeface="Rockwel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4800" y="250063"/>
            <a:ext cx="5164836" cy="4908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" y="1014983"/>
            <a:ext cx="5058156" cy="3324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251" y="895350"/>
            <a:ext cx="3079750" cy="3235758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100" b="1" spc="-7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2100" b="1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Rockwell"/>
                <a:cs typeface="Rockwell"/>
              </a:rPr>
              <a:t>Imperialism</a:t>
            </a:r>
            <a:endParaRPr sz="2100" dirty="0">
              <a:latin typeface="Rockwell"/>
              <a:cs typeface="Rockwell"/>
            </a:endParaRPr>
          </a:p>
          <a:p>
            <a:pPr marL="381000">
              <a:lnSpc>
                <a:spcPct val="100000"/>
              </a:lnSpc>
              <a:spcBef>
                <a:spcPts val="1220"/>
              </a:spcBef>
            </a:pPr>
            <a:r>
              <a:rPr sz="1100" spc="-10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Economic</a:t>
            </a:r>
            <a:r>
              <a:rPr sz="19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Rockwell"/>
                <a:cs typeface="Rockwell"/>
              </a:rPr>
              <a:t>Growth</a:t>
            </a:r>
            <a:endParaRPr sz="1900" dirty="0">
              <a:latin typeface="Rockwell"/>
              <a:cs typeface="Rockwell"/>
            </a:endParaRPr>
          </a:p>
          <a:p>
            <a:pPr marL="747395">
              <a:lnSpc>
                <a:spcPct val="100000"/>
              </a:lnSpc>
              <a:spcBef>
                <a:spcPts val="5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Markets</a:t>
            </a:r>
            <a:endParaRPr sz="1700" dirty="0">
              <a:latin typeface="Rockwell"/>
              <a:cs typeface="Rockwell"/>
            </a:endParaRPr>
          </a:p>
          <a:p>
            <a:pPr marL="747395">
              <a:lnSpc>
                <a:spcPts val="18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Investments</a:t>
            </a:r>
            <a:r>
              <a:rPr sz="17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(banana</a:t>
            </a:r>
            <a:endParaRPr sz="1700" dirty="0">
              <a:latin typeface="Rockwell"/>
              <a:cs typeface="Rockwell"/>
            </a:endParaRPr>
          </a:p>
          <a:p>
            <a:pPr marR="50165" algn="ctr">
              <a:lnSpc>
                <a:spcPts val="1835"/>
              </a:lnSpc>
            </a:pP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republics)</a:t>
            </a:r>
            <a:endParaRPr sz="1700" dirty="0">
              <a:latin typeface="Rockwell"/>
              <a:cs typeface="Rockwell"/>
            </a:endParaRPr>
          </a:p>
          <a:p>
            <a:pPr marL="381000">
              <a:lnSpc>
                <a:spcPts val="2280"/>
              </a:lnSpc>
            </a:pPr>
            <a:r>
              <a:rPr sz="1100" spc="-10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900" spc="-15" dirty="0">
                <a:solidFill>
                  <a:srgbClr val="FFFFFF"/>
                </a:solidFill>
                <a:latin typeface="Rockwell"/>
                <a:cs typeface="Rockwell"/>
              </a:rPr>
              <a:t>Promote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900" dirty="0">
                <a:solidFill>
                  <a:srgbClr val="FFFFFF"/>
                </a:solidFill>
                <a:latin typeface="Rockwell"/>
                <a:cs typeface="Rockwell"/>
              </a:rPr>
              <a:t>Security</a:t>
            </a:r>
            <a:endParaRPr sz="1900" dirty="0">
              <a:latin typeface="Rockwell"/>
              <a:cs typeface="Rockwell"/>
            </a:endParaRPr>
          </a:p>
          <a:p>
            <a:pPr marL="1003300" marR="5080" indent="-256540">
              <a:lnSpc>
                <a:spcPts val="1630"/>
              </a:lnSpc>
              <a:spcBef>
                <a:spcPts val="400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Expand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Navy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-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Naval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Advisory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Board</a:t>
            </a:r>
            <a:r>
              <a:rPr sz="17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1881</a:t>
            </a:r>
            <a:endParaRPr sz="1700" dirty="0">
              <a:latin typeface="Rockwell"/>
              <a:cs typeface="Rockwell"/>
            </a:endParaRPr>
          </a:p>
          <a:p>
            <a:pPr marL="381000">
              <a:lnSpc>
                <a:spcPts val="2055"/>
              </a:lnSpc>
            </a:pPr>
            <a:r>
              <a:rPr sz="1150" spc="-10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900" spc="-20" dirty="0">
                <a:solidFill>
                  <a:srgbClr val="FFFFFF"/>
                </a:solidFill>
                <a:latin typeface="Rockwell"/>
                <a:cs typeface="Rockwell"/>
              </a:rPr>
              <a:t>Preserve</a:t>
            </a:r>
            <a:r>
              <a:rPr sz="19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American</a:t>
            </a:r>
            <a:endParaRPr sz="1900" dirty="0">
              <a:latin typeface="Rockwell"/>
              <a:cs typeface="Rockwell"/>
            </a:endParaRPr>
          </a:p>
          <a:p>
            <a:pPr marL="637540">
              <a:lnSpc>
                <a:spcPts val="2055"/>
              </a:lnSpc>
            </a:pPr>
            <a:r>
              <a:rPr sz="1900" dirty="0">
                <a:solidFill>
                  <a:srgbClr val="FFFFFF"/>
                </a:solidFill>
                <a:latin typeface="Rockwell"/>
                <a:cs typeface="Rockwell"/>
              </a:rPr>
              <a:t>Spirit</a:t>
            </a:r>
            <a:endParaRPr sz="1900" dirty="0">
              <a:latin typeface="Rockwell"/>
              <a:cs typeface="Rockwell"/>
            </a:endParaRPr>
          </a:p>
          <a:p>
            <a:pPr marL="1003300" marR="52705" indent="-256540">
              <a:lnSpc>
                <a:spcPct val="80000"/>
              </a:lnSpc>
              <a:spcBef>
                <a:spcPts val="415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Social</a:t>
            </a:r>
            <a:r>
              <a:rPr sz="170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Darwinism</a:t>
            </a:r>
            <a:endParaRPr sz="1700" dirty="0">
              <a:latin typeface="Rockwell"/>
              <a:cs typeface="Rockwel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8714" y="150698"/>
            <a:ext cx="5742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05" dirty="0">
                <a:latin typeface="Georgia"/>
                <a:cs typeface="Georgia"/>
              </a:rPr>
              <a:t>Imperialism: </a:t>
            </a:r>
            <a:r>
              <a:rPr sz="3600" b="0" spc="125" dirty="0">
                <a:latin typeface="Georgia"/>
                <a:cs typeface="Georgia"/>
              </a:rPr>
              <a:t>Pros </a:t>
            </a:r>
            <a:r>
              <a:rPr sz="3600" b="0" spc="315" dirty="0">
                <a:latin typeface="Georgia"/>
                <a:cs typeface="Georgia"/>
              </a:rPr>
              <a:t>&amp;</a:t>
            </a:r>
            <a:r>
              <a:rPr sz="3600" b="0" spc="575" dirty="0">
                <a:latin typeface="Georgia"/>
                <a:cs typeface="Georgia"/>
              </a:rPr>
              <a:t> </a:t>
            </a:r>
            <a:r>
              <a:rPr sz="3600" b="0" spc="240" dirty="0">
                <a:latin typeface="Georgia"/>
                <a:cs typeface="Georgia"/>
              </a:rPr>
              <a:t>Cons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5019" y="798125"/>
            <a:ext cx="3962400" cy="3888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Rockwell"/>
                <a:cs typeface="Rockwell"/>
              </a:rPr>
              <a:t>Anti-Imperialism</a:t>
            </a:r>
            <a:endParaRPr sz="2100" dirty="0">
              <a:latin typeface="Rockwell"/>
              <a:cs typeface="Rockwell"/>
            </a:endParaRPr>
          </a:p>
          <a:p>
            <a:pPr marL="378460">
              <a:lnSpc>
                <a:spcPts val="1835"/>
              </a:lnSpc>
              <a:spcBef>
                <a:spcPts val="1280"/>
              </a:spcBef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Economic Expansion</a:t>
            </a:r>
            <a:r>
              <a:rPr sz="170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700" dirty="0">
              <a:latin typeface="Wingdings"/>
              <a:cs typeface="Wingdings"/>
            </a:endParaRPr>
          </a:p>
          <a:p>
            <a:pPr marL="588645" algn="ctr">
              <a:lnSpc>
                <a:spcPts val="1835"/>
              </a:lnSpc>
            </a:pP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Regional </a:t>
            </a:r>
            <a:r>
              <a:rPr sz="1700" spc="-20" dirty="0">
                <a:solidFill>
                  <a:srgbClr val="FFFFFF"/>
                </a:solidFill>
                <a:latin typeface="Rockwell"/>
                <a:cs typeface="Rockwell"/>
              </a:rPr>
              <a:t>Tension </a:t>
            </a:r>
            <a:r>
              <a:rPr sz="1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7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endParaRPr lang="en-US" sz="1700" spc="-5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588645" algn="ctr">
              <a:lnSpc>
                <a:spcPts val="1835"/>
              </a:lnSpc>
            </a:pPr>
            <a:endParaRPr sz="1700" dirty="0">
              <a:latin typeface="Rockwell"/>
              <a:cs typeface="Rockwell"/>
            </a:endParaRPr>
          </a:p>
          <a:p>
            <a:pPr marL="378460">
              <a:lnSpc>
                <a:spcPts val="18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sz="1700" spc="-5" dirty="0">
                <a:solidFill>
                  <a:srgbClr val="FFFFFF"/>
                </a:solidFill>
                <a:latin typeface="Rockwell"/>
                <a:cs typeface="Times New Roman"/>
              </a:rPr>
              <a:t>US Navy not capable of protecting overseas empire</a:t>
            </a:r>
          </a:p>
          <a:p>
            <a:pPr marL="378460">
              <a:lnSpc>
                <a:spcPts val="1835"/>
              </a:lnSpc>
            </a:pPr>
            <a:endParaRPr lang="en-US" sz="1700" spc="-5" dirty="0">
              <a:solidFill>
                <a:srgbClr val="FFFFFF"/>
              </a:solidFill>
              <a:latin typeface="Rockwell"/>
              <a:cs typeface="Times New Roman"/>
            </a:endParaRPr>
          </a:p>
          <a:p>
            <a:pPr marL="378460">
              <a:lnSpc>
                <a:spcPts val="18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US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should not </a:t>
            </a:r>
            <a:r>
              <a:rPr sz="1700" dirty="0">
                <a:solidFill>
                  <a:srgbClr val="FFFFFF"/>
                </a:solidFill>
                <a:latin typeface="Rockwell"/>
                <a:cs typeface="Rockwell"/>
              </a:rPr>
              <a:t>be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potential leaders of  </a:t>
            </a:r>
            <a:r>
              <a:rPr sz="1700" spc="-15" dirty="0">
                <a:solidFill>
                  <a:srgbClr val="FFFFFF"/>
                </a:solidFill>
                <a:latin typeface="Rockwell"/>
                <a:cs typeface="Rockwell"/>
              </a:rPr>
              <a:t>oppressed foreign 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peoples</a:t>
            </a:r>
            <a:endParaRPr sz="1700" dirty="0">
              <a:latin typeface="Rockwell"/>
              <a:cs typeface="Rockwell"/>
            </a:endParaRPr>
          </a:p>
          <a:p>
            <a:pPr marL="637540" algn="ctr">
              <a:lnSpc>
                <a:spcPts val="1620"/>
              </a:lnSpc>
              <a:spcBef>
                <a:spcPts val="5"/>
              </a:spcBef>
              <a:tabLst>
                <a:tab pos="893444" algn="l"/>
              </a:tabLst>
            </a:pPr>
            <a:r>
              <a:rPr sz="900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Parallel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treatment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endParaRPr sz="1500" dirty="0">
              <a:latin typeface="Rockwell"/>
              <a:cs typeface="Rockwell"/>
            </a:endParaRPr>
          </a:p>
          <a:p>
            <a:pPr marL="467995" algn="ctr">
              <a:lnSpc>
                <a:spcPts val="1614"/>
              </a:lnSpc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American</a:t>
            </a:r>
            <a:r>
              <a:rPr sz="15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Indians</a:t>
            </a:r>
            <a:endParaRPr sz="1500" dirty="0">
              <a:latin typeface="Rockwell"/>
              <a:cs typeface="Rockwell"/>
            </a:endParaRPr>
          </a:p>
          <a:p>
            <a:pPr marL="378460">
              <a:lnSpc>
                <a:spcPts val="2035"/>
              </a:lnSpc>
            </a:pPr>
            <a:r>
              <a:rPr sz="1000" spc="15" dirty="0">
                <a:solidFill>
                  <a:srgbClr val="FFFFFF"/>
                </a:solidFill>
                <a:latin typeface="Wingdings"/>
                <a:cs typeface="Wingdings"/>
              </a:rPr>
              <a:t>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ckwell"/>
                <a:cs typeface="Rockwell"/>
              </a:rPr>
              <a:t>Manifestations</a:t>
            </a:r>
            <a:endParaRPr lang="en-US" sz="1700" dirty="0">
              <a:latin typeface="Rockwell"/>
              <a:cs typeface="Rockwell"/>
            </a:endParaRPr>
          </a:p>
          <a:p>
            <a:pPr marL="378460">
              <a:lnSpc>
                <a:spcPts val="2035"/>
              </a:lnSpc>
            </a:pPr>
            <a:r>
              <a:rPr lang="en-US" sz="900" dirty="0">
                <a:solidFill>
                  <a:srgbClr val="FFFFFF"/>
                </a:solidFill>
                <a:latin typeface="Wingdings"/>
                <a:cs typeface="Wingdings"/>
              </a:rPr>
              <a:t>   </a:t>
            </a:r>
            <a:r>
              <a:rPr sz="900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lang="en-US" sz="900" dirty="0">
                <a:solidFill>
                  <a:srgbClr val="FFFFFF"/>
                </a:solidFill>
                <a:latin typeface="Wingdings"/>
                <a:cs typeface="Wingding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William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Jennings</a:t>
            </a:r>
            <a:r>
              <a:rPr sz="1500" spc="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Bryan</a:t>
            </a:r>
            <a:endParaRPr sz="1500" dirty="0">
              <a:latin typeface="Rockwell"/>
              <a:cs typeface="Rockwell"/>
            </a:endParaRPr>
          </a:p>
          <a:p>
            <a:pPr marL="744220">
              <a:lnSpc>
                <a:spcPts val="1620"/>
              </a:lnSpc>
              <a:tabLst>
                <a:tab pos="1000125" algn="l"/>
              </a:tabLst>
            </a:pPr>
            <a:r>
              <a:rPr sz="900" dirty="0">
                <a:solidFill>
                  <a:srgbClr val="FFFFFF"/>
                </a:solidFill>
                <a:latin typeface="Wingdings"/>
                <a:cs typeface="Wingdings"/>
              </a:rPr>
              <a:t>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Anti-Imperialist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League</a:t>
            </a:r>
            <a:endParaRPr sz="1500" dirty="0">
              <a:latin typeface="Rockwell"/>
              <a:cs typeface="Rockwell"/>
            </a:endParaRPr>
          </a:p>
          <a:p>
            <a:pPr marR="511175" algn="ctr">
              <a:lnSpc>
                <a:spcPts val="1620"/>
              </a:lnSpc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(1898)</a:t>
            </a:r>
            <a:r>
              <a:rPr lang="en-US" sz="1500" dirty="0">
                <a:solidFill>
                  <a:srgbClr val="FFFFFF"/>
                </a:solidFill>
                <a:latin typeface="Rockwell"/>
                <a:cs typeface="Rockwell"/>
              </a:rPr>
              <a:t> - </a:t>
            </a:r>
            <a:r>
              <a:rPr lang="en-US" sz="1500" dirty="0" err="1">
                <a:solidFill>
                  <a:srgbClr val="FFFFFF"/>
                </a:solidFill>
                <a:latin typeface="Rockwell"/>
                <a:cs typeface="Rockwell"/>
              </a:rPr>
              <a:t>Phillipines</a:t>
            </a:r>
            <a:endParaRPr sz="15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844" y="9144"/>
            <a:ext cx="5698235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60" y="122936"/>
            <a:ext cx="510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WILLIAM  </a:t>
            </a:r>
            <a:r>
              <a:rPr sz="3600" spc="229" dirty="0"/>
              <a:t>H.</a:t>
            </a:r>
            <a:r>
              <a:rPr sz="3600" spc="-215" dirty="0"/>
              <a:t> </a:t>
            </a:r>
            <a:r>
              <a:rPr sz="3600" spc="114" dirty="0"/>
              <a:t>SEWARD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23672" y="918972"/>
            <a:ext cx="318516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263" y="903732"/>
            <a:ext cx="2328672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8711" y="903732"/>
            <a:ext cx="335280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5767" y="903732"/>
            <a:ext cx="754380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" y="1295400"/>
            <a:ext cx="318516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263" y="1280160"/>
            <a:ext cx="2659380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763" y="1623060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3355" y="1607819"/>
            <a:ext cx="1054608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763" y="1920239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3355" y="1905000"/>
            <a:ext cx="1408176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8763" y="2217420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3355" y="2202179"/>
            <a:ext cx="2055876" cy="399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2332" y="2517648"/>
            <a:ext cx="257556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8447" y="2505455"/>
            <a:ext cx="1030224" cy="353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672" y="2834639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63" y="2819400"/>
            <a:ext cx="1761744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763" y="3162300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3355" y="3147060"/>
            <a:ext cx="3299460" cy="399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8763" y="3459479"/>
            <a:ext cx="289560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3355" y="3444240"/>
            <a:ext cx="2912364" cy="399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3355" y="3691128"/>
            <a:ext cx="2033016" cy="399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8763" y="4003547"/>
            <a:ext cx="289560" cy="371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3355" y="3988308"/>
            <a:ext cx="3179064" cy="399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8624" y="951738"/>
            <a:ext cx="3596004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Secretary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of State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(1861-1869)</a:t>
            </a:r>
            <a:endParaRPr sz="150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Annexations and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 Purchases</a:t>
            </a:r>
            <a:endParaRPr sz="150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Nicaragua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Midway</a:t>
            </a:r>
            <a:r>
              <a:rPr sz="135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(1867)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“Seward’s </a:t>
            </a:r>
            <a:r>
              <a:rPr sz="1350" spc="-25" dirty="0">
                <a:solidFill>
                  <a:srgbClr val="FFFFFF"/>
                </a:solidFill>
                <a:latin typeface="Rockwell"/>
                <a:cs typeface="Rockwell"/>
              </a:rPr>
              <a:t>Folly”</a:t>
            </a:r>
            <a:r>
              <a:rPr sz="1350" spc="-1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(1867)</a:t>
            </a:r>
            <a:endParaRPr sz="135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$7.2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million</a:t>
            </a:r>
            <a:endParaRPr sz="120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Lasting</a:t>
            </a:r>
            <a:r>
              <a:rPr sz="1500" spc="-4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Influence</a:t>
            </a:r>
            <a:endParaRPr sz="150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Kept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England &amp;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France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out of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Civil</a:t>
            </a:r>
            <a:r>
              <a:rPr sz="1350" spc="-1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Invoked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Monroe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Doctrine</a:t>
            </a:r>
            <a:r>
              <a:rPr sz="135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against</a:t>
            </a:r>
            <a:endParaRPr sz="1350">
              <a:latin typeface="Rockwell"/>
              <a:cs typeface="Rockwell"/>
            </a:endParaRPr>
          </a:p>
          <a:p>
            <a:pPr marL="527685">
              <a:lnSpc>
                <a:spcPct val="100000"/>
              </a:lnSpc>
              <a:spcBef>
                <a:spcPts val="320"/>
              </a:spcBef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Napoleon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III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350" spc="-7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Mexico</a:t>
            </a:r>
            <a:endParaRPr sz="135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Inspired trade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treaty </a:t>
            </a: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w/Hawaii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 (1875)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61915" y="877824"/>
            <a:ext cx="3854195" cy="39166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6300" y="902208"/>
            <a:ext cx="3750563" cy="3813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7352" y="-51308"/>
            <a:ext cx="6271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/>
              <a:t>THE </a:t>
            </a:r>
            <a:r>
              <a:rPr sz="3600" spc="55" dirty="0"/>
              <a:t>“NEW”</a:t>
            </a:r>
            <a:r>
              <a:rPr sz="3600" spc="400" dirty="0"/>
              <a:t> </a:t>
            </a:r>
            <a:r>
              <a:rPr sz="3600" spc="80" dirty="0"/>
              <a:t>IMPERIALISM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321563" y="1022603"/>
            <a:ext cx="318516" cy="409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131" y="1350263"/>
            <a:ext cx="289559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1650492"/>
            <a:ext cx="257556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131" y="1918716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2217420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131" y="2485644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2785872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131" y="3054095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8700" y="3354323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8700" y="3843528"/>
            <a:ext cx="257556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5131" y="4111752"/>
            <a:ext cx="289559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8700" y="4411979"/>
            <a:ext cx="257556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16" y="522732"/>
            <a:ext cx="5943600" cy="46525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International</a:t>
            </a:r>
            <a:r>
              <a:rPr sz="15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Darwinism</a:t>
            </a:r>
            <a:endParaRPr sz="15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Imperialism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“White 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Man’s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Burden”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Missionaries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Josiah</a:t>
            </a:r>
            <a:r>
              <a:rPr sz="12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Strong</a:t>
            </a:r>
            <a:r>
              <a:rPr lang="en-US" sz="1200" spc="-10" dirty="0">
                <a:solidFill>
                  <a:srgbClr val="FFFFFF"/>
                </a:solidFill>
                <a:latin typeface="Rockwell"/>
                <a:cs typeface="Rockwell"/>
              </a:rPr>
              <a:t> – white, American Protestants have duty to colonize and spread Christianity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Politicians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- Republicans endorse the use of foreign affairs to search for new markets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Henry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Cabot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Lodge</a:t>
            </a:r>
            <a:r>
              <a:rPr lang="en-US" sz="1200" spc="-10" dirty="0">
                <a:solidFill>
                  <a:srgbClr val="FFFFFF"/>
                </a:solidFill>
                <a:latin typeface="Rockwell"/>
                <a:cs typeface="Rockwell"/>
              </a:rPr>
              <a:t> – for global expansion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10" dirty="0">
                <a:solidFill>
                  <a:srgbClr val="FFFFFF"/>
                </a:solidFill>
                <a:latin typeface="Rockwell"/>
                <a:cs typeface="Rockwell"/>
              </a:rPr>
              <a:t>Naval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Rockwell"/>
                <a:cs typeface="Rockwell"/>
              </a:rPr>
              <a:t>Power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71219" algn="l"/>
              </a:tabLst>
            </a:pPr>
            <a:r>
              <a:rPr sz="1200" i="1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Influence of Sea </a:t>
            </a:r>
            <a:r>
              <a:rPr sz="1200" i="1" spc="-20" dirty="0">
                <a:solidFill>
                  <a:srgbClr val="FFFFFF"/>
                </a:solidFill>
                <a:latin typeface="Rockwell"/>
                <a:cs typeface="Rockwell"/>
              </a:rPr>
              <a:t>Power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Upon</a:t>
            </a:r>
            <a:r>
              <a:rPr sz="1200" i="1" spc="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i="1" spc="0" dirty="0">
                <a:solidFill>
                  <a:srgbClr val="FFFFFF"/>
                </a:solidFill>
                <a:latin typeface="Rockwell"/>
                <a:cs typeface="Rockwell"/>
              </a:rPr>
              <a:t>History</a:t>
            </a:r>
            <a:endParaRPr sz="1200" dirty="0">
              <a:latin typeface="Rockwell"/>
              <a:cs typeface="Rockwell"/>
            </a:endParaRPr>
          </a:p>
          <a:p>
            <a:pPr marL="870585">
              <a:lnSpc>
                <a:spcPct val="100000"/>
              </a:lnSpc>
              <a:spcBef>
                <a:spcPts val="285"/>
              </a:spcBef>
            </a:pPr>
            <a:r>
              <a:rPr sz="1200" spc="-15" dirty="0">
                <a:solidFill>
                  <a:srgbClr val="FFFFFF"/>
                </a:solidFill>
                <a:latin typeface="Rockwell"/>
                <a:cs typeface="Rockwell"/>
              </a:rPr>
              <a:t>(Alfred </a:t>
            </a:r>
            <a:r>
              <a:rPr sz="1200" spc="-50" dirty="0">
                <a:solidFill>
                  <a:srgbClr val="FFFFFF"/>
                </a:solidFill>
                <a:latin typeface="Rockwell"/>
                <a:cs typeface="Rockwell"/>
              </a:rPr>
              <a:t>T.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Mahan,</a:t>
            </a:r>
            <a:r>
              <a:rPr sz="1200" spc="-2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1890)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strong navy crucial to securing foreign markets and becoming a world power</a:t>
            </a:r>
            <a:endParaRPr sz="12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871219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Impact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 Asst. Sec.</a:t>
            </a:r>
            <a:r>
              <a:rPr sz="1200" spc="-2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of </a:t>
            </a:r>
            <a:r>
              <a:rPr sz="1200" spc="-10" dirty="0">
                <a:solidFill>
                  <a:srgbClr val="FFFFFF"/>
                </a:solidFill>
                <a:latin typeface="Rockwell"/>
                <a:cs typeface="Rockwell"/>
              </a:rPr>
              <a:t>Navy (Roosevelt)</a:t>
            </a:r>
            <a:r>
              <a:rPr lang="en-US" sz="1200" spc="-10" dirty="0">
                <a:solidFill>
                  <a:srgbClr val="FFFFFF"/>
                </a:solidFill>
                <a:latin typeface="Rockwell"/>
                <a:cs typeface="Rockwell"/>
              </a:rPr>
              <a:t>- Convince Congress to fund growth of steel ships and naval expansion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Popular</a:t>
            </a:r>
            <a:r>
              <a:rPr sz="135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Press</a:t>
            </a:r>
            <a:endParaRPr sz="135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71219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Sensationalist</a:t>
            </a:r>
            <a:r>
              <a:rPr sz="12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journalism</a:t>
            </a: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 – print of adventurous stories, stimulate public interest 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55210" y="2464307"/>
            <a:ext cx="3337559" cy="2936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60" y="0"/>
            <a:ext cx="4527804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464" y="101295"/>
            <a:ext cx="393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LATIN</a:t>
            </a:r>
            <a:r>
              <a:rPr sz="3600" spc="229" dirty="0"/>
              <a:t> </a:t>
            </a:r>
            <a:r>
              <a:rPr sz="3600" spc="55" dirty="0"/>
              <a:t>AMERICA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991867" y="880872"/>
            <a:ext cx="312419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00072" y="4187952"/>
            <a:ext cx="227075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4800" y="928293"/>
            <a:ext cx="4527803" cy="250132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James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Blaine</a:t>
            </a:r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 (Sec of State)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 and the</a:t>
            </a:r>
            <a:r>
              <a:rPr sz="14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Pan-American</a:t>
            </a:r>
            <a:r>
              <a:rPr lang="en-US" sz="14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Conference</a:t>
            </a:r>
            <a:r>
              <a:rPr sz="14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(1889)</a:t>
            </a:r>
            <a:endParaRPr sz="14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Hemispheric</a:t>
            </a:r>
            <a:r>
              <a:rPr sz="12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cooperation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- achieved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Tariff/trade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policies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hope to lower but not achieved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Rockwell"/>
                <a:cs typeface="Rockwell"/>
              </a:rPr>
              <a:t>Cleveland,</a:t>
            </a:r>
            <a:r>
              <a:rPr sz="1400" spc="-2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Rockwell"/>
                <a:cs typeface="Rockwell"/>
              </a:rPr>
              <a:t>Olney,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400" spc="-15" dirty="0">
                <a:solidFill>
                  <a:srgbClr val="FFFFFF"/>
                </a:solidFill>
                <a:latin typeface="Rockwell"/>
                <a:cs typeface="Rockwell"/>
              </a:rPr>
              <a:t>Monroe</a:t>
            </a:r>
            <a:r>
              <a:rPr lang="en-US" sz="14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Doctrine</a:t>
            </a:r>
            <a:endParaRPr sz="14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20" dirty="0">
                <a:solidFill>
                  <a:srgbClr val="FFFFFF"/>
                </a:solidFill>
                <a:latin typeface="Rockwell"/>
                <a:cs typeface="Rockwell"/>
              </a:rPr>
              <a:t>Venezuela</a:t>
            </a:r>
            <a:r>
              <a:rPr sz="1200" spc="-6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(1895)</a:t>
            </a:r>
            <a:endParaRPr sz="12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871219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Dispute w/British</a:t>
            </a:r>
            <a:r>
              <a:rPr sz="1100" spc="-9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Guiana</a:t>
            </a:r>
            <a:endParaRPr sz="1100" dirty="0">
              <a:latin typeface="Rockwell"/>
              <a:cs typeface="Rockwell"/>
            </a:endParaRPr>
          </a:p>
          <a:p>
            <a:pPr marL="870585" lvl="2" indent="-17208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871219" algn="l"/>
              </a:tabLst>
            </a:pP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Olney</a:t>
            </a:r>
            <a:r>
              <a:rPr sz="1100" spc="-1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Declaration</a:t>
            </a:r>
            <a:endParaRPr sz="1100" dirty="0">
              <a:latin typeface="Rockwell"/>
              <a:cs typeface="Rockwell"/>
            </a:endParaRPr>
          </a:p>
          <a:p>
            <a:pPr marL="1213485" lvl="3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000" spc="-5" dirty="0">
                <a:solidFill>
                  <a:srgbClr val="FFFFFF"/>
                </a:solidFill>
                <a:latin typeface="Rockwell"/>
                <a:cs typeface="Rockwell"/>
              </a:rPr>
              <a:t>Led to US-British</a:t>
            </a:r>
            <a:r>
              <a:rPr sz="10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Rockwell"/>
                <a:cs typeface="Rockwell"/>
              </a:rPr>
              <a:t>alliance</a:t>
            </a:r>
            <a:endParaRPr sz="10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Spain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1200" spc="-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0328" y="1214755"/>
            <a:ext cx="4103386" cy="3333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623316"/>
            <a:ext cx="7443216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0"/>
            <a:ext cx="3925824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2484" y="0"/>
            <a:ext cx="780288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076" y="0"/>
            <a:ext cx="4517135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0681" y="101295"/>
            <a:ext cx="7400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50" dirty="0">
                <a:solidFill>
                  <a:srgbClr val="6BA9DA"/>
                </a:solidFill>
                <a:hlinkClick r:id="rId6"/>
              </a:rPr>
              <a:t>THE </a:t>
            </a:r>
            <a:r>
              <a:rPr sz="3600" u="heavy" spc="105" dirty="0">
                <a:solidFill>
                  <a:srgbClr val="6BA9DA"/>
                </a:solidFill>
                <a:hlinkClick r:id="rId6"/>
              </a:rPr>
              <a:t>SPANISH-AMERICAN</a:t>
            </a:r>
            <a:r>
              <a:rPr sz="3600" u="heavy" spc="375" dirty="0">
                <a:solidFill>
                  <a:srgbClr val="6BA9DA"/>
                </a:solidFill>
                <a:hlinkClick r:id="rId6"/>
              </a:rPr>
              <a:t> </a:t>
            </a:r>
            <a:r>
              <a:rPr sz="3600" u="heavy" spc="-10" dirty="0">
                <a:solidFill>
                  <a:srgbClr val="6BA9DA"/>
                </a:solidFill>
                <a:hlinkClick r:id="rId6"/>
              </a:rPr>
              <a:t>WAR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32960" y="808806"/>
            <a:ext cx="24706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pc="-5" dirty="0">
                <a:solidFill>
                  <a:srgbClr val="FFFFFF"/>
                </a:solidFill>
                <a:latin typeface="Rockwell"/>
                <a:cs typeface="Rockwell"/>
              </a:rPr>
              <a:t>Causes of</a:t>
            </a:r>
            <a:r>
              <a:rPr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pc="-1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pc="-50" dirty="0">
                <a:solidFill>
                  <a:srgbClr val="FFFFFF"/>
                </a:solidFill>
                <a:latin typeface="Rockwell"/>
                <a:cs typeface="Rockwell"/>
              </a:rPr>
              <a:t>War</a:t>
            </a:r>
            <a:endParaRPr dirty="0">
              <a:latin typeface="Rockwell"/>
              <a:cs typeface="Rockwel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960" y="1081367"/>
            <a:ext cx="3486341" cy="407226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85420" algn="l"/>
              </a:tabLst>
            </a:pPr>
            <a:r>
              <a:rPr sz="1350" i="1" spc="-5" dirty="0">
                <a:solidFill>
                  <a:srgbClr val="FFFFFF"/>
                </a:solidFill>
                <a:latin typeface="Rockwell"/>
                <a:cs typeface="Rockwell"/>
              </a:rPr>
              <a:t>Jingoism</a:t>
            </a:r>
            <a:r>
              <a:rPr lang="en-US" sz="1350" i="1" spc="-5" dirty="0">
                <a:solidFill>
                  <a:srgbClr val="FFFFFF"/>
                </a:solidFill>
                <a:latin typeface="Rockwell"/>
                <a:cs typeface="Rockwell"/>
              </a:rPr>
              <a:t> – </a:t>
            </a:r>
            <a:r>
              <a:rPr lang="en-US" sz="1350" spc="-5" dirty="0">
                <a:solidFill>
                  <a:srgbClr val="FFFFFF"/>
                </a:solidFill>
                <a:latin typeface="Rockwell"/>
                <a:cs typeface="Rockwell"/>
              </a:rPr>
              <a:t>intense form of nationalism calling for aggressive foreign policy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185420" algn="l"/>
              </a:tabLst>
            </a:pP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Desire </a:t>
            </a: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to become </a:t>
            </a:r>
            <a:r>
              <a:rPr sz="1350" spc="-15" dirty="0">
                <a:solidFill>
                  <a:srgbClr val="FFFFFF"/>
                </a:solidFill>
                <a:latin typeface="Rockwell"/>
                <a:cs typeface="Rockwell"/>
              </a:rPr>
              <a:t>world</a:t>
            </a:r>
            <a:r>
              <a:rPr sz="1350" spc="-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power</a:t>
            </a:r>
            <a:endParaRPr sz="135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185420" algn="l"/>
              </a:tabLst>
            </a:pPr>
            <a:r>
              <a:rPr sz="1350" dirty="0">
                <a:solidFill>
                  <a:srgbClr val="FFFFFF"/>
                </a:solidFill>
                <a:latin typeface="Rockwell"/>
                <a:cs typeface="Rockwell"/>
              </a:rPr>
              <a:t>Cuban</a:t>
            </a:r>
            <a:r>
              <a:rPr sz="135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Rockwell"/>
                <a:cs typeface="Rockwell"/>
              </a:rPr>
              <a:t>Revolt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“The Butcher”</a:t>
            </a:r>
            <a:r>
              <a:rPr sz="1200" spc="-2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30" dirty="0" err="1">
                <a:solidFill>
                  <a:srgbClr val="FFFFFF"/>
                </a:solidFill>
                <a:latin typeface="Rockwell"/>
                <a:cs typeface="Rockwell"/>
              </a:rPr>
              <a:t>Weyler</a:t>
            </a:r>
            <a:r>
              <a:rPr lang="en-US" sz="1200" spc="-30" dirty="0">
                <a:solidFill>
                  <a:srgbClr val="FFFFFF"/>
                </a:solidFill>
                <a:latin typeface="Rockwell"/>
                <a:cs typeface="Rockwell"/>
              </a:rPr>
              <a:t> – Spanish general and forced civilians into camps – death &amp; starvation followed</a:t>
            </a:r>
            <a:endParaRPr sz="1200" dirty="0">
              <a:latin typeface="Rockwell"/>
              <a:cs typeface="Rockwell"/>
            </a:endParaRPr>
          </a:p>
          <a:p>
            <a:pPr marL="184785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85420" algn="l"/>
              </a:tabLst>
            </a:pPr>
            <a:r>
              <a:rPr sz="1350" spc="-40" dirty="0">
                <a:solidFill>
                  <a:srgbClr val="FFFFFF"/>
                </a:solidFill>
                <a:latin typeface="Rockwell"/>
                <a:cs typeface="Rockwell"/>
              </a:rPr>
              <a:t>Yellow</a:t>
            </a:r>
            <a:r>
              <a:rPr sz="1350" spc="-5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Rockwell"/>
                <a:cs typeface="Rockwell"/>
              </a:rPr>
              <a:t>Journalism</a:t>
            </a:r>
            <a:endParaRPr sz="135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Pulitzer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vs.</a:t>
            </a:r>
            <a:r>
              <a:rPr sz="1200" spc="-18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dirty="0">
                <a:solidFill>
                  <a:srgbClr val="FFFFFF"/>
                </a:solidFill>
                <a:latin typeface="Rockwell"/>
                <a:cs typeface="Rockwell"/>
              </a:rPr>
              <a:t>Hearst</a:t>
            </a: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- exaggerated, false accounts of Spanish in Cuba</a:t>
            </a:r>
          </a:p>
          <a:p>
            <a:pPr marL="984885" lvl="2" indent="-172085">
              <a:spcBef>
                <a:spcPts val="71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dirty="0">
                <a:solidFill>
                  <a:srgbClr val="FFFFFF"/>
                </a:solidFill>
                <a:latin typeface="Rockwell"/>
                <a:cs typeface="Rockwell"/>
              </a:rPr>
              <a:t>Called for US interference in Cuba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200" spc="-5" dirty="0" err="1">
                <a:solidFill>
                  <a:srgbClr val="FFFFFF"/>
                </a:solidFill>
                <a:latin typeface="Rockwell"/>
                <a:cs typeface="Rockwell"/>
              </a:rPr>
              <a:t>DeLôme</a:t>
            </a:r>
            <a:r>
              <a:rPr sz="12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Letter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 – letter highly critical of President McKinley - insult</a:t>
            </a:r>
            <a:endParaRPr sz="1200" dirty="0">
              <a:latin typeface="Rockwell"/>
              <a:cs typeface="Rockwell"/>
            </a:endParaRPr>
          </a:p>
          <a:p>
            <a:pPr marL="527685" lvl="1" indent="-17208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-5" dirty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USS</a:t>
            </a:r>
            <a:r>
              <a:rPr sz="1200" i="1" spc="-4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Rockwell"/>
                <a:cs typeface="Rockwell"/>
              </a:rPr>
              <a:t>Maine</a:t>
            </a:r>
            <a:r>
              <a:rPr lang="en-US" sz="1200" i="1" spc="-5" dirty="0">
                <a:solidFill>
                  <a:srgbClr val="FFFFFF"/>
                </a:solidFill>
                <a:latin typeface="Rockwell"/>
                <a:cs typeface="Rockwell"/>
              </a:rPr>
              <a:t> – </a:t>
            </a: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Havana, Cuba</a:t>
            </a:r>
          </a:p>
          <a:p>
            <a:pPr marL="984885" lvl="2" indent="-172085"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Exploded – killed 260 Americans</a:t>
            </a:r>
          </a:p>
          <a:p>
            <a:pPr marL="984885" lvl="2" indent="-172085"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Rockwell"/>
                <a:cs typeface="Rockwell"/>
              </a:rPr>
              <a:t>Spain blamed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37076" y="808806"/>
            <a:ext cx="5100066" cy="3613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0"/>
            <a:ext cx="6493764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3510" y="45211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/>
              <a:t>MCKINLEY’S</a:t>
            </a:r>
            <a:r>
              <a:rPr sz="3600" spc="240" dirty="0"/>
              <a:t> </a:t>
            </a:r>
            <a:r>
              <a:rPr sz="3600" spc="180" dirty="0"/>
              <a:t>MESSAGES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21563" y="758951"/>
            <a:ext cx="31851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743712"/>
            <a:ext cx="3072384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1018032"/>
            <a:ext cx="807719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1339596"/>
            <a:ext cx="501395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508" y="1333500"/>
            <a:ext cx="1853183" cy="522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700" y="1333500"/>
            <a:ext cx="673607" cy="522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9316" y="1333500"/>
            <a:ext cx="946404" cy="522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655" y="1720595"/>
            <a:ext cx="501395" cy="512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508" y="1714500"/>
            <a:ext cx="780288" cy="522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9803" y="1714500"/>
            <a:ext cx="2031492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508" y="2043683"/>
            <a:ext cx="1107948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655" y="2429255"/>
            <a:ext cx="501395" cy="512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6508" y="2423160"/>
            <a:ext cx="920496" cy="5227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0011" y="2423160"/>
            <a:ext cx="573024" cy="5227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6044" y="2423160"/>
            <a:ext cx="888492" cy="5227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655" y="2808732"/>
            <a:ext cx="501395" cy="5120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6508" y="2802635"/>
            <a:ext cx="2299716" cy="5227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04" y="3201923"/>
            <a:ext cx="377952" cy="4907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672" y="3183635"/>
            <a:ext cx="2906267" cy="5227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672" y="3512820"/>
            <a:ext cx="1833372" cy="5227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4992" y="745743"/>
            <a:ext cx="3285947" cy="3137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26390" indent="-172085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Attempts at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Peace/Ultimatum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to 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Spain:</a:t>
            </a:r>
            <a:endParaRPr sz="1500" dirty="0">
              <a:latin typeface="Rockwell"/>
              <a:cs typeface="Rockwell"/>
            </a:endParaRPr>
          </a:p>
          <a:p>
            <a:pPr marL="739140" lvl="1" indent="-3429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compensation </a:t>
            </a:r>
            <a:r>
              <a:rPr sz="1800" spc="0" dirty="0">
                <a:solidFill>
                  <a:srgbClr val="FFFFFF"/>
                </a:solidFill>
                <a:latin typeface="Rockwell"/>
                <a:cs typeface="Rockwell"/>
              </a:rPr>
              <a:t>for</a:t>
            </a: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Rockwell"/>
                <a:cs typeface="Rockwell"/>
              </a:rPr>
              <a:t>Maine</a:t>
            </a:r>
            <a:endParaRPr sz="1800" dirty="0">
              <a:latin typeface="Rockwell"/>
              <a:cs typeface="Rockwell"/>
            </a:endParaRPr>
          </a:p>
          <a:p>
            <a:pPr marL="739140" marR="406400" lvl="1" indent="-342900">
              <a:lnSpc>
                <a:spcPct val="120100"/>
              </a:lnSpc>
              <a:spcBef>
                <a:spcPts val="40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end </a:t>
            </a:r>
            <a:r>
              <a:rPr sz="1800" spc="-15" dirty="0" err="1">
                <a:solidFill>
                  <a:srgbClr val="FFFFFF"/>
                </a:solidFill>
                <a:latin typeface="Rockwell"/>
                <a:cs typeface="Rockwell"/>
              </a:rPr>
              <a:t>reconcentration</a:t>
            </a:r>
            <a:r>
              <a:rPr sz="1800" spc="-15" dirty="0">
                <a:solidFill>
                  <a:srgbClr val="FFFFFF"/>
                </a:solidFill>
                <a:latin typeface="Rockwell"/>
                <a:cs typeface="Rockwell"/>
              </a:rPr>
              <a:t> 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camps</a:t>
            </a:r>
            <a:endParaRPr sz="1800" dirty="0">
              <a:latin typeface="Rockwell"/>
              <a:cs typeface="Rockwell"/>
            </a:endParaRPr>
          </a:p>
          <a:p>
            <a:pPr marL="739140" lvl="1" indent="-34290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truce in</a:t>
            </a:r>
            <a:r>
              <a:rPr sz="18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800" dirty="0">
              <a:latin typeface="Rockwell"/>
              <a:cs typeface="Rockwell"/>
            </a:endParaRPr>
          </a:p>
          <a:p>
            <a:pPr marL="739140" lvl="1" indent="-34290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739140" algn="l"/>
                <a:tab pos="739775" algn="l"/>
              </a:tabLst>
            </a:pP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independent</a:t>
            </a:r>
            <a:r>
              <a:rPr sz="1800" spc="-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Cuba</a:t>
            </a:r>
            <a:endParaRPr sz="1800" dirty="0">
              <a:latin typeface="Rockwell"/>
              <a:cs typeface="Rockwell"/>
            </a:endParaRPr>
          </a:p>
          <a:p>
            <a:pPr marL="527685" marR="205104" indent="-172085">
              <a:lnSpc>
                <a:spcPct val="120000"/>
              </a:lnSpc>
              <a:spcBef>
                <a:spcPts val="409"/>
              </a:spcBef>
              <a:buFont typeface="Arial"/>
              <a:buChar char="•"/>
              <a:tabLst>
                <a:tab pos="528320" algn="l"/>
              </a:tabLst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Spain accepts all</a:t>
            </a:r>
            <a:r>
              <a:rPr sz="180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except  last</a:t>
            </a:r>
            <a:r>
              <a:rPr sz="1800" spc="-7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ckwell"/>
                <a:cs typeface="Rockwell"/>
              </a:rPr>
              <a:t>stipulation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0208" y="765048"/>
            <a:ext cx="5193792" cy="41696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4591" y="789431"/>
            <a:ext cx="5169408" cy="40660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A9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1411</Words>
  <Application>Microsoft Office PowerPoint</Application>
  <PresentationFormat>On-screen Show (16:9)</PresentationFormat>
  <Paragraphs>220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Rockwell</vt:lpstr>
      <vt:lpstr>Times New Roman</vt:lpstr>
      <vt:lpstr>Wingdings</vt:lpstr>
      <vt:lpstr>Office Theme</vt:lpstr>
      <vt:lpstr>PowerPoint Presentation</vt:lpstr>
      <vt:lpstr>ESSENTIAL QUESTION</vt:lpstr>
      <vt:lpstr>QUESTIONING THE CAUSES</vt:lpstr>
      <vt:lpstr>Imperialism: Pros &amp; Cons</vt:lpstr>
      <vt:lpstr>WILLIAM  H. SEWARD</vt:lpstr>
      <vt:lpstr>THE “NEW” IMPERIALISM</vt:lpstr>
      <vt:lpstr>LATIN AMERICA</vt:lpstr>
      <vt:lpstr>THE SPANISH-AMERICAN WAR</vt:lpstr>
      <vt:lpstr>MCKINLEY’S MESSAGES</vt:lpstr>
      <vt:lpstr>MCKINLEY’S MESSAGES</vt:lpstr>
      <vt:lpstr>A  “SPLENDID LITTLE WAR”</vt:lpstr>
      <vt:lpstr>RESULTS OF THE WAR</vt:lpstr>
      <vt:lpstr>IMPACT OF THE WAR</vt:lpstr>
      <vt:lpstr>IMPACT OF THE WAR</vt:lpstr>
      <vt:lpstr>OPEN DOOR POLICY IN CHINA</vt:lpstr>
      <vt:lpstr>“SPEAK SOFTLY AND CARRY A  BIG STICK.”</vt:lpstr>
      <vt:lpstr>IMPERIALISM &amp;  PEACE IN EAST ASIA</vt:lpstr>
      <vt:lpstr>WILLIAM  H. TAFT’S FOREIGN POLICY</vt:lpstr>
      <vt:lpstr>WOODROW  WILSON &amp;  FOREIGN AFFAIRS</vt:lpstr>
      <vt:lpstr>WOODROW  WILSON &amp;  FOREIGN AFFAIRS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World Power</dc:title>
  <dc:creator>Isola</dc:creator>
  <cp:lastModifiedBy>Lisa Klein</cp:lastModifiedBy>
  <cp:revision>10</cp:revision>
  <dcterms:created xsi:type="dcterms:W3CDTF">2018-01-12T14:20:25Z</dcterms:created>
  <dcterms:modified xsi:type="dcterms:W3CDTF">2018-01-14T16:51:14Z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2018-01-12T00:00:00Z</vt:filetime>
  </property>
</Properties>
</file>