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eg" ContentType="image/jpeg"/>
  <Override PartName="/ppt/media/image4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5.jpeg" ContentType="image/jpeg"/>
  <Override PartName="/ppt/notesSlides/notesSlide8.xml" ContentType="application/vnd.openxmlformats-officedocument.presentationml.notesSlide+xml"/>
  <Override PartName="/ppt/media/image6.jpeg" ContentType="image/jpeg"/>
  <Override PartName="/ppt/notesSlides/notesSlide9.xml" ContentType="application/vnd.openxmlformats-officedocument.presentationml.notesSlide+xml"/>
  <Override PartName="/ppt/media/image7.jpeg" ContentType="image/jpeg"/>
  <Override PartName="/ppt/notesSlides/notesSlide10.xml" ContentType="application/vnd.openxmlformats-officedocument.presentationml.notesSlide+xml"/>
  <Override PartName="/ppt/media/image8.jpeg" ContentType="image/jpeg"/>
  <Override PartName="/ppt/notesSlides/notesSlide11.xml" ContentType="application/vnd.openxmlformats-officedocument.presentationml.notesSlide+xml"/>
  <Override PartName="/ppt/media/image9.jpeg" ContentType="image/jpeg"/>
  <Override PartName="/ppt/notesSlides/notesSlide12.xml" ContentType="application/vnd.openxmlformats-officedocument.presentationml.notesSlide+xml"/>
  <Override PartName="/ppt/media/image10.jpe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1.jpeg" ContentType="image/jpeg"/>
  <Override PartName="/ppt/notesSlides/notesSlide15.xml" ContentType="application/vnd.openxmlformats-officedocument.presentationml.notesSlide+xml"/>
  <Override PartName="/ppt/media/image12.jpeg" ContentType="image/jpeg"/>
  <Override PartName="/ppt/media/image13.jpeg" ContentType="image/jpeg"/>
  <Override PartName="/ppt/notesSlides/notesSlide16.xml" ContentType="application/vnd.openxmlformats-officedocument.presentationml.notesSlide+xml"/>
  <Override PartName="/ppt/media/image14.jpeg" ContentType="image/jpeg"/>
  <Override PartName="/ppt/notesSlides/notesSlide17.xml" ContentType="application/vnd.openxmlformats-officedocument.presentationml.notesSlide+xml"/>
  <Override PartName="/ppt/media/image15.jpeg" ContentType="image/jpeg"/>
  <Override PartName="/ppt/media/image16.jpeg" ContentType="image/jpeg"/>
  <Override PartName="/ppt/notesSlides/notesSlide18.xml" ContentType="application/vnd.openxmlformats-officedocument.presentationml.notesSlide+xml"/>
  <Override PartName="/ppt/media/image17.jpeg" ContentType="image/jpeg"/>
  <Override PartName="/ppt/media/image18.jpeg" ContentType="image/jpeg"/>
  <Override PartName="/ppt/notesSlides/notesSlide19.xml" ContentType="application/vnd.openxmlformats-officedocument.presentationml.notesSlide+xml"/>
  <Override PartName="/ppt/media/image19.jpe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20.jpeg" ContentType="image/jpeg"/>
  <Override PartName="/ppt/media/image21.jpeg" ContentType="image/jpeg"/>
  <Override PartName="/ppt/notesSlides/notesSlide22.xml" ContentType="application/vnd.openxmlformats-officedocument.presentationml.notesSlide+xml"/>
  <Override PartName="/ppt/media/image22.jpeg" ContentType="image/jpeg"/>
  <Override PartName="/ppt/notesSlides/notesSlide23.xml" ContentType="application/vnd.openxmlformats-officedocument.presentationml.notesSlide+xml"/>
  <Override PartName="/ppt/media/image23.jpeg" ContentType="image/jpeg"/>
  <Override PartName="/ppt/notesSlides/notesSlide24.xml" ContentType="application/vnd.openxmlformats-officedocument.presentationml.notesSlide+xml"/>
  <Override PartName="/ppt/media/image24.jpeg" ContentType="image/jpe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25.jpeg" ContentType="image/jpeg"/>
  <Override PartName="/ppt/notesSlides/notesSlide27.xml" ContentType="application/vnd.openxmlformats-officedocument.presentationml.notesSlide+xml"/>
  <Override PartName="/ppt/media/image26.jpeg" ContentType="image/jpeg"/>
  <Override PartName="/ppt/notesSlides/notesSlide28.xml" ContentType="application/vnd.openxmlformats-officedocument.presentationml.notesSlide+xml"/>
  <Override PartName="/ppt/media/image27.jpeg" ContentType="image/jpeg"/>
  <Override PartName="/ppt/notesSlides/notesSlide29.xml" ContentType="application/vnd.openxmlformats-officedocument.presentationml.notesSlide+xml"/>
  <Override PartName="/ppt/media/image28.jpeg" ContentType="image/jpeg"/>
  <Override PartName="/ppt/media/image29.jpeg" ContentType="image/jpeg"/>
  <Override PartName="/ppt/notesSlides/notesSlide30.xml" ContentType="application/vnd.openxmlformats-officedocument.presentationml.notesSlide+xml"/>
  <Override PartName="/ppt/media/image30.jpeg" ContentType="image/jpeg"/>
  <Override PartName="/ppt/notesSlides/notesSlide3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8CA"/>
          </a:solidFill>
        </a:fill>
      </a:tcStyle>
    </a:wholeTbl>
    <a:band2H>
      <a:tcTxStyle b="def" i="def"/>
      <a:tcStyle>
        <a:tcBdr/>
        <a:fill>
          <a:solidFill>
            <a:srgbClr val="FEF4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CCCA"/>
          </a:solidFill>
        </a:fill>
      </a:tcStyle>
    </a:wholeTbl>
    <a:band2H>
      <a:tcTxStyle b="def" i="def"/>
      <a:tcStyle>
        <a:tcBdr/>
        <a:fill>
          <a:solidFill>
            <a:srgbClr val="FEE7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1CA"/>
          </a:solidFill>
        </a:fill>
      </a:tcStyle>
    </a:wholeTbl>
    <a:band2H>
      <a:tcTxStyle b="def" i="def"/>
      <a:tcStyle>
        <a:tcBdr/>
        <a:fill>
          <a:solidFill>
            <a:srgbClr val="E9EAE7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0" name="Shape 3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Shape 3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Debate: http://www.history.com/topics/us-presidents/kennedy-nixon-debates</a:t>
            </a:r>
          </a:p>
          <a:p>
            <a:pPr/>
            <a:r>
              <a:t>Map: http://kc-johnson.com/history-3442-the-1960-election/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4" name="Shape 4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Daisy Girl Image: http://theinspirationroom.com/daily/2008/lyndon-johnson-picks-a-daisy/</a:t>
            </a:r>
          </a:p>
          <a:p>
            <a:pPr/>
            <a:r>
              <a:t>Link to Campaign Ad: http://www.livingroomcandidate.org/commercials/1964/peace-little-girl-daisy#3983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0" name="Shape 4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Johnson Signs Immigration Act of 1965 on Ellis Island: http://immigrationinamerica.org/594-immigration-and-nationality-act-of-1965.html</a:t>
            </a:r>
          </a:p>
          <a:p>
            <a:pPr/>
            <a:r>
              <a:t>Note Humphrey (L) and Edward and Robert Keenedy (R)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6" name="Shape 4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Image: http://tomatobubble.com/id378.html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1" name="Shape 4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Image: http://tomatobubble.com/id378.html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0" name="Shape 4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Wallace @ Alabama: http://www.alabamacivilrights.ua.edu/tuscaloosa/album.html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7" name="Shape 4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1, Selma: http://www.history.com/photos/martin-luther-king-jr/photo8</a:t>
            </a:r>
          </a:p>
          <a:p>
            <a:pPr/>
            <a:r>
              <a:t>Image 2, Bloody Sunday: https://www.remember.com/memories/selma-to-montgomery-march-(bloody-sunday-1965)/10002841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3" name="Shape 4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Cartoon: http://www.americaslibrary.gov/jb/modern/jb_modern_polltax_1_e.html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0" name="Shape 4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Malcolm X: http://www.dailymail.co.uk/news/article-2329045/Malcolm-Xs-grandson-Malcolm-Shabazz-buried-NY-cemetery.html</a:t>
            </a:r>
          </a:p>
          <a:p>
            <a:pPr/>
            <a:r>
              <a:t>Watts Riots: http://www.huffingtonpost.com/2013/06/23/rena-price-dead-woman-whose-arrest-triggers-watts-riots_n_3486647.html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7" name="Shape 4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Memphis Strike: http://www.lawyersgunsmoneyblog.com/2012/04/this-day-in-labor-history-april-4-1968</a:t>
            </a:r>
          </a:p>
          <a:p>
            <a:pPr/>
            <a:r>
              <a:t>Lorraine Motel: http://midliferoadtrip.tv/the-national-civil-rights-museum/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3" name="Shape 4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Virginia Civil Rights Memorial: http://www.virginiamemory.com/online_classroom/shaping_the_constitution/doc/virginia_civil_rights_memorial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6" name="Shape 3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Frontier Speech: http://infinite-frontier.blogspot.com/2009/02/kennedys-new-frontier-speech.html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9" name="Shape 4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Image: http://tomatobubble.com/id378.html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9" name="Shape 4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Magazine Cover, 1953: http://content.time.com/time/covers/0,16641,19531221,00.html</a:t>
            </a:r>
          </a:p>
          <a:p>
            <a:pPr/>
            <a:r>
              <a:t>Billboard: http://www.latimes.com/news/mlk_j69oh8nc-photo.html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5" name="Shape 4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Free Speech Movement, Savio, and Berkeley: http://www.lib.berkeley.edu/MRC/FSM/fsmchronology1.html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1" name="Shape 5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Warhol: http://artasiapacific.com/Magazine/82/TheLittleCanThatCould</a:t>
            </a:r>
          </a:p>
          <a:p>
            <a:pPr/>
            <a:r>
              <a:t>Ken Kesey: http://content.time.com/time/specials/packages/article/0,28804,2088972_2088978_2088962,00.html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7" name="Shape 5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NOW: https://sites.google.com/a/peddie.org/60s-e-period-2012/fighting-for-our-rights/the-women-s-rights-movement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2" name="Shape 5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Image: http://tomatobubble.com/id378.html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1" name="Shape 5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Self-immolation in protest to Diem’s gov’t: http://en.wikipedia.org/wiki/Th%C3%ADch_Qu</a:t>
            </a:r>
            <a:r>
              <a:t>ả</a:t>
            </a:r>
            <a:r>
              <a:t>ng_Đ</a:t>
            </a:r>
            <a:r>
              <a:t>ứ</a:t>
            </a:r>
            <a:r>
              <a:t>c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7" name="Shape 5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Operation Rolling Thunder: http://vietnamwarproject1961-1969.wikispaces.com/Operation+Rolling+Thunder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3" name="Shape 5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Kronkite’s Stalemate Speech: https://facultystaff.richmond.edu/~ebolt/history398/cronkite_1968.html</a:t>
            </a:r>
          </a:p>
          <a:p>
            <a:pPr/>
            <a:r>
              <a:t>Execution of Vietcong Guerilla: http://www.worldsfamousphotos.com/2007/03/18/execution-of-a-viet-cong-guerrilla-1968/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0" name="Shape 5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National Convention: http://www.pophistorydig.com/topics/1968-presidential-racedemocrats/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 of Pigs: http://mrortlieb.weebly.com/cold-war-in-the-1960s.html</a:t>
            </a:r>
          </a:p>
          <a:p>
            <a:pPr/>
            <a:r>
              <a:t>Berliner Speech: http://en.wikipedia.org/wiki/Ich_bin_ein_Berliner</a:t>
            </a:r>
          </a:p>
          <a:p>
            <a:pPr/>
            <a:r>
              <a:t>Berliner – Play on “jelly doughnut” translation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6" name="Shape 5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Woodstock Poster: http://ecx.images-amazon.com/images/I/81ryzsl8ssL._SL1500_.jpg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1" name="Shape 5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Image: http://tomatobubble.com/id378.html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hape 3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Cuban Missile Crisis: http://teachinghistory.org/nhec-blog/23484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hape 3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Cuban Missile Crisis: http://teachinghistory.org/nhec-blog/23484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9" name="Shape 3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Commentary on new standards—include discussion of use of “zenith”: http://www.burtfolsom.com/?p=2901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6" name="Shape 3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use statistics-</a:t>
            </a:r>
          </a:p>
          <a:p>
            <a:pPr/>
            <a:r>
              <a:t>Graph 1: http://www.americanhistoryusa.com/5-liberal-falsehoods-of-american-history/</a:t>
            </a:r>
          </a:p>
          <a:p>
            <a:pPr/>
            <a:r>
              <a:t>Graph 2: https://thedrpete.wordpress.com/tag/great-society/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hape 4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Cartoon: http://www.glogster.com/hannahray15/apush-johnson-s-great-society/g-6ksmfcl0nh2289d783g7ga0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hape 4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Criticism: http://vicepresidents.com/blog/2012/10/10/historic-lyndon-b-johnson-political-cartoon/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" name="Group 52"/>
          <p:cNvGrpSpPr/>
          <p:nvPr/>
        </p:nvGrpSpPr>
        <p:grpSpPr>
          <a:xfrm>
            <a:off x="39690" y="1060642"/>
            <a:ext cx="9392006" cy="3742870"/>
            <a:chOff x="0" y="0"/>
            <a:chExt cx="9392005" cy="3742869"/>
          </a:xfrm>
        </p:grpSpPr>
        <p:sp>
          <p:nvSpPr>
            <p:cNvPr id="38" name="Freeform 20"/>
            <p:cNvSpPr/>
            <p:nvPr/>
          </p:nvSpPr>
          <p:spPr>
            <a:xfrm rot="15669120">
              <a:off x="3921850" y="-2850347"/>
              <a:ext cx="1548305" cy="926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9" y="20834"/>
                  </a:moveTo>
                  <a:lnTo>
                    <a:pt x="0" y="2607"/>
                  </a:lnTo>
                  <a:cubicBezTo>
                    <a:pt x="0" y="1916"/>
                    <a:pt x="1138" y="1252"/>
                    <a:pt x="3163" y="764"/>
                  </a:cubicBezTo>
                  <a:cubicBezTo>
                    <a:pt x="5189" y="275"/>
                    <a:pt x="7936" y="0"/>
                    <a:pt x="10800" y="0"/>
                  </a:cubicBezTo>
                  <a:lnTo>
                    <a:pt x="10800" y="0"/>
                  </a:lnTo>
                  <a:cubicBezTo>
                    <a:pt x="13664" y="0"/>
                    <a:pt x="16411" y="275"/>
                    <a:pt x="18437" y="764"/>
                  </a:cubicBezTo>
                  <a:cubicBezTo>
                    <a:pt x="20462" y="1252"/>
                    <a:pt x="21600" y="1916"/>
                    <a:pt x="21600" y="2607"/>
                  </a:cubicBezTo>
                  <a:cubicBezTo>
                    <a:pt x="21600" y="8938"/>
                    <a:pt x="21600" y="15269"/>
                    <a:pt x="21600" y="21600"/>
                  </a:cubicBezTo>
                </a:path>
              </a:pathLst>
            </a:custGeom>
            <a:solidFill>
              <a:srgbClr val="073779">
                <a:alpha val="80000"/>
              </a:srgbClr>
            </a:solidFill>
            <a:ln w="25400" cap="flat">
              <a:solidFill>
                <a:schemeClr val="accent2">
                  <a:alpha val="6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" name="Freeform 22"/>
            <p:cNvSpPr/>
            <p:nvPr/>
          </p:nvSpPr>
          <p:spPr>
            <a:xfrm rot="15660000">
              <a:off x="5269979" y="-768129"/>
              <a:ext cx="780664" cy="713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107"/>
                  </a:moveTo>
                  <a:lnTo>
                    <a:pt x="0" y="1509"/>
                  </a:lnTo>
                  <a:cubicBezTo>
                    <a:pt x="0" y="1109"/>
                    <a:pt x="1090" y="725"/>
                    <a:pt x="3029" y="442"/>
                  </a:cubicBezTo>
                  <a:cubicBezTo>
                    <a:pt x="4968" y="159"/>
                    <a:pt x="7598" y="0"/>
                    <a:pt x="10341" y="0"/>
                  </a:cubicBezTo>
                  <a:lnTo>
                    <a:pt x="10341" y="0"/>
                  </a:lnTo>
                  <a:cubicBezTo>
                    <a:pt x="13084" y="0"/>
                    <a:pt x="15714" y="159"/>
                    <a:pt x="17653" y="442"/>
                  </a:cubicBezTo>
                  <a:cubicBezTo>
                    <a:pt x="19593" y="725"/>
                    <a:pt x="20682" y="1109"/>
                    <a:pt x="20682" y="1509"/>
                  </a:cubicBezTo>
                  <a:cubicBezTo>
                    <a:pt x="21377" y="5035"/>
                    <a:pt x="21531" y="17764"/>
                    <a:pt x="21600" y="21600"/>
                  </a:cubicBezTo>
                </a:path>
              </a:pathLst>
            </a:custGeom>
            <a:solidFill>
              <a:srgbClr val="194431">
                <a:alpha val="60000"/>
              </a:srgbClr>
            </a:solidFill>
            <a:ln w="31750" cap="flat">
              <a:solidFill>
                <a:srgbClr val="F0E6C3">
                  <a:alpha val="6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" name="Freeform 25"/>
            <p:cNvSpPr/>
            <p:nvPr/>
          </p:nvSpPr>
          <p:spPr>
            <a:xfrm rot="15660000">
              <a:off x="6204810" y="-1774357"/>
              <a:ext cx="699278" cy="52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094"/>
                  </a:moveTo>
                  <a:lnTo>
                    <a:pt x="124" y="21067"/>
                  </a:lnTo>
                  <a:cubicBezTo>
                    <a:pt x="83" y="14566"/>
                    <a:pt x="41" y="8064"/>
                    <a:pt x="0" y="1563"/>
                  </a:cubicBezTo>
                  <a:cubicBezTo>
                    <a:pt x="0" y="1148"/>
                    <a:pt x="1081" y="751"/>
                    <a:pt x="3004" y="458"/>
                  </a:cubicBezTo>
                  <a:cubicBezTo>
                    <a:pt x="4928" y="165"/>
                    <a:pt x="7536" y="0"/>
                    <a:pt x="10257" y="0"/>
                  </a:cubicBezTo>
                  <a:lnTo>
                    <a:pt x="10257" y="0"/>
                  </a:lnTo>
                  <a:cubicBezTo>
                    <a:pt x="12977" y="0"/>
                    <a:pt x="15586" y="165"/>
                    <a:pt x="17509" y="458"/>
                  </a:cubicBezTo>
                  <a:cubicBezTo>
                    <a:pt x="19433" y="751"/>
                    <a:pt x="20513" y="1148"/>
                    <a:pt x="20513" y="1563"/>
                  </a:cubicBezTo>
                  <a:cubicBezTo>
                    <a:pt x="21159" y="5091"/>
                    <a:pt x="19525" y="15468"/>
                    <a:pt x="21600" y="21600"/>
                  </a:cubicBezTo>
                </a:path>
              </a:pathLst>
            </a:custGeom>
            <a:solidFill>
              <a:srgbClr val="194431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" name="Freeform 23"/>
            <p:cNvSpPr/>
            <p:nvPr/>
          </p:nvSpPr>
          <p:spPr>
            <a:xfrm rot="15660000">
              <a:off x="5704791" y="-2309129"/>
              <a:ext cx="722126" cy="63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094"/>
                  </a:moveTo>
                  <a:lnTo>
                    <a:pt x="0" y="1563"/>
                  </a:lnTo>
                  <a:cubicBezTo>
                    <a:pt x="0" y="1148"/>
                    <a:pt x="1081" y="751"/>
                    <a:pt x="3004" y="458"/>
                  </a:cubicBezTo>
                  <a:cubicBezTo>
                    <a:pt x="4928" y="165"/>
                    <a:pt x="7536" y="0"/>
                    <a:pt x="10257" y="0"/>
                  </a:cubicBezTo>
                  <a:lnTo>
                    <a:pt x="10257" y="0"/>
                  </a:lnTo>
                  <a:cubicBezTo>
                    <a:pt x="12977" y="0"/>
                    <a:pt x="15586" y="165"/>
                    <a:pt x="17509" y="458"/>
                  </a:cubicBezTo>
                  <a:cubicBezTo>
                    <a:pt x="19433" y="751"/>
                    <a:pt x="20513" y="1148"/>
                    <a:pt x="20513" y="1563"/>
                  </a:cubicBezTo>
                  <a:cubicBezTo>
                    <a:pt x="21159" y="5091"/>
                    <a:pt x="19525" y="15468"/>
                    <a:pt x="21600" y="21600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 cap="flat">
              <a:solidFill>
                <a:schemeClr val="accent2"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" name="Freeform 27"/>
            <p:cNvSpPr/>
            <p:nvPr/>
          </p:nvSpPr>
          <p:spPr>
            <a:xfrm rot="15660000">
              <a:off x="6424548" y="-1907632"/>
              <a:ext cx="414075" cy="510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03"/>
                  </a:moveTo>
                  <a:lnTo>
                    <a:pt x="0" y="1063"/>
                  </a:lnTo>
                  <a:cubicBezTo>
                    <a:pt x="0" y="781"/>
                    <a:pt x="1036" y="511"/>
                    <a:pt x="2881" y="311"/>
                  </a:cubicBezTo>
                  <a:cubicBezTo>
                    <a:pt x="4726" y="112"/>
                    <a:pt x="7229" y="0"/>
                    <a:pt x="9838" y="0"/>
                  </a:cubicBezTo>
                  <a:cubicBezTo>
                    <a:pt x="12447" y="0"/>
                    <a:pt x="14949" y="112"/>
                    <a:pt x="16794" y="311"/>
                  </a:cubicBezTo>
                  <a:cubicBezTo>
                    <a:pt x="18639" y="511"/>
                    <a:pt x="19676" y="781"/>
                    <a:pt x="19676" y="1063"/>
                  </a:cubicBezTo>
                  <a:cubicBezTo>
                    <a:pt x="20666" y="7881"/>
                    <a:pt x="20972" y="21302"/>
                    <a:pt x="21600" y="21600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" name="Freeform 44"/>
            <p:cNvSpPr/>
            <p:nvPr/>
          </p:nvSpPr>
          <p:spPr>
            <a:xfrm rot="15660000">
              <a:off x="7496099" y="-543537"/>
              <a:ext cx="402215" cy="293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" y="20942"/>
                  </a:moveTo>
                  <a:cubicBezTo>
                    <a:pt x="269" y="14544"/>
                    <a:pt x="4" y="8246"/>
                    <a:pt x="0" y="1848"/>
                  </a:cubicBezTo>
                  <a:cubicBezTo>
                    <a:pt x="0" y="1358"/>
                    <a:pt x="1067" y="888"/>
                    <a:pt x="2966" y="541"/>
                  </a:cubicBezTo>
                  <a:cubicBezTo>
                    <a:pt x="4866" y="195"/>
                    <a:pt x="7442" y="0"/>
                    <a:pt x="10128" y="0"/>
                  </a:cubicBezTo>
                  <a:cubicBezTo>
                    <a:pt x="12814" y="0"/>
                    <a:pt x="15390" y="195"/>
                    <a:pt x="17290" y="541"/>
                  </a:cubicBezTo>
                  <a:cubicBezTo>
                    <a:pt x="19189" y="888"/>
                    <a:pt x="20256" y="1358"/>
                    <a:pt x="20256" y="1848"/>
                  </a:cubicBezTo>
                  <a:cubicBezTo>
                    <a:pt x="21276" y="13703"/>
                    <a:pt x="20851" y="6655"/>
                    <a:pt x="21600" y="21600"/>
                  </a:cubicBezTo>
                </a:path>
              </a:pathLst>
            </a:custGeom>
            <a:solidFill>
              <a:schemeClr val="accent1"/>
            </a:solidFill>
            <a:ln w="571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5" name="Freeform 24"/>
          <p:cNvSpPr/>
          <p:nvPr/>
        </p:nvSpPr>
        <p:spPr>
          <a:xfrm rot="15660000">
            <a:off x="5873932" y="-1237393"/>
            <a:ext cx="739349" cy="6048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32"/>
                </a:moveTo>
                <a:lnTo>
                  <a:pt x="0" y="1558"/>
                </a:lnTo>
                <a:cubicBezTo>
                  <a:pt x="0" y="1145"/>
                  <a:pt x="1060" y="748"/>
                  <a:pt x="2947" y="456"/>
                </a:cubicBezTo>
                <a:cubicBezTo>
                  <a:pt x="4834" y="164"/>
                  <a:pt x="7393" y="0"/>
                  <a:pt x="10061" y="0"/>
                </a:cubicBezTo>
                <a:lnTo>
                  <a:pt x="10061" y="0"/>
                </a:lnTo>
                <a:cubicBezTo>
                  <a:pt x="12730" y="0"/>
                  <a:pt x="15289" y="164"/>
                  <a:pt x="17176" y="456"/>
                </a:cubicBezTo>
                <a:cubicBezTo>
                  <a:pt x="19063" y="748"/>
                  <a:pt x="20123" y="1145"/>
                  <a:pt x="20123" y="1558"/>
                </a:cubicBezTo>
                <a:cubicBezTo>
                  <a:pt x="20756" y="5076"/>
                  <a:pt x="19565" y="15486"/>
                  <a:pt x="21600" y="21600"/>
                </a:cubicBezTo>
              </a:path>
            </a:pathLst>
          </a:custGeom>
          <a:solidFill>
            <a:srgbClr val="F9F5E7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9" name="Group 29"/>
          <p:cNvGrpSpPr/>
          <p:nvPr/>
        </p:nvGrpSpPr>
        <p:grpSpPr>
          <a:xfrm>
            <a:off x="785808" y="-537641"/>
            <a:ext cx="5668234" cy="1836505"/>
            <a:chOff x="0" y="0"/>
            <a:chExt cx="5668232" cy="1836503"/>
          </a:xfrm>
        </p:grpSpPr>
        <p:sp>
          <p:nvSpPr>
            <p:cNvPr id="46" name="Oval 36"/>
            <p:cNvSpPr/>
            <p:nvPr/>
          </p:nvSpPr>
          <p:spPr>
            <a:xfrm>
              <a:off x="1597174" y="1379303"/>
              <a:ext cx="609601" cy="457201"/>
            </a:xfrm>
            <a:prstGeom prst="ellipse">
              <a:avLst/>
            </a:pr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" name="Oval 41"/>
            <p:cNvSpPr/>
            <p:nvPr/>
          </p:nvSpPr>
          <p:spPr>
            <a:xfrm>
              <a:off x="2071146" y="594790"/>
              <a:ext cx="1023671" cy="62865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" name="Oval 40"/>
            <p:cNvSpPr/>
            <p:nvPr/>
          </p:nvSpPr>
          <p:spPr>
            <a:xfrm>
              <a:off x="1162323" y="572441"/>
              <a:ext cx="1023671" cy="6509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" name="Pie 33"/>
            <p:cNvSpPr/>
            <p:nvPr/>
          </p:nvSpPr>
          <p:spPr>
            <a:xfrm>
              <a:off x="433026" y="534195"/>
              <a:ext cx="3505317" cy="58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33"/>
                  </a:moveTo>
                  <a:cubicBezTo>
                    <a:pt x="21600" y="12123"/>
                    <a:pt x="16765" y="21600"/>
                    <a:pt x="10800" y="21600"/>
                  </a:cubicBezTo>
                  <a:cubicBezTo>
                    <a:pt x="4835" y="21600"/>
                    <a:pt x="0" y="12123"/>
                    <a:pt x="0" y="433"/>
                  </a:cubicBezTo>
                  <a:lnTo>
                    <a:pt x="10802" y="0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" name="Oval 35"/>
            <p:cNvSpPr/>
            <p:nvPr/>
          </p:nvSpPr>
          <p:spPr>
            <a:xfrm>
              <a:off x="1559312" y="643527"/>
              <a:ext cx="1023671" cy="714701"/>
            </a:xfrm>
            <a:prstGeom prst="ellipse">
              <a:avLst/>
            </a:pr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" name="Arc 37"/>
            <p:cNvSpPr/>
            <p:nvPr/>
          </p:nvSpPr>
          <p:spPr>
            <a:xfrm rot="12469977">
              <a:off x="330556" y="698449"/>
              <a:ext cx="1115666" cy="31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16936"/>
                  </a:moveTo>
                  <a:lnTo>
                    <a:pt x="0" y="16936"/>
                  </a:lnTo>
                  <a:cubicBezTo>
                    <a:pt x="955" y="5973"/>
                    <a:pt x="6580" y="-1496"/>
                    <a:pt x="12563" y="254"/>
                  </a:cubicBezTo>
                  <a:cubicBezTo>
                    <a:pt x="17106" y="1582"/>
                    <a:pt x="20714" y="7962"/>
                    <a:pt x="21600" y="16233"/>
                  </a:cubicBezTo>
                  <a:lnTo>
                    <a:pt x="10834" y="20104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" name="Pie 45"/>
            <p:cNvSpPr/>
            <p:nvPr/>
          </p:nvSpPr>
          <p:spPr>
            <a:xfrm rot="60000">
              <a:off x="1217" y="531583"/>
              <a:ext cx="380608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0" y="21600"/>
                    <a:pt x="10789" y="21600"/>
                  </a:cubicBezTo>
                  <a:cubicBezTo>
                    <a:pt x="5087" y="21600"/>
                    <a:pt x="366" y="12754"/>
                    <a:pt x="0" y="1387"/>
                  </a:cubicBezTo>
                  <a:lnTo>
                    <a:pt x="10789" y="13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" name="Arc 46"/>
            <p:cNvSpPr/>
            <p:nvPr/>
          </p:nvSpPr>
          <p:spPr>
            <a:xfrm rot="6387309">
              <a:off x="4408444" y="-99805"/>
              <a:ext cx="769585" cy="159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1" h="20141" fill="norm" stroke="1" extrusionOk="0">
                  <a:moveTo>
                    <a:pt x="0" y="939"/>
                  </a:moveTo>
                  <a:lnTo>
                    <a:pt x="0" y="939"/>
                  </a:lnTo>
                  <a:cubicBezTo>
                    <a:pt x="7009" y="-1459"/>
                    <a:pt x="15260" y="895"/>
                    <a:pt x="18430" y="6197"/>
                  </a:cubicBezTo>
                  <a:cubicBezTo>
                    <a:pt x="21600" y="11499"/>
                    <a:pt x="18488" y="17742"/>
                    <a:pt x="11479" y="20140"/>
                  </a:cubicBezTo>
                  <a:cubicBezTo>
                    <a:pt x="11478" y="20140"/>
                    <a:pt x="11477" y="20141"/>
                    <a:pt x="11475" y="20141"/>
                  </a:cubicBezTo>
                  <a:lnTo>
                    <a:pt x="5740" y="1053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Oval 47"/>
            <p:cNvSpPr/>
            <p:nvPr/>
          </p:nvSpPr>
          <p:spPr>
            <a:xfrm>
              <a:off x="4576767" y="883559"/>
              <a:ext cx="756425" cy="48275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" name="Oval 48"/>
            <p:cNvSpPr/>
            <p:nvPr/>
          </p:nvSpPr>
          <p:spPr>
            <a:xfrm>
              <a:off x="4014792" y="651940"/>
              <a:ext cx="756425" cy="48275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" name="Arc 39"/>
            <p:cNvSpPr/>
            <p:nvPr/>
          </p:nvSpPr>
          <p:spPr>
            <a:xfrm rot="6387309">
              <a:off x="3049822" y="-229760"/>
              <a:ext cx="985590" cy="195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6" h="20183" fill="norm" stroke="1" extrusionOk="0">
                  <a:moveTo>
                    <a:pt x="0" y="788"/>
                  </a:moveTo>
                  <a:lnTo>
                    <a:pt x="0" y="788"/>
                  </a:lnTo>
                  <a:cubicBezTo>
                    <a:pt x="7315" y="-1417"/>
                    <a:pt x="15672" y="1163"/>
                    <a:pt x="18666" y="6551"/>
                  </a:cubicBezTo>
                  <a:cubicBezTo>
                    <a:pt x="21600" y="11831"/>
                    <a:pt x="18299" y="17873"/>
                    <a:pt x="11217" y="20183"/>
                  </a:cubicBezTo>
                  <a:lnTo>
                    <a:pt x="5421" y="10544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" name="Oval 49"/>
            <p:cNvSpPr/>
            <p:nvPr/>
          </p:nvSpPr>
          <p:spPr>
            <a:xfrm>
              <a:off x="5329242" y="980552"/>
              <a:ext cx="152401" cy="1143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" name="Oval 50"/>
            <p:cNvSpPr/>
            <p:nvPr/>
          </p:nvSpPr>
          <p:spPr>
            <a:xfrm>
              <a:off x="5405442" y="901971"/>
              <a:ext cx="104775" cy="785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0" name="Rectangle 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Title Text"/>
          <p:cNvSpPr txBox="1"/>
          <p:nvPr>
            <p:ph type="title"/>
          </p:nvPr>
        </p:nvSpPr>
        <p:spPr>
          <a:xfrm rot="21042312">
            <a:off x="1022824" y="2221095"/>
            <a:ext cx="7551602" cy="120945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sz="quarter" idx="1"/>
          </p:nvPr>
        </p:nvSpPr>
        <p:spPr>
          <a:xfrm rot="21060000">
            <a:off x="2550459" y="3528600"/>
            <a:ext cx="6400801" cy="68580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65532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Group 7"/>
          <p:cNvGrpSpPr/>
          <p:nvPr/>
        </p:nvGrpSpPr>
        <p:grpSpPr>
          <a:xfrm>
            <a:off x="-7413" y="-280021"/>
            <a:ext cx="7020738" cy="1312084"/>
            <a:chOff x="0" y="0"/>
            <a:chExt cx="7020736" cy="1312083"/>
          </a:xfrm>
        </p:grpSpPr>
        <p:grpSp>
          <p:nvGrpSpPr>
            <p:cNvPr id="257" name="Group 32"/>
            <p:cNvGrpSpPr/>
            <p:nvPr/>
          </p:nvGrpSpPr>
          <p:grpSpPr>
            <a:xfrm>
              <a:off x="-1" y="0"/>
              <a:ext cx="7020738" cy="1312084"/>
              <a:chOff x="0" y="0"/>
              <a:chExt cx="7020736" cy="1312083"/>
            </a:xfrm>
          </p:grpSpPr>
          <p:sp>
            <p:nvSpPr>
              <p:cNvPr id="237" name="Oval 10"/>
              <p:cNvSpPr/>
              <p:nvPr/>
            </p:nvSpPr>
            <p:spPr>
              <a:xfrm rot="4368687">
                <a:off x="2919573" y="150262"/>
                <a:ext cx="436453" cy="79009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8" name="Oval 11"/>
              <p:cNvSpPr/>
              <p:nvPr/>
            </p:nvSpPr>
            <p:spPr>
              <a:xfrm>
                <a:off x="341987" y="289426"/>
                <a:ext cx="1189426" cy="7591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9" name="Arc 12"/>
              <p:cNvSpPr/>
              <p:nvPr/>
            </p:nvSpPr>
            <p:spPr>
              <a:xfrm rot="6387309">
                <a:off x="6095430" y="-133160"/>
                <a:ext cx="582211" cy="115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2" h="20160" fill="norm" stroke="1" extrusionOk="0">
                    <a:moveTo>
                      <a:pt x="0" y="890"/>
                    </a:moveTo>
                    <a:lnTo>
                      <a:pt x="0" y="890"/>
                    </a:lnTo>
                    <a:cubicBezTo>
                      <a:pt x="7085" y="-1440"/>
                      <a:pt x="15359" y="960"/>
                      <a:pt x="18479" y="6252"/>
                    </a:cubicBezTo>
                    <a:cubicBezTo>
                      <a:pt x="21600" y="11543"/>
                      <a:pt x="18386" y="17722"/>
                      <a:pt x="11300" y="20052"/>
                    </a:cubicBezTo>
                    <a:cubicBezTo>
                      <a:pt x="11188" y="20089"/>
                      <a:pt x="11075" y="20125"/>
                      <a:pt x="10961" y="20160"/>
                    </a:cubicBezTo>
                    <a:lnTo>
                      <a:pt x="5650" y="104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0" name="Oval 13"/>
              <p:cNvSpPr/>
              <p:nvPr/>
            </p:nvSpPr>
            <p:spPr>
              <a:xfrm>
                <a:off x="5479957" y="326779"/>
                <a:ext cx="609601" cy="36845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1" name="Pie 14"/>
              <p:cNvSpPr/>
              <p:nvPr/>
            </p:nvSpPr>
            <p:spPr>
              <a:xfrm>
                <a:off x="0" y="276782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2" name="Pie 15"/>
              <p:cNvSpPr/>
              <p:nvPr/>
            </p:nvSpPr>
            <p:spPr>
              <a:xfrm>
                <a:off x="1912412" y="278359"/>
                <a:ext cx="1600201" cy="30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3" name="Oval 16"/>
              <p:cNvSpPr/>
              <p:nvPr/>
            </p:nvSpPr>
            <p:spPr>
              <a:xfrm>
                <a:off x="2638553" y="851521"/>
                <a:ext cx="416861" cy="31264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4" name="Oval 17"/>
              <p:cNvSpPr/>
              <p:nvPr/>
            </p:nvSpPr>
            <p:spPr>
              <a:xfrm rot="2510439">
                <a:off x="178122" y="402682"/>
                <a:ext cx="778553" cy="736739"/>
              </a:xfrm>
              <a:prstGeom prst="ellipse">
                <a:avLst/>
              </a:prstGeom>
              <a:solidFill>
                <a:srgbClr val="F0E6C3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5" name="Pie 18"/>
              <p:cNvSpPr/>
              <p:nvPr/>
            </p:nvSpPr>
            <p:spPr>
              <a:xfrm rot="16200000">
                <a:off x="-55878" y="978708"/>
                <a:ext cx="40005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6" name="Oval 19"/>
              <p:cNvSpPr/>
              <p:nvPr/>
            </p:nvSpPr>
            <p:spPr>
              <a:xfrm>
                <a:off x="1566047" y="648476"/>
                <a:ext cx="228601" cy="14589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7" name="Pie 20"/>
              <p:cNvSpPr/>
              <p:nvPr/>
            </p:nvSpPr>
            <p:spPr>
              <a:xfrm>
                <a:off x="998011" y="279199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8" name="Pie 21"/>
              <p:cNvSpPr/>
              <p:nvPr/>
            </p:nvSpPr>
            <p:spPr>
              <a:xfrm>
                <a:off x="5189012" y="279838"/>
                <a:ext cx="1600201" cy="2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9" name="Oval 22"/>
              <p:cNvSpPr/>
              <p:nvPr/>
            </p:nvSpPr>
            <p:spPr>
              <a:xfrm>
                <a:off x="5736267" y="326779"/>
                <a:ext cx="685801" cy="400051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0" name="Pie 23"/>
              <p:cNvSpPr/>
              <p:nvPr/>
            </p:nvSpPr>
            <p:spPr>
              <a:xfrm>
                <a:off x="6143753" y="284548"/>
                <a:ext cx="838201" cy="197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1" name="Oval 24"/>
              <p:cNvSpPr/>
              <p:nvPr/>
            </p:nvSpPr>
            <p:spPr>
              <a:xfrm rot="4368687">
                <a:off x="3744345" y="56509"/>
                <a:ext cx="436453" cy="90920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2" name="Pie 25"/>
              <p:cNvSpPr/>
              <p:nvPr/>
            </p:nvSpPr>
            <p:spPr>
              <a:xfrm>
                <a:off x="4392376" y="282437"/>
                <a:ext cx="300319" cy="11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3" name="Pie 26"/>
              <p:cNvSpPr/>
              <p:nvPr/>
            </p:nvSpPr>
            <p:spPr>
              <a:xfrm>
                <a:off x="4764005" y="276325"/>
                <a:ext cx="18288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4" name="Pie 27"/>
              <p:cNvSpPr/>
              <p:nvPr/>
            </p:nvSpPr>
            <p:spPr>
              <a:xfrm>
                <a:off x="5036612" y="279838"/>
                <a:ext cx="22860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5" name="Oval 28"/>
              <p:cNvSpPr/>
              <p:nvPr/>
            </p:nvSpPr>
            <p:spPr>
              <a:xfrm>
                <a:off x="2411177" y="280021"/>
                <a:ext cx="665018" cy="49876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6" name="Pie 29"/>
              <p:cNvSpPr/>
              <p:nvPr/>
            </p:nvSpPr>
            <p:spPr>
              <a:xfrm>
                <a:off x="3019553" y="284242"/>
                <a:ext cx="8382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58" name="Pie 9"/>
            <p:cNvSpPr/>
            <p:nvPr/>
          </p:nvSpPr>
          <p:spPr>
            <a:xfrm rot="16200000">
              <a:off x="-33070" y="362229"/>
              <a:ext cx="639043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60" name="Rectangle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Rectangle 33"/>
          <p:cNvSpPr/>
          <p:nvPr/>
        </p:nvSpPr>
        <p:spPr>
          <a:xfrm>
            <a:off x="9144" y="1857375"/>
            <a:ext cx="9125712" cy="32766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Straight Connector 35"/>
          <p:cNvSpPr/>
          <p:nvPr/>
        </p:nvSpPr>
        <p:spPr>
          <a:xfrm>
            <a:off x="9144" y="1857375"/>
            <a:ext cx="9125713" cy="1192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3" name="Title Text"/>
          <p:cNvSpPr txBox="1"/>
          <p:nvPr>
            <p:ph type="title"/>
          </p:nvPr>
        </p:nvSpPr>
        <p:spPr>
          <a:xfrm>
            <a:off x="4477870" y="742950"/>
            <a:ext cx="3951756" cy="107387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000"/>
            </a:lvl1pPr>
          </a:lstStyle>
          <a:p>
            <a:pPr/>
            <a:r>
              <a:t>Title Text</a:t>
            </a:r>
          </a:p>
        </p:txBody>
      </p:sp>
      <p:sp>
        <p:nvSpPr>
          <p:cNvPr id="264" name="Picture Placeholder 2"/>
          <p:cNvSpPr/>
          <p:nvPr>
            <p:ph type="pic" sz="half" idx="13"/>
          </p:nvPr>
        </p:nvSpPr>
        <p:spPr>
          <a:xfrm rot="21416935">
            <a:off x="414292" y="991253"/>
            <a:ext cx="3703911" cy="3902234"/>
          </a:xfrm>
          <a:prstGeom prst="rect">
            <a:avLst/>
          </a:prstGeom>
          <a:ln w="635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5" name="Body Level One…"/>
          <p:cNvSpPr txBox="1"/>
          <p:nvPr>
            <p:ph type="body" sz="half" idx="1"/>
          </p:nvPr>
        </p:nvSpPr>
        <p:spPr>
          <a:xfrm>
            <a:off x="4477870" y="1910952"/>
            <a:ext cx="3951756" cy="27753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None/>
              <a:defRPr sz="1800"/>
            </a:lvl1pPr>
            <a:lvl2pPr marL="0" indent="457200">
              <a:spcBef>
                <a:spcPts val="1000"/>
              </a:spcBef>
              <a:buSzTx/>
              <a:buNone/>
              <a:defRPr sz="1800"/>
            </a:lvl2pPr>
            <a:lvl3pPr marL="0" indent="914400">
              <a:spcBef>
                <a:spcPts val="1000"/>
              </a:spcBef>
              <a:buSzTx/>
              <a:buNone/>
              <a:defRPr sz="1800"/>
            </a:lvl3pPr>
            <a:lvl4pPr marL="0" indent="1371600">
              <a:spcBef>
                <a:spcPts val="1000"/>
              </a:spcBef>
              <a:buSzTx/>
              <a:buNone/>
              <a:defRPr sz="1800"/>
            </a:lvl4pPr>
            <a:lvl5pPr marL="0" indent="1828800">
              <a:spcBef>
                <a:spcPts val="1000"/>
              </a:spcBef>
              <a:buSzTx/>
              <a:buNone/>
              <a:defRPr sz="18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Group 7"/>
          <p:cNvGrpSpPr/>
          <p:nvPr/>
        </p:nvGrpSpPr>
        <p:grpSpPr>
          <a:xfrm>
            <a:off x="-7413" y="-280021"/>
            <a:ext cx="7020738" cy="1312084"/>
            <a:chOff x="0" y="0"/>
            <a:chExt cx="7020736" cy="1312083"/>
          </a:xfrm>
        </p:grpSpPr>
        <p:grpSp>
          <p:nvGrpSpPr>
            <p:cNvPr id="294" name="Group 32"/>
            <p:cNvGrpSpPr/>
            <p:nvPr/>
          </p:nvGrpSpPr>
          <p:grpSpPr>
            <a:xfrm>
              <a:off x="-1" y="0"/>
              <a:ext cx="7020738" cy="1312084"/>
              <a:chOff x="0" y="0"/>
              <a:chExt cx="7020736" cy="1312083"/>
            </a:xfrm>
          </p:grpSpPr>
          <p:sp>
            <p:nvSpPr>
              <p:cNvPr id="274" name="Oval 10"/>
              <p:cNvSpPr/>
              <p:nvPr/>
            </p:nvSpPr>
            <p:spPr>
              <a:xfrm rot="4368687">
                <a:off x="2919573" y="150262"/>
                <a:ext cx="436453" cy="79009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5" name="Oval 11"/>
              <p:cNvSpPr/>
              <p:nvPr/>
            </p:nvSpPr>
            <p:spPr>
              <a:xfrm>
                <a:off x="341987" y="289426"/>
                <a:ext cx="1189426" cy="7591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6" name="Arc 12"/>
              <p:cNvSpPr/>
              <p:nvPr/>
            </p:nvSpPr>
            <p:spPr>
              <a:xfrm rot="6387309">
                <a:off x="6095430" y="-133160"/>
                <a:ext cx="582211" cy="115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2" h="20160" fill="norm" stroke="1" extrusionOk="0">
                    <a:moveTo>
                      <a:pt x="0" y="890"/>
                    </a:moveTo>
                    <a:lnTo>
                      <a:pt x="0" y="890"/>
                    </a:lnTo>
                    <a:cubicBezTo>
                      <a:pt x="7085" y="-1440"/>
                      <a:pt x="15359" y="960"/>
                      <a:pt x="18479" y="6252"/>
                    </a:cubicBezTo>
                    <a:cubicBezTo>
                      <a:pt x="21600" y="11543"/>
                      <a:pt x="18386" y="17722"/>
                      <a:pt x="11300" y="20052"/>
                    </a:cubicBezTo>
                    <a:cubicBezTo>
                      <a:pt x="11188" y="20089"/>
                      <a:pt x="11075" y="20125"/>
                      <a:pt x="10961" y="20160"/>
                    </a:cubicBezTo>
                    <a:lnTo>
                      <a:pt x="5650" y="104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7" name="Oval 13"/>
              <p:cNvSpPr/>
              <p:nvPr/>
            </p:nvSpPr>
            <p:spPr>
              <a:xfrm>
                <a:off x="5479957" y="326779"/>
                <a:ext cx="609601" cy="36845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8" name="Pie 14"/>
              <p:cNvSpPr/>
              <p:nvPr/>
            </p:nvSpPr>
            <p:spPr>
              <a:xfrm>
                <a:off x="0" y="276782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9" name="Pie 15"/>
              <p:cNvSpPr/>
              <p:nvPr/>
            </p:nvSpPr>
            <p:spPr>
              <a:xfrm>
                <a:off x="1912412" y="278359"/>
                <a:ext cx="1600201" cy="30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0" name="Oval 16"/>
              <p:cNvSpPr/>
              <p:nvPr/>
            </p:nvSpPr>
            <p:spPr>
              <a:xfrm>
                <a:off x="2638553" y="851521"/>
                <a:ext cx="416861" cy="31264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1" name="Oval 17"/>
              <p:cNvSpPr/>
              <p:nvPr/>
            </p:nvSpPr>
            <p:spPr>
              <a:xfrm rot="2510439">
                <a:off x="178122" y="402682"/>
                <a:ext cx="778553" cy="736739"/>
              </a:xfrm>
              <a:prstGeom prst="ellipse">
                <a:avLst/>
              </a:prstGeom>
              <a:solidFill>
                <a:srgbClr val="F0E6C3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2" name="Pie 18"/>
              <p:cNvSpPr/>
              <p:nvPr/>
            </p:nvSpPr>
            <p:spPr>
              <a:xfrm rot="16200000">
                <a:off x="-55878" y="978708"/>
                <a:ext cx="40005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3" name="Oval 19"/>
              <p:cNvSpPr/>
              <p:nvPr/>
            </p:nvSpPr>
            <p:spPr>
              <a:xfrm>
                <a:off x="1566047" y="648476"/>
                <a:ext cx="228601" cy="14589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4" name="Pie 20"/>
              <p:cNvSpPr/>
              <p:nvPr/>
            </p:nvSpPr>
            <p:spPr>
              <a:xfrm>
                <a:off x="998011" y="279199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5" name="Pie 21"/>
              <p:cNvSpPr/>
              <p:nvPr/>
            </p:nvSpPr>
            <p:spPr>
              <a:xfrm>
                <a:off x="5189012" y="279838"/>
                <a:ext cx="1600201" cy="2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6" name="Oval 22"/>
              <p:cNvSpPr/>
              <p:nvPr/>
            </p:nvSpPr>
            <p:spPr>
              <a:xfrm>
                <a:off x="5736267" y="326779"/>
                <a:ext cx="685801" cy="400051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7" name="Pie 23"/>
              <p:cNvSpPr/>
              <p:nvPr/>
            </p:nvSpPr>
            <p:spPr>
              <a:xfrm>
                <a:off x="6143753" y="284548"/>
                <a:ext cx="838201" cy="197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8" name="Oval 24"/>
              <p:cNvSpPr/>
              <p:nvPr/>
            </p:nvSpPr>
            <p:spPr>
              <a:xfrm rot="4368687">
                <a:off x="3744345" y="56509"/>
                <a:ext cx="436453" cy="90920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9" name="Pie 25"/>
              <p:cNvSpPr/>
              <p:nvPr/>
            </p:nvSpPr>
            <p:spPr>
              <a:xfrm>
                <a:off x="4392376" y="282437"/>
                <a:ext cx="300319" cy="11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0" name="Pie 26"/>
              <p:cNvSpPr/>
              <p:nvPr/>
            </p:nvSpPr>
            <p:spPr>
              <a:xfrm>
                <a:off x="4764005" y="276325"/>
                <a:ext cx="18288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1" name="Pie 27"/>
              <p:cNvSpPr/>
              <p:nvPr/>
            </p:nvSpPr>
            <p:spPr>
              <a:xfrm>
                <a:off x="5036612" y="279838"/>
                <a:ext cx="22860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2" name="Oval 28"/>
              <p:cNvSpPr/>
              <p:nvPr/>
            </p:nvSpPr>
            <p:spPr>
              <a:xfrm>
                <a:off x="2411177" y="280021"/>
                <a:ext cx="665018" cy="49876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3" name="Pie 29"/>
              <p:cNvSpPr/>
              <p:nvPr/>
            </p:nvSpPr>
            <p:spPr>
              <a:xfrm>
                <a:off x="3019553" y="284242"/>
                <a:ext cx="8382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95" name="Pie 9"/>
            <p:cNvSpPr/>
            <p:nvPr/>
          </p:nvSpPr>
          <p:spPr>
            <a:xfrm rot="16200000">
              <a:off x="-33070" y="362229"/>
              <a:ext cx="639043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97" name="Rectangle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00" name="Group 33"/>
          <p:cNvGrpSpPr/>
          <p:nvPr/>
        </p:nvGrpSpPr>
        <p:grpSpPr>
          <a:xfrm>
            <a:off x="9144" y="2857500"/>
            <a:ext cx="9125713" cy="2276475"/>
            <a:chOff x="0" y="0"/>
            <a:chExt cx="9125712" cy="2276475"/>
          </a:xfrm>
        </p:grpSpPr>
        <p:sp>
          <p:nvSpPr>
            <p:cNvPr id="298" name="Rectangle 34"/>
            <p:cNvSpPr/>
            <p:nvPr/>
          </p:nvSpPr>
          <p:spPr>
            <a:xfrm>
              <a:off x="0" y="0"/>
              <a:ext cx="9125712" cy="227647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Straight Connector 35"/>
            <p:cNvSpPr/>
            <p:nvPr/>
          </p:nvSpPr>
          <p:spPr>
            <a:xfrm>
              <a:off x="0" y="0"/>
              <a:ext cx="9125713" cy="1192"/>
            </a:xfrm>
            <a:prstGeom prst="line">
              <a:avLst/>
            </a:prstGeom>
            <a:noFill/>
            <a:ln w="25400" cap="flat">
              <a:solidFill>
                <a:schemeClr val="accent2">
                  <a:alpha val="4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1" name="Picture Placeholder 2"/>
          <p:cNvSpPr/>
          <p:nvPr>
            <p:ph type="pic" sz="half" idx="13"/>
          </p:nvPr>
        </p:nvSpPr>
        <p:spPr>
          <a:xfrm rot="21338992">
            <a:off x="2407361" y="691033"/>
            <a:ext cx="4329279" cy="2505538"/>
          </a:xfrm>
          <a:prstGeom prst="rect">
            <a:avLst/>
          </a:prstGeom>
          <a:ln w="635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02" name="Body Level One…"/>
          <p:cNvSpPr txBox="1"/>
          <p:nvPr>
            <p:ph type="body" sz="quarter" idx="1"/>
          </p:nvPr>
        </p:nvSpPr>
        <p:spPr>
          <a:xfrm>
            <a:off x="713231" y="3829050"/>
            <a:ext cx="7717537" cy="9614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800"/>
            </a:lvl1pPr>
            <a:lvl2pPr marL="0" indent="457200" algn="ctr">
              <a:spcBef>
                <a:spcPts val="300"/>
              </a:spcBef>
              <a:buSzTx/>
              <a:buNone/>
              <a:defRPr sz="1800"/>
            </a:lvl2pPr>
            <a:lvl3pPr marL="0" indent="914400" algn="ctr">
              <a:spcBef>
                <a:spcPts val="300"/>
              </a:spcBef>
              <a:buSzTx/>
              <a:buNone/>
              <a:defRPr sz="1800"/>
            </a:lvl3pPr>
            <a:lvl4pPr marL="0" indent="1371600" algn="ctr">
              <a:spcBef>
                <a:spcPts val="300"/>
              </a:spcBef>
              <a:buSzTx/>
              <a:buNone/>
              <a:defRPr sz="1800"/>
            </a:lvl4pPr>
            <a:lvl5pPr marL="0" indent="1828800" algn="ctr">
              <a:spcBef>
                <a:spcPts val="300"/>
              </a:spcBef>
              <a:buSzTx/>
              <a:buNone/>
              <a:defRPr sz="18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303" name="Title Text"/>
          <p:cNvSpPr txBox="1"/>
          <p:nvPr>
            <p:ph type="title"/>
          </p:nvPr>
        </p:nvSpPr>
        <p:spPr>
          <a:xfrm>
            <a:off x="712787" y="3333400"/>
            <a:ext cx="7716840" cy="542716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3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4" name="Group 7"/>
          <p:cNvGrpSpPr/>
          <p:nvPr/>
        </p:nvGrpSpPr>
        <p:grpSpPr>
          <a:xfrm>
            <a:off x="-7413" y="-280021"/>
            <a:ext cx="7020738" cy="1312084"/>
            <a:chOff x="0" y="0"/>
            <a:chExt cx="7020736" cy="1312083"/>
          </a:xfrm>
        </p:grpSpPr>
        <p:grpSp>
          <p:nvGrpSpPr>
            <p:cNvPr id="332" name="Group 32"/>
            <p:cNvGrpSpPr/>
            <p:nvPr/>
          </p:nvGrpSpPr>
          <p:grpSpPr>
            <a:xfrm>
              <a:off x="-1" y="0"/>
              <a:ext cx="7020738" cy="1312084"/>
              <a:chOff x="0" y="0"/>
              <a:chExt cx="7020736" cy="1312083"/>
            </a:xfrm>
          </p:grpSpPr>
          <p:sp>
            <p:nvSpPr>
              <p:cNvPr id="312" name="Oval 10"/>
              <p:cNvSpPr/>
              <p:nvPr/>
            </p:nvSpPr>
            <p:spPr>
              <a:xfrm rot="4368687">
                <a:off x="2919573" y="150262"/>
                <a:ext cx="436453" cy="79009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3" name="Oval 11"/>
              <p:cNvSpPr/>
              <p:nvPr/>
            </p:nvSpPr>
            <p:spPr>
              <a:xfrm>
                <a:off x="341987" y="289426"/>
                <a:ext cx="1189426" cy="7591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4" name="Arc 12"/>
              <p:cNvSpPr/>
              <p:nvPr/>
            </p:nvSpPr>
            <p:spPr>
              <a:xfrm rot="6387309">
                <a:off x="6095430" y="-133160"/>
                <a:ext cx="582211" cy="115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2" h="20160" fill="norm" stroke="1" extrusionOk="0">
                    <a:moveTo>
                      <a:pt x="0" y="890"/>
                    </a:moveTo>
                    <a:lnTo>
                      <a:pt x="0" y="890"/>
                    </a:lnTo>
                    <a:cubicBezTo>
                      <a:pt x="7085" y="-1440"/>
                      <a:pt x="15359" y="960"/>
                      <a:pt x="18479" y="6252"/>
                    </a:cubicBezTo>
                    <a:cubicBezTo>
                      <a:pt x="21600" y="11543"/>
                      <a:pt x="18386" y="17722"/>
                      <a:pt x="11300" y="20052"/>
                    </a:cubicBezTo>
                    <a:cubicBezTo>
                      <a:pt x="11188" y="20089"/>
                      <a:pt x="11075" y="20125"/>
                      <a:pt x="10961" y="20160"/>
                    </a:cubicBezTo>
                    <a:lnTo>
                      <a:pt x="5650" y="104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5" name="Oval 13"/>
              <p:cNvSpPr/>
              <p:nvPr/>
            </p:nvSpPr>
            <p:spPr>
              <a:xfrm>
                <a:off x="5479957" y="326779"/>
                <a:ext cx="609601" cy="36845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6" name="Pie 14"/>
              <p:cNvSpPr/>
              <p:nvPr/>
            </p:nvSpPr>
            <p:spPr>
              <a:xfrm>
                <a:off x="0" y="276782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7" name="Pie 15"/>
              <p:cNvSpPr/>
              <p:nvPr/>
            </p:nvSpPr>
            <p:spPr>
              <a:xfrm>
                <a:off x="1912412" y="278359"/>
                <a:ext cx="1600201" cy="30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8" name="Oval 16"/>
              <p:cNvSpPr/>
              <p:nvPr/>
            </p:nvSpPr>
            <p:spPr>
              <a:xfrm>
                <a:off x="2638553" y="851521"/>
                <a:ext cx="416861" cy="31264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9" name="Oval 17"/>
              <p:cNvSpPr/>
              <p:nvPr/>
            </p:nvSpPr>
            <p:spPr>
              <a:xfrm rot="2510439">
                <a:off x="178122" y="402682"/>
                <a:ext cx="778553" cy="736739"/>
              </a:xfrm>
              <a:prstGeom prst="ellipse">
                <a:avLst/>
              </a:prstGeom>
              <a:solidFill>
                <a:srgbClr val="F0E6C3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0" name="Pie 18"/>
              <p:cNvSpPr/>
              <p:nvPr/>
            </p:nvSpPr>
            <p:spPr>
              <a:xfrm rot="16200000">
                <a:off x="-55878" y="978708"/>
                <a:ext cx="40005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1" name="Oval 19"/>
              <p:cNvSpPr/>
              <p:nvPr/>
            </p:nvSpPr>
            <p:spPr>
              <a:xfrm>
                <a:off x="1566047" y="648476"/>
                <a:ext cx="228601" cy="14589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2" name="Pie 20"/>
              <p:cNvSpPr/>
              <p:nvPr/>
            </p:nvSpPr>
            <p:spPr>
              <a:xfrm>
                <a:off x="998011" y="279199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3" name="Pie 21"/>
              <p:cNvSpPr/>
              <p:nvPr/>
            </p:nvSpPr>
            <p:spPr>
              <a:xfrm>
                <a:off x="5189012" y="279838"/>
                <a:ext cx="1600201" cy="2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4" name="Oval 22"/>
              <p:cNvSpPr/>
              <p:nvPr/>
            </p:nvSpPr>
            <p:spPr>
              <a:xfrm>
                <a:off x="5736267" y="326779"/>
                <a:ext cx="685801" cy="400051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5" name="Pie 23"/>
              <p:cNvSpPr/>
              <p:nvPr/>
            </p:nvSpPr>
            <p:spPr>
              <a:xfrm>
                <a:off x="6143753" y="284548"/>
                <a:ext cx="838201" cy="197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6" name="Oval 24"/>
              <p:cNvSpPr/>
              <p:nvPr/>
            </p:nvSpPr>
            <p:spPr>
              <a:xfrm rot="4368687">
                <a:off x="3744345" y="56509"/>
                <a:ext cx="436453" cy="90920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7" name="Pie 25"/>
              <p:cNvSpPr/>
              <p:nvPr/>
            </p:nvSpPr>
            <p:spPr>
              <a:xfrm>
                <a:off x="4392376" y="282437"/>
                <a:ext cx="300319" cy="11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8" name="Pie 26"/>
              <p:cNvSpPr/>
              <p:nvPr/>
            </p:nvSpPr>
            <p:spPr>
              <a:xfrm>
                <a:off x="4764005" y="276325"/>
                <a:ext cx="18288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9" name="Pie 27"/>
              <p:cNvSpPr/>
              <p:nvPr/>
            </p:nvSpPr>
            <p:spPr>
              <a:xfrm>
                <a:off x="5036612" y="279838"/>
                <a:ext cx="22860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0" name="Oval 28"/>
              <p:cNvSpPr/>
              <p:nvPr/>
            </p:nvSpPr>
            <p:spPr>
              <a:xfrm>
                <a:off x="2411177" y="280021"/>
                <a:ext cx="665018" cy="49876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1" name="Pie 29"/>
              <p:cNvSpPr/>
              <p:nvPr/>
            </p:nvSpPr>
            <p:spPr>
              <a:xfrm>
                <a:off x="3019553" y="284242"/>
                <a:ext cx="8382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33" name="Pie 9"/>
            <p:cNvSpPr/>
            <p:nvPr/>
          </p:nvSpPr>
          <p:spPr>
            <a:xfrm rot="16200000">
              <a:off x="-33070" y="362229"/>
              <a:ext cx="639043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35" name="Rectangle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38" name="Group 35"/>
          <p:cNvGrpSpPr/>
          <p:nvPr/>
        </p:nvGrpSpPr>
        <p:grpSpPr>
          <a:xfrm>
            <a:off x="9144" y="2857500"/>
            <a:ext cx="9125713" cy="2276475"/>
            <a:chOff x="0" y="0"/>
            <a:chExt cx="9125712" cy="2276475"/>
          </a:xfrm>
        </p:grpSpPr>
        <p:sp>
          <p:nvSpPr>
            <p:cNvPr id="336" name="Rectangle 32"/>
            <p:cNvSpPr/>
            <p:nvPr/>
          </p:nvSpPr>
          <p:spPr>
            <a:xfrm>
              <a:off x="0" y="0"/>
              <a:ext cx="9125712" cy="227647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7" name="Straight Connector 34"/>
            <p:cNvSpPr/>
            <p:nvPr/>
          </p:nvSpPr>
          <p:spPr>
            <a:xfrm>
              <a:off x="0" y="0"/>
              <a:ext cx="9125713" cy="1192"/>
            </a:xfrm>
            <a:prstGeom prst="line">
              <a:avLst/>
            </a:prstGeom>
            <a:noFill/>
            <a:ln w="25400" cap="flat">
              <a:solidFill>
                <a:schemeClr val="accent2">
                  <a:alpha val="4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9" name="Picture Placeholder 2"/>
          <p:cNvSpPr/>
          <p:nvPr>
            <p:ph type="pic" sz="half" idx="13"/>
          </p:nvPr>
        </p:nvSpPr>
        <p:spPr>
          <a:xfrm rot="21338992">
            <a:off x="4305320" y="748359"/>
            <a:ext cx="4329279" cy="2384066"/>
          </a:xfrm>
          <a:prstGeom prst="rect">
            <a:avLst/>
          </a:prstGeom>
          <a:ln w="635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40" name="Body Level One…"/>
          <p:cNvSpPr txBox="1"/>
          <p:nvPr>
            <p:ph type="body" sz="quarter" idx="1"/>
          </p:nvPr>
        </p:nvSpPr>
        <p:spPr>
          <a:xfrm>
            <a:off x="713231" y="3829050"/>
            <a:ext cx="7717537" cy="9614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800"/>
            </a:lvl1pPr>
            <a:lvl2pPr marL="0" indent="457200" algn="ctr">
              <a:spcBef>
                <a:spcPts val="300"/>
              </a:spcBef>
              <a:buSzTx/>
              <a:buNone/>
              <a:defRPr sz="1800"/>
            </a:lvl2pPr>
            <a:lvl3pPr marL="0" indent="914400" algn="ctr">
              <a:spcBef>
                <a:spcPts val="300"/>
              </a:spcBef>
              <a:buSzTx/>
              <a:buNone/>
              <a:defRPr sz="1800"/>
            </a:lvl3pPr>
            <a:lvl4pPr marL="0" indent="1371600" algn="ctr">
              <a:spcBef>
                <a:spcPts val="300"/>
              </a:spcBef>
              <a:buSzTx/>
              <a:buNone/>
              <a:defRPr sz="1800"/>
            </a:lvl4pPr>
            <a:lvl5pPr marL="0" indent="1828800" algn="ctr">
              <a:spcBef>
                <a:spcPts val="300"/>
              </a:spcBef>
              <a:buSzTx/>
              <a:buNone/>
              <a:defRPr sz="18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341" name="Title Text"/>
          <p:cNvSpPr txBox="1"/>
          <p:nvPr>
            <p:ph type="title"/>
          </p:nvPr>
        </p:nvSpPr>
        <p:spPr>
          <a:xfrm>
            <a:off x="712787" y="3333400"/>
            <a:ext cx="7716840" cy="542716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342" name="Picture Placeholder 2"/>
          <p:cNvSpPr/>
          <p:nvPr>
            <p:ph type="pic" sz="half" idx="14"/>
          </p:nvPr>
        </p:nvSpPr>
        <p:spPr>
          <a:xfrm rot="153739">
            <a:off x="451737" y="710123"/>
            <a:ext cx="4329279" cy="2384066"/>
          </a:xfrm>
          <a:prstGeom prst="rect">
            <a:avLst/>
          </a:prstGeom>
          <a:ln w="635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idx="1"/>
          </p:nvPr>
        </p:nvSpPr>
        <p:spPr>
          <a:xfrm>
            <a:off x="712787" y="2259105"/>
            <a:ext cx="7716840" cy="25414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33"/>
          <p:cNvSpPr/>
          <p:nvPr/>
        </p:nvSpPr>
        <p:spPr>
          <a:xfrm rot="15660000">
            <a:off x="5309670" y="486269"/>
            <a:ext cx="780664" cy="7134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107"/>
                </a:moveTo>
                <a:lnTo>
                  <a:pt x="0" y="1509"/>
                </a:lnTo>
                <a:cubicBezTo>
                  <a:pt x="0" y="1109"/>
                  <a:pt x="1090" y="725"/>
                  <a:pt x="3029" y="442"/>
                </a:cubicBezTo>
                <a:cubicBezTo>
                  <a:pt x="4968" y="159"/>
                  <a:pt x="7598" y="0"/>
                  <a:pt x="10341" y="0"/>
                </a:cubicBezTo>
                <a:lnTo>
                  <a:pt x="10341" y="0"/>
                </a:lnTo>
                <a:cubicBezTo>
                  <a:pt x="13084" y="0"/>
                  <a:pt x="15714" y="159"/>
                  <a:pt x="17653" y="442"/>
                </a:cubicBezTo>
                <a:cubicBezTo>
                  <a:pt x="19593" y="725"/>
                  <a:pt x="20682" y="1109"/>
                  <a:pt x="20682" y="1509"/>
                </a:cubicBezTo>
                <a:cubicBezTo>
                  <a:pt x="21377" y="5035"/>
                  <a:pt x="21531" y="17764"/>
                  <a:pt x="21600" y="21600"/>
                </a:cubicBezTo>
              </a:path>
            </a:pathLst>
          </a:custGeom>
          <a:solidFill>
            <a:srgbClr val="194431">
              <a:alpha val="60000"/>
            </a:srgbClr>
          </a:solidFill>
          <a:ln w="31750">
            <a:solidFill>
              <a:srgbClr val="F0E6C3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" name="Group 26"/>
          <p:cNvGrpSpPr/>
          <p:nvPr/>
        </p:nvGrpSpPr>
        <p:grpSpPr>
          <a:xfrm>
            <a:off x="785808" y="-537641"/>
            <a:ext cx="5668234" cy="1836505"/>
            <a:chOff x="0" y="0"/>
            <a:chExt cx="5668232" cy="1836503"/>
          </a:xfrm>
        </p:grpSpPr>
        <p:sp>
          <p:nvSpPr>
            <p:cNvPr id="81" name="Oval 30"/>
            <p:cNvSpPr/>
            <p:nvPr/>
          </p:nvSpPr>
          <p:spPr>
            <a:xfrm>
              <a:off x="1597174" y="1379303"/>
              <a:ext cx="609601" cy="457201"/>
            </a:xfrm>
            <a:prstGeom prst="ellipse">
              <a:avLst/>
            </a:pr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" name="Oval 31"/>
            <p:cNvSpPr/>
            <p:nvPr/>
          </p:nvSpPr>
          <p:spPr>
            <a:xfrm>
              <a:off x="2071146" y="594790"/>
              <a:ext cx="1023671" cy="62865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Oval 32"/>
            <p:cNvSpPr/>
            <p:nvPr/>
          </p:nvSpPr>
          <p:spPr>
            <a:xfrm>
              <a:off x="1162323" y="572441"/>
              <a:ext cx="1023671" cy="6509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" name="Pie 34"/>
            <p:cNvSpPr/>
            <p:nvPr/>
          </p:nvSpPr>
          <p:spPr>
            <a:xfrm>
              <a:off x="433026" y="534195"/>
              <a:ext cx="3505317" cy="58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33"/>
                  </a:moveTo>
                  <a:cubicBezTo>
                    <a:pt x="21600" y="12123"/>
                    <a:pt x="16765" y="21600"/>
                    <a:pt x="10800" y="21600"/>
                  </a:cubicBezTo>
                  <a:cubicBezTo>
                    <a:pt x="4835" y="21600"/>
                    <a:pt x="0" y="12123"/>
                    <a:pt x="0" y="433"/>
                  </a:cubicBezTo>
                  <a:lnTo>
                    <a:pt x="10802" y="0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5" name="Oval 38"/>
            <p:cNvSpPr/>
            <p:nvPr/>
          </p:nvSpPr>
          <p:spPr>
            <a:xfrm>
              <a:off x="1559312" y="643527"/>
              <a:ext cx="1023671" cy="714701"/>
            </a:xfrm>
            <a:prstGeom prst="ellipse">
              <a:avLst/>
            </a:pr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" name="Arc 42"/>
            <p:cNvSpPr/>
            <p:nvPr/>
          </p:nvSpPr>
          <p:spPr>
            <a:xfrm rot="12469977">
              <a:off x="330556" y="698449"/>
              <a:ext cx="1115666" cy="31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16936"/>
                  </a:moveTo>
                  <a:lnTo>
                    <a:pt x="0" y="16936"/>
                  </a:lnTo>
                  <a:cubicBezTo>
                    <a:pt x="955" y="5973"/>
                    <a:pt x="6580" y="-1496"/>
                    <a:pt x="12563" y="254"/>
                  </a:cubicBezTo>
                  <a:cubicBezTo>
                    <a:pt x="17106" y="1582"/>
                    <a:pt x="20714" y="7962"/>
                    <a:pt x="21600" y="16233"/>
                  </a:cubicBezTo>
                  <a:lnTo>
                    <a:pt x="10834" y="20104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" name="Pie 43"/>
            <p:cNvSpPr/>
            <p:nvPr/>
          </p:nvSpPr>
          <p:spPr>
            <a:xfrm rot="60000">
              <a:off x="1217" y="531583"/>
              <a:ext cx="380608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0" y="21600"/>
                    <a:pt x="10789" y="21600"/>
                  </a:cubicBezTo>
                  <a:cubicBezTo>
                    <a:pt x="5087" y="21600"/>
                    <a:pt x="366" y="12754"/>
                    <a:pt x="0" y="1387"/>
                  </a:cubicBezTo>
                  <a:lnTo>
                    <a:pt x="10789" y="13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" name="Arc 44"/>
            <p:cNvSpPr/>
            <p:nvPr/>
          </p:nvSpPr>
          <p:spPr>
            <a:xfrm rot="6387309">
              <a:off x="4408444" y="-99805"/>
              <a:ext cx="769585" cy="159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1" h="20141" fill="norm" stroke="1" extrusionOk="0">
                  <a:moveTo>
                    <a:pt x="0" y="939"/>
                  </a:moveTo>
                  <a:lnTo>
                    <a:pt x="0" y="939"/>
                  </a:lnTo>
                  <a:cubicBezTo>
                    <a:pt x="7009" y="-1459"/>
                    <a:pt x="15260" y="895"/>
                    <a:pt x="18430" y="6197"/>
                  </a:cubicBezTo>
                  <a:cubicBezTo>
                    <a:pt x="21600" y="11499"/>
                    <a:pt x="18488" y="17742"/>
                    <a:pt x="11479" y="20140"/>
                  </a:cubicBezTo>
                  <a:cubicBezTo>
                    <a:pt x="11478" y="20140"/>
                    <a:pt x="11477" y="20141"/>
                    <a:pt x="11475" y="20141"/>
                  </a:cubicBezTo>
                  <a:lnTo>
                    <a:pt x="5740" y="1053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" name="Oval 52"/>
            <p:cNvSpPr/>
            <p:nvPr/>
          </p:nvSpPr>
          <p:spPr>
            <a:xfrm>
              <a:off x="4576767" y="883559"/>
              <a:ext cx="756425" cy="48275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Oval 53"/>
            <p:cNvSpPr/>
            <p:nvPr/>
          </p:nvSpPr>
          <p:spPr>
            <a:xfrm>
              <a:off x="4014792" y="651940"/>
              <a:ext cx="756425" cy="48275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" name="Arc 54"/>
            <p:cNvSpPr/>
            <p:nvPr/>
          </p:nvSpPr>
          <p:spPr>
            <a:xfrm rot="6387309">
              <a:off x="3049822" y="-229760"/>
              <a:ext cx="985590" cy="195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6" h="20183" fill="norm" stroke="1" extrusionOk="0">
                  <a:moveTo>
                    <a:pt x="0" y="788"/>
                  </a:moveTo>
                  <a:lnTo>
                    <a:pt x="0" y="788"/>
                  </a:lnTo>
                  <a:cubicBezTo>
                    <a:pt x="7315" y="-1417"/>
                    <a:pt x="15672" y="1163"/>
                    <a:pt x="18666" y="6551"/>
                  </a:cubicBezTo>
                  <a:cubicBezTo>
                    <a:pt x="21600" y="11831"/>
                    <a:pt x="18299" y="17873"/>
                    <a:pt x="11217" y="20183"/>
                  </a:cubicBezTo>
                  <a:lnTo>
                    <a:pt x="5421" y="10544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" name="Oval 55"/>
            <p:cNvSpPr/>
            <p:nvPr/>
          </p:nvSpPr>
          <p:spPr>
            <a:xfrm>
              <a:off x="5329242" y="980552"/>
              <a:ext cx="152401" cy="1143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Oval 56"/>
            <p:cNvSpPr/>
            <p:nvPr/>
          </p:nvSpPr>
          <p:spPr>
            <a:xfrm>
              <a:off x="5405442" y="901971"/>
              <a:ext cx="104775" cy="785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5" name="Freeform 24"/>
          <p:cNvSpPr/>
          <p:nvPr/>
        </p:nvSpPr>
        <p:spPr>
          <a:xfrm rot="15660000">
            <a:off x="5873663" y="-703052"/>
            <a:ext cx="725260" cy="6030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94"/>
                </a:moveTo>
                <a:lnTo>
                  <a:pt x="0" y="1563"/>
                </a:lnTo>
                <a:cubicBezTo>
                  <a:pt x="0" y="1148"/>
                  <a:pt x="1081" y="751"/>
                  <a:pt x="3004" y="458"/>
                </a:cubicBezTo>
                <a:cubicBezTo>
                  <a:pt x="4928" y="165"/>
                  <a:pt x="7536" y="0"/>
                  <a:pt x="10257" y="0"/>
                </a:cubicBezTo>
                <a:lnTo>
                  <a:pt x="10257" y="0"/>
                </a:lnTo>
                <a:cubicBezTo>
                  <a:pt x="12977" y="0"/>
                  <a:pt x="15586" y="165"/>
                  <a:pt x="17509" y="458"/>
                </a:cubicBezTo>
                <a:cubicBezTo>
                  <a:pt x="19433" y="751"/>
                  <a:pt x="20513" y="1148"/>
                  <a:pt x="20513" y="1563"/>
                </a:cubicBezTo>
                <a:cubicBezTo>
                  <a:pt x="21159" y="5091"/>
                  <a:pt x="19525" y="15468"/>
                  <a:pt x="21600" y="21600"/>
                </a:cubicBezTo>
              </a:path>
            </a:pathLst>
          </a:custGeom>
          <a:solidFill>
            <a:srgbClr val="F9F5E7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Freeform 20"/>
          <p:cNvSpPr/>
          <p:nvPr/>
        </p:nvSpPr>
        <p:spPr>
          <a:xfrm rot="15669120">
            <a:off x="4262570" y="-1115475"/>
            <a:ext cx="1341503" cy="8821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2" y="20879"/>
                </a:moveTo>
                <a:lnTo>
                  <a:pt x="0" y="2607"/>
                </a:lnTo>
                <a:cubicBezTo>
                  <a:pt x="0" y="1916"/>
                  <a:pt x="1138" y="1252"/>
                  <a:pt x="3163" y="764"/>
                </a:cubicBezTo>
                <a:cubicBezTo>
                  <a:pt x="5189" y="275"/>
                  <a:pt x="7936" y="0"/>
                  <a:pt x="10800" y="0"/>
                </a:cubicBezTo>
                <a:lnTo>
                  <a:pt x="10800" y="0"/>
                </a:lnTo>
                <a:cubicBezTo>
                  <a:pt x="13664" y="0"/>
                  <a:pt x="16411" y="275"/>
                  <a:pt x="18437" y="764"/>
                </a:cubicBezTo>
                <a:cubicBezTo>
                  <a:pt x="20462" y="1252"/>
                  <a:pt x="21600" y="1916"/>
                  <a:pt x="21600" y="2607"/>
                </a:cubicBezTo>
                <a:cubicBezTo>
                  <a:pt x="21600" y="8938"/>
                  <a:pt x="21600" y="15269"/>
                  <a:pt x="21600" y="21600"/>
                </a:cubicBez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Freeform 25"/>
          <p:cNvSpPr/>
          <p:nvPr/>
        </p:nvSpPr>
        <p:spPr>
          <a:xfrm rot="15660000">
            <a:off x="6244501" y="-196268"/>
            <a:ext cx="699279" cy="5296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94"/>
                </a:moveTo>
                <a:lnTo>
                  <a:pt x="0" y="1563"/>
                </a:lnTo>
                <a:cubicBezTo>
                  <a:pt x="0" y="1148"/>
                  <a:pt x="1081" y="751"/>
                  <a:pt x="3004" y="458"/>
                </a:cubicBezTo>
                <a:cubicBezTo>
                  <a:pt x="4928" y="165"/>
                  <a:pt x="7536" y="0"/>
                  <a:pt x="10257" y="0"/>
                </a:cubicBezTo>
                <a:lnTo>
                  <a:pt x="10257" y="0"/>
                </a:lnTo>
                <a:cubicBezTo>
                  <a:pt x="12977" y="0"/>
                  <a:pt x="15586" y="165"/>
                  <a:pt x="17509" y="458"/>
                </a:cubicBezTo>
                <a:cubicBezTo>
                  <a:pt x="19433" y="751"/>
                  <a:pt x="20513" y="1148"/>
                  <a:pt x="20513" y="1563"/>
                </a:cubicBezTo>
                <a:cubicBezTo>
                  <a:pt x="21159" y="5091"/>
                  <a:pt x="19525" y="15468"/>
                  <a:pt x="21600" y="21600"/>
                </a:cubicBezTo>
              </a:path>
            </a:pathLst>
          </a:custGeom>
          <a:solidFill>
            <a:srgbClr val="194431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Freeform 23"/>
          <p:cNvSpPr/>
          <p:nvPr/>
        </p:nvSpPr>
        <p:spPr>
          <a:xfrm rot="15660000">
            <a:off x="5744483" y="-731041"/>
            <a:ext cx="722126" cy="6320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94"/>
                </a:moveTo>
                <a:lnTo>
                  <a:pt x="0" y="1563"/>
                </a:lnTo>
                <a:cubicBezTo>
                  <a:pt x="0" y="1148"/>
                  <a:pt x="1081" y="751"/>
                  <a:pt x="3004" y="458"/>
                </a:cubicBezTo>
                <a:cubicBezTo>
                  <a:pt x="4928" y="165"/>
                  <a:pt x="7536" y="0"/>
                  <a:pt x="10257" y="0"/>
                </a:cubicBezTo>
                <a:lnTo>
                  <a:pt x="10257" y="0"/>
                </a:lnTo>
                <a:cubicBezTo>
                  <a:pt x="12977" y="0"/>
                  <a:pt x="15586" y="165"/>
                  <a:pt x="17509" y="458"/>
                </a:cubicBezTo>
                <a:cubicBezTo>
                  <a:pt x="19433" y="751"/>
                  <a:pt x="20513" y="1148"/>
                  <a:pt x="20513" y="1563"/>
                </a:cubicBezTo>
                <a:cubicBezTo>
                  <a:pt x="21159" y="5091"/>
                  <a:pt x="19525" y="15468"/>
                  <a:pt x="21600" y="21600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Freeform 27"/>
          <p:cNvSpPr/>
          <p:nvPr/>
        </p:nvSpPr>
        <p:spPr>
          <a:xfrm rot="15660000">
            <a:off x="6464239" y="-329545"/>
            <a:ext cx="414075" cy="5104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203"/>
                </a:moveTo>
                <a:lnTo>
                  <a:pt x="0" y="1063"/>
                </a:lnTo>
                <a:cubicBezTo>
                  <a:pt x="0" y="781"/>
                  <a:pt x="1036" y="511"/>
                  <a:pt x="2881" y="311"/>
                </a:cubicBezTo>
                <a:cubicBezTo>
                  <a:pt x="4726" y="112"/>
                  <a:pt x="7229" y="0"/>
                  <a:pt x="9838" y="0"/>
                </a:cubicBezTo>
                <a:cubicBezTo>
                  <a:pt x="12447" y="0"/>
                  <a:pt x="14949" y="112"/>
                  <a:pt x="16794" y="311"/>
                </a:cubicBezTo>
                <a:cubicBezTo>
                  <a:pt x="18639" y="511"/>
                  <a:pt x="19676" y="781"/>
                  <a:pt x="19676" y="1063"/>
                </a:cubicBezTo>
                <a:cubicBezTo>
                  <a:pt x="20666" y="7881"/>
                  <a:pt x="20972" y="21302"/>
                  <a:pt x="21600" y="21600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Freeform 28"/>
          <p:cNvSpPr/>
          <p:nvPr/>
        </p:nvSpPr>
        <p:spPr>
          <a:xfrm rot="15660000">
            <a:off x="7536717" y="1031969"/>
            <a:ext cx="393230" cy="294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600" fill="norm" stroke="1" extrusionOk="0">
                <a:moveTo>
                  <a:pt x="13" y="20951"/>
                </a:moveTo>
                <a:cubicBezTo>
                  <a:pt x="9" y="14581"/>
                  <a:pt x="4" y="8211"/>
                  <a:pt x="0" y="1840"/>
                </a:cubicBezTo>
                <a:cubicBezTo>
                  <a:pt x="0" y="1352"/>
                  <a:pt x="1083" y="884"/>
                  <a:pt x="3012" y="539"/>
                </a:cubicBezTo>
                <a:cubicBezTo>
                  <a:pt x="4940" y="194"/>
                  <a:pt x="7555" y="0"/>
                  <a:pt x="10282" y="0"/>
                </a:cubicBezTo>
                <a:cubicBezTo>
                  <a:pt x="13009" y="0"/>
                  <a:pt x="15625" y="194"/>
                  <a:pt x="17553" y="539"/>
                </a:cubicBezTo>
                <a:cubicBezTo>
                  <a:pt x="19481" y="884"/>
                  <a:pt x="20565" y="1352"/>
                  <a:pt x="20565" y="1840"/>
                </a:cubicBezTo>
                <a:cubicBezTo>
                  <a:pt x="21600" y="13644"/>
                  <a:pt x="20679" y="6718"/>
                  <a:pt x="21439" y="21600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Title Text"/>
          <p:cNvSpPr txBox="1"/>
          <p:nvPr>
            <p:ph type="title"/>
          </p:nvPr>
        </p:nvSpPr>
        <p:spPr>
          <a:xfrm rot="21042312">
            <a:off x="1248863" y="2673495"/>
            <a:ext cx="7324068" cy="120945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02" name="Picture Placeholder 2"/>
          <p:cNvSpPr/>
          <p:nvPr>
            <p:ph type="pic" sz="quarter" idx="13"/>
          </p:nvPr>
        </p:nvSpPr>
        <p:spPr>
          <a:xfrm rot="21068553">
            <a:off x="914506" y="627513"/>
            <a:ext cx="3923711" cy="2103496"/>
          </a:xfrm>
          <a:prstGeom prst="rect">
            <a:avLst/>
          </a:prstGeom>
          <a:ln w="635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3" name="Rectangle 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Body Level One…"/>
          <p:cNvSpPr txBox="1"/>
          <p:nvPr>
            <p:ph type="body" sz="quarter" idx="1"/>
          </p:nvPr>
        </p:nvSpPr>
        <p:spPr>
          <a:xfrm rot="21060000">
            <a:off x="2550459" y="3743118"/>
            <a:ext cx="6400801" cy="68580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65532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Freeform 42"/>
          <p:cNvSpPr/>
          <p:nvPr/>
        </p:nvSpPr>
        <p:spPr>
          <a:xfrm rot="4809906">
            <a:off x="3546188" y="349847"/>
            <a:ext cx="825158" cy="810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72" y="0"/>
                </a:moveTo>
                <a:cubicBezTo>
                  <a:pt x="13249" y="0"/>
                  <a:pt x="15913" y="150"/>
                  <a:pt x="17877" y="416"/>
                </a:cubicBezTo>
                <a:cubicBezTo>
                  <a:pt x="19841" y="683"/>
                  <a:pt x="20713" y="1041"/>
                  <a:pt x="20944" y="1422"/>
                </a:cubicBezTo>
                <a:cubicBezTo>
                  <a:pt x="20937" y="7141"/>
                  <a:pt x="21473" y="17888"/>
                  <a:pt x="21600" y="18005"/>
                </a:cubicBezTo>
                <a:lnTo>
                  <a:pt x="16661" y="21600"/>
                </a:lnTo>
                <a:lnTo>
                  <a:pt x="349" y="21254"/>
                </a:lnTo>
                <a:cubicBezTo>
                  <a:pt x="233" y="14643"/>
                  <a:pt x="116" y="8032"/>
                  <a:pt x="0" y="1422"/>
                </a:cubicBezTo>
                <a:cubicBezTo>
                  <a:pt x="0" y="1045"/>
                  <a:pt x="1103" y="683"/>
                  <a:pt x="3067" y="416"/>
                </a:cubicBezTo>
                <a:cubicBezTo>
                  <a:pt x="5031" y="150"/>
                  <a:pt x="7695" y="0"/>
                  <a:pt x="10472" y="0"/>
                </a:cubicBezTo>
                <a:lnTo>
                  <a:pt x="1047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31750">
            <a:solidFill>
              <a:schemeClr val="accent2">
                <a:alpha val="30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Freeform 36"/>
          <p:cNvSpPr/>
          <p:nvPr/>
        </p:nvSpPr>
        <p:spPr>
          <a:xfrm flipH="1" flipV="1" rot="15600000">
            <a:off x="3644427" y="-1491999"/>
            <a:ext cx="1506144" cy="926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15" y="20792"/>
                </a:moveTo>
                <a:lnTo>
                  <a:pt x="0" y="2607"/>
                </a:lnTo>
                <a:cubicBezTo>
                  <a:pt x="0" y="1916"/>
                  <a:pt x="1138" y="1252"/>
                  <a:pt x="3163" y="764"/>
                </a:cubicBezTo>
                <a:cubicBezTo>
                  <a:pt x="5189" y="275"/>
                  <a:pt x="7936" y="0"/>
                  <a:pt x="10800" y="0"/>
                </a:cubicBezTo>
                <a:lnTo>
                  <a:pt x="10800" y="0"/>
                </a:lnTo>
                <a:cubicBezTo>
                  <a:pt x="13664" y="0"/>
                  <a:pt x="16411" y="275"/>
                  <a:pt x="18437" y="764"/>
                </a:cubicBezTo>
                <a:cubicBezTo>
                  <a:pt x="20462" y="1252"/>
                  <a:pt x="21600" y="1916"/>
                  <a:pt x="21600" y="2607"/>
                </a:cubicBezTo>
                <a:cubicBezTo>
                  <a:pt x="21600" y="8938"/>
                  <a:pt x="21600" y="15269"/>
                  <a:pt x="21600" y="21600"/>
                </a:cubicBez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Body Level One…"/>
          <p:cNvSpPr txBox="1"/>
          <p:nvPr>
            <p:ph type="body" sz="quarter" idx="1"/>
          </p:nvPr>
        </p:nvSpPr>
        <p:spPr>
          <a:xfrm rot="21000000">
            <a:off x="887172" y="3977251"/>
            <a:ext cx="6904503" cy="733426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SzTx/>
              <a:buNone/>
            </a:lvl1pPr>
            <a:lvl2pPr marL="0" indent="457200" algn="r">
              <a:spcBef>
                <a:spcPts val="0"/>
              </a:spcBef>
              <a:buSzTx/>
              <a:buNone/>
            </a:lvl2pPr>
            <a:lvl3pPr marL="0" indent="914400" algn="r">
              <a:spcBef>
                <a:spcPts val="0"/>
              </a:spcBef>
              <a:buSzTx/>
              <a:buNone/>
            </a:lvl3pPr>
            <a:lvl4pPr marL="0" indent="1371600" algn="r">
              <a:spcBef>
                <a:spcPts val="0"/>
              </a:spcBef>
              <a:buSzTx/>
              <a:buNone/>
            </a:lvl4pPr>
            <a:lvl5pPr marL="0" indent="1828800" algn="r">
              <a:spcBef>
                <a:spcPts val="0"/>
              </a:spcBef>
              <a:buSzTx/>
              <a:buNone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grpSp>
        <p:nvGrpSpPr>
          <p:cNvPr id="128" name="Group 32"/>
          <p:cNvGrpSpPr/>
          <p:nvPr/>
        </p:nvGrpSpPr>
        <p:grpSpPr>
          <a:xfrm>
            <a:off x="2768886" y="-506448"/>
            <a:ext cx="4441873" cy="1820899"/>
            <a:chOff x="0" y="0"/>
            <a:chExt cx="4441871" cy="1820897"/>
          </a:xfrm>
        </p:grpSpPr>
        <p:sp>
          <p:nvSpPr>
            <p:cNvPr id="116" name="Oval 16"/>
            <p:cNvSpPr/>
            <p:nvPr/>
          </p:nvSpPr>
          <p:spPr>
            <a:xfrm>
              <a:off x="1726914" y="1363697"/>
              <a:ext cx="609601" cy="457201"/>
            </a:xfrm>
            <a:prstGeom prst="ellipse">
              <a:avLst/>
            </a:pr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0" name="Group 30"/>
            <p:cNvGrpSpPr/>
            <p:nvPr/>
          </p:nvGrpSpPr>
          <p:grpSpPr>
            <a:xfrm>
              <a:off x="113140" y="67837"/>
              <a:ext cx="1756266" cy="1198384"/>
              <a:chOff x="0" y="0"/>
              <a:chExt cx="1756265" cy="1198382"/>
            </a:xfrm>
          </p:grpSpPr>
          <p:sp>
            <p:nvSpPr>
              <p:cNvPr id="117" name="Arc 23"/>
              <p:cNvSpPr/>
              <p:nvPr/>
            </p:nvSpPr>
            <p:spPr>
              <a:xfrm flipH="1" rot="15212692">
                <a:off x="489928" y="-201784"/>
                <a:ext cx="776409" cy="1601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2" h="20133" fill="norm" stroke="1" extrusionOk="0">
                    <a:moveTo>
                      <a:pt x="0" y="996"/>
                    </a:moveTo>
                    <a:lnTo>
                      <a:pt x="0" y="996"/>
                    </a:lnTo>
                    <a:cubicBezTo>
                      <a:pt x="6903" y="-1467"/>
                      <a:pt x="15124" y="794"/>
                      <a:pt x="18362" y="6045"/>
                    </a:cubicBezTo>
                    <a:cubicBezTo>
                      <a:pt x="21600" y="11297"/>
                      <a:pt x="18628" y="17551"/>
                      <a:pt x="11725" y="20014"/>
                    </a:cubicBezTo>
                    <a:cubicBezTo>
                      <a:pt x="11610" y="20055"/>
                      <a:pt x="11495" y="20095"/>
                      <a:pt x="11379" y="20133"/>
                    </a:cubicBezTo>
                    <a:lnTo>
                      <a:pt x="5863" y="1050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Oval 24"/>
              <p:cNvSpPr/>
              <p:nvPr/>
            </p:nvSpPr>
            <p:spPr>
              <a:xfrm flipH="1">
                <a:off x="336970" y="675730"/>
                <a:ext cx="756423" cy="48275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Oval 25"/>
              <p:cNvSpPr/>
              <p:nvPr/>
            </p:nvSpPr>
            <p:spPr>
              <a:xfrm flipH="1">
                <a:off x="898945" y="556144"/>
                <a:ext cx="756423" cy="48275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25" name="Group 29"/>
            <p:cNvGrpSpPr/>
            <p:nvPr/>
          </p:nvGrpSpPr>
          <p:grpSpPr>
            <a:xfrm>
              <a:off x="505225" y="0"/>
              <a:ext cx="3936647" cy="1435053"/>
              <a:chOff x="0" y="0"/>
              <a:chExt cx="3936646" cy="1435052"/>
            </a:xfrm>
          </p:grpSpPr>
          <p:sp>
            <p:nvSpPr>
              <p:cNvPr id="121" name="Pie 19"/>
              <p:cNvSpPr/>
              <p:nvPr/>
            </p:nvSpPr>
            <p:spPr>
              <a:xfrm>
                <a:off x="115274" y="494353"/>
                <a:ext cx="3197009" cy="581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95"/>
                    </a:moveTo>
                    <a:cubicBezTo>
                      <a:pt x="21600" y="12106"/>
                      <a:pt x="16765" y="21600"/>
                      <a:pt x="10800" y="21600"/>
                    </a:cubicBezTo>
                    <a:cubicBezTo>
                      <a:pt x="4835" y="21600"/>
                      <a:pt x="0" y="12106"/>
                      <a:pt x="0" y="395"/>
                    </a:cubicBezTo>
                    <a:lnTo>
                      <a:pt x="10802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Oval 20"/>
              <p:cNvSpPr/>
              <p:nvPr/>
            </p:nvSpPr>
            <p:spPr>
              <a:xfrm>
                <a:off x="1142443" y="603686"/>
                <a:ext cx="933633" cy="714701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Arc 21"/>
              <p:cNvSpPr/>
              <p:nvPr/>
            </p:nvSpPr>
            <p:spPr>
              <a:xfrm rot="12469977">
                <a:off x="13802" y="658416"/>
                <a:ext cx="1020195" cy="311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06" fill="norm" stroke="1" extrusionOk="0">
                    <a:moveTo>
                      <a:pt x="0" y="17295"/>
                    </a:moveTo>
                    <a:lnTo>
                      <a:pt x="0" y="17295"/>
                    </a:lnTo>
                    <a:cubicBezTo>
                      <a:pt x="871" y="6254"/>
                      <a:pt x="6424" y="-1394"/>
                      <a:pt x="12405" y="213"/>
                    </a:cubicBezTo>
                    <a:cubicBezTo>
                      <a:pt x="17066" y="1466"/>
                      <a:pt x="20770" y="8086"/>
                      <a:pt x="21600" y="16647"/>
                    </a:cubicBezTo>
                    <a:lnTo>
                      <a:pt x="10828" y="20206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Arc 26"/>
              <p:cNvSpPr/>
              <p:nvPr/>
            </p:nvSpPr>
            <p:spPr>
              <a:xfrm rot="6387309">
                <a:off x="2454661" y="-182254"/>
                <a:ext cx="964819" cy="1799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4" h="20238" fill="norm" stroke="1" extrusionOk="0">
                    <a:moveTo>
                      <a:pt x="0" y="666"/>
                    </a:moveTo>
                    <a:lnTo>
                      <a:pt x="0" y="666"/>
                    </a:lnTo>
                    <a:cubicBezTo>
                      <a:pt x="7571" y="-1362"/>
                      <a:pt x="16000" y="1398"/>
                      <a:pt x="18827" y="6831"/>
                    </a:cubicBezTo>
                    <a:cubicBezTo>
                      <a:pt x="21600" y="12161"/>
                      <a:pt x="17951" y="18107"/>
                      <a:pt x="10598" y="20238"/>
                    </a:cubicBezTo>
                    <a:lnTo>
                      <a:pt x="5118" y="10503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26" name="Oval 27"/>
            <p:cNvSpPr/>
            <p:nvPr/>
          </p:nvSpPr>
          <p:spPr>
            <a:xfrm>
              <a:off x="294242" y="573683"/>
              <a:ext cx="267261" cy="200445"/>
            </a:xfrm>
            <a:prstGeom prst="ellipse">
              <a:avLst/>
            </a:pr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Chord 31"/>
            <p:cNvSpPr/>
            <p:nvPr/>
          </p:nvSpPr>
          <p:spPr>
            <a:xfrm rot="17618441">
              <a:off x="66560" y="418081"/>
              <a:ext cx="127398" cy="22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0173" fill="norm" stroke="1" extrusionOk="0">
                  <a:moveTo>
                    <a:pt x="20071" y="15275"/>
                  </a:moveTo>
                  <a:cubicBezTo>
                    <a:pt x="17001" y="20051"/>
                    <a:pt x="10364" y="21600"/>
                    <a:pt x="5247" y="18734"/>
                  </a:cubicBezTo>
                  <a:cubicBezTo>
                    <a:pt x="130" y="15868"/>
                    <a:pt x="-1529" y="9673"/>
                    <a:pt x="1541" y="4897"/>
                  </a:cubicBezTo>
                  <a:cubicBezTo>
                    <a:pt x="3494" y="1859"/>
                    <a:pt x="7011" y="0"/>
                    <a:pt x="108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9" name="Round Same Side Corner Rectangle 53"/>
          <p:cNvSpPr/>
          <p:nvPr/>
        </p:nvSpPr>
        <p:spPr>
          <a:xfrm rot="4733987">
            <a:off x="1560194" y="1279879"/>
            <a:ext cx="607287" cy="2607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1126"/>
                  <a:pt x="21600" y="2515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515"/>
                </a:lnTo>
                <a:cubicBezTo>
                  <a:pt x="0" y="1126"/>
                  <a:pt x="4835" y="0"/>
                  <a:pt x="10800" y="0"/>
                </a:cubicBezTo>
                <a:close/>
              </a:path>
            </a:pathLst>
          </a:custGeom>
          <a:solidFill>
            <a:schemeClr val="accent1">
              <a:alpha val="64999"/>
            </a:schemeClr>
          </a:solidFill>
          <a:ln w="25400">
            <a:solidFill>
              <a:schemeClr val="accent2">
                <a:alpha val="64999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Freeform 51"/>
          <p:cNvSpPr/>
          <p:nvPr/>
        </p:nvSpPr>
        <p:spPr>
          <a:xfrm rot="4733987">
            <a:off x="904768" y="1334612"/>
            <a:ext cx="518096" cy="251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2" h="21600" fill="norm" stroke="1" extrusionOk="0">
                <a:moveTo>
                  <a:pt x="0" y="20263"/>
                </a:moveTo>
                <a:lnTo>
                  <a:pt x="538" y="3182"/>
                </a:lnTo>
                <a:cubicBezTo>
                  <a:pt x="538" y="2338"/>
                  <a:pt x="1619" y="1529"/>
                  <a:pt x="3545" y="932"/>
                </a:cubicBezTo>
                <a:cubicBezTo>
                  <a:pt x="5471" y="335"/>
                  <a:pt x="8083" y="0"/>
                  <a:pt x="10807" y="0"/>
                </a:cubicBezTo>
                <a:lnTo>
                  <a:pt x="10807" y="0"/>
                </a:lnTo>
                <a:cubicBezTo>
                  <a:pt x="13530" y="0"/>
                  <a:pt x="16142" y="335"/>
                  <a:pt x="18068" y="932"/>
                </a:cubicBezTo>
                <a:cubicBezTo>
                  <a:pt x="19994" y="1529"/>
                  <a:pt x="21076" y="2338"/>
                  <a:pt x="21076" y="3182"/>
                </a:cubicBezTo>
                <a:cubicBezTo>
                  <a:pt x="21600" y="6627"/>
                  <a:pt x="21184" y="17763"/>
                  <a:pt x="21213" y="21600"/>
                </a:cubicBezTo>
              </a:path>
            </a:pathLst>
          </a:custGeom>
          <a:solidFill>
            <a:schemeClr val="accent1"/>
          </a:solidFill>
          <a:ln w="127000"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Freeform 52"/>
          <p:cNvSpPr/>
          <p:nvPr/>
        </p:nvSpPr>
        <p:spPr>
          <a:xfrm rot="4733987">
            <a:off x="438168" y="2367308"/>
            <a:ext cx="284382" cy="1207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373"/>
                </a:moveTo>
                <a:lnTo>
                  <a:pt x="28" y="3387"/>
                </a:lnTo>
                <a:cubicBezTo>
                  <a:pt x="28" y="2489"/>
                  <a:pt x="1164" y="1627"/>
                  <a:pt x="3187" y="992"/>
                </a:cubicBezTo>
                <a:cubicBezTo>
                  <a:pt x="5210" y="357"/>
                  <a:pt x="7953" y="0"/>
                  <a:pt x="10814" y="0"/>
                </a:cubicBezTo>
                <a:cubicBezTo>
                  <a:pt x="13675" y="0"/>
                  <a:pt x="16418" y="357"/>
                  <a:pt x="18441" y="992"/>
                </a:cubicBezTo>
                <a:cubicBezTo>
                  <a:pt x="20464" y="1627"/>
                  <a:pt x="21600" y="2489"/>
                  <a:pt x="21600" y="3387"/>
                </a:cubicBezTo>
                <a:lnTo>
                  <a:pt x="21077" y="21600"/>
                </a:lnTo>
              </a:path>
            </a:pathLst>
          </a:custGeom>
          <a:solidFill>
            <a:schemeClr val="accent1"/>
          </a:solidFill>
          <a:ln w="63500"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 rot="21000000">
            <a:off x="600152" y="2542239"/>
            <a:ext cx="7622163" cy="1259697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33" name="Rectangle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65532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sz="quarter" idx="1"/>
          </p:nvPr>
        </p:nvSpPr>
        <p:spPr>
          <a:xfrm>
            <a:off x="699246" y="2268141"/>
            <a:ext cx="3657601" cy="25324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2000"/>
            </a:lvl1pPr>
            <a:lvl2pPr marL="663222" indent="-313972">
              <a:buBlip>
                <a:blip r:embed="rId2"/>
              </a:buBlip>
              <a:defRPr sz="2000"/>
            </a:lvl2pPr>
            <a:lvl3pPr marL="945797" indent="-313972">
              <a:buBlip>
                <a:blip r:embed="rId2"/>
              </a:buBlip>
              <a:defRPr sz="2000"/>
            </a:lvl3pPr>
            <a:lvl4pPr marL="1228372" indent="-313972">
              <a:buBlip>
                <a:blip r:embed="rId2"/>
              </a:buBlip>
              <a:defRPr sz="2000"/>
            </a:lvl4pPr>
            <a:lvl5pPr marL="1525058" indent="-328083">
              <a:buBlip>
                <a:blip r:embed="rId2"/>
              </a:buBlip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712787" y="2171700"/>
            <a:ext cx="3657601" cy="5143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accent2">
                <a:alpha val="80000"/>
              </a:schemeClr>
            </a:solidFill>
            <a:round/>
          </a:ln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457200" algn="ctr">
              <a:spcBef>
                <a:spcPts val="0"/>
              </a:spcBef>
              <a:buSzTx/>
              <a:buNone/>
              <a:defRPr sz="2200"/>
            </a:lvl2pPr>
            <a:lvl3pPr marL="0" indent="914400" algn="ctr">
              <a:spcBef>
                <a:spcPts val="0"/>
              </a:spcBef>
              <a:buSzTx/>
              <a:buNone/>
              <a:defRPr sz="2200"/>
            </a:lvl3pPr>
            <a:lvl4pPr marL="0" indent="1371600" algn="ctr">
              <a:spcBef>
                <a:spcPts val="0"/>
              </a:spcBef>
              <a:buSzTx/>
              <a:buNone/>
              <a:defRPr sz="2200"/>
            </a:lvl4pPr>
            <a:lvl5pPr marL="0" indent="1828800" algn="ctr">
              <a:spcBef>
                <a:spcPts val="0"/>
              </a:spcBef>
              <a:buSzTx/>
              <a:buNone/>
              <a:defRPr sz="22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52" name="Text Placeholder 4"/>
          <p:cNvSpPr/>
          <p:nvPr>
            <p:ph type="body" sz="quarter" idx="13"/>
          </p:nvPr>
        </p:nvSpPr>
        <p:spPr>
          <a:xfrm>
            <a:off x="4849029" y="2247024"/>
            <a:ext cx="3506954" cy="36370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accent2">
                <a:alpha val="80000"/>
              </a:schemeClr>
            </a:solidFill>
            <a:round/>
          </a:ln>
        </p:spPr>
        <p:txBody>
          <a:bodyPr anchor="ctr"/>
          <a:lstStyle/>
          <a:p>
            <a:pPr marL="0" indent="0" algn="ctr">
              <a:spcBef>
                <a:spcPts val="0"/>
              </a:spcBef>
              <a:buSzTx/>
              <a:buNone/>
              <a:defRPr sz="2200">
                <a:effectLst/>
              </a:defRPr>
            </a:pP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Group 7"/>
          <p:cNvGrpSpPr/>
          <p:nvPr/>
        </p:nvGrpSpPr>
        <p:grpSpPr>
          <a:xfrm>
            <a:off x="-7413" y="-280021"/>
            <a:ext cx="7020738" cy="1312084"/>
            <a:chOff x="0" y="0"/>
            <a:chExt cx="7020736" cy="1312083"/>
          </a:xfrm>
        </p:grpSpPr>
        <p:grpSp>
          <p:nvGrpSpPr>
            <p:cNvPr id="189" name="Group 32"/>
            <p:cNvGrpSpPr/>
            <p:nvPr/>
          </p:nvGrpSpPr>
          <p:grpSpPr>
            <a:xfrm>
              <a:off x="-1" y="0"/>
              <a:ext cx="7020738" cy="1312084"/>
              <a:chOff x="0" y="0"/>
              <a:chExt cx="7020736" cy="1312083"/>
            </a:xfrm>
          </p:grpSpPr>
          <p:sp>
            <p:nvSpPr>
              <p:cNvPr id="169" name="Oval 10"/>
              <p:cNvSpPr/>
              <p:nvPr/>
            </p:nvSpPr>
            <p:spPr>
              <a:xfrm rot="4368687">
                <a:off x="2919573" y="150262"/>
                <a:ext cx="436453" cy="79009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0" name="Oval 11"/>
              <p:cNvSpPr/>
              <p:nvPr/>
            </p:nvSpPr>
            <p:spPr>
              <a:xfrm>
                <a:off x="341987" y="289426"/>
                <a:ext cx="1189426" cy="7591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1" name="Arc 12"/>
              <p:cNvSpPr/>
              <p:nvPr/>
            </p:nvSpPr>
            <p:spPr>
              <a:xfrm rot="6387309">
                <a:off x="6095430" y="-133160"/>
                <a:ext cx="582211" cy="115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2" h="20160" fill="norm" stroke="1" extrusionOk="0">
                    <a:moveTo>
                      <a:pt x="0" y="890"/>
                    </a:moveTo>
                    <a:lnTo>
                      <a:pt x="0" y="890"/>
                    </a:lnTo>
                    <a:cubicBezTo>
                      <a:pt x="7085" y="-1440"/>
                      <a:pt x="15359" y="960"/>
                      <a:pt x="18479" y="6252"/>
                    </a:cubicBezTo>
                    <a:cubicBezTo>
                      <a:pt x="21600" y="11543"/>
                      <a:pt x="18386" y="17722"/>
                      <a:pt x="11300" y="20052"/>
                    </a:cubicBezTo>
                    <a:cubicBezTo>
                      <a:pt x="11188" y="20089"/>
                      <a:pt x="11075" y="20125"/>
                      <a:pt x="10961" y="20160"/>
                    </a:cubicBezTo>
                    <a:lnTo>
                      <a:pt x="5650" y="104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2" name="Oval 13"/>
              <p:cNvSpPr/>
              <p:nvPr/>
            </p:nvSpPr>
            <p:spPr>
              <a:xfrm>
                <a:off x="5479957" y="326779"/>
                <a:ext cx="609601" cy="36845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Pie 14"/>
              <p:cNvSpPr/>
              <p:nvPr/>
            </p:nvSpPr>
            <p:spPr>
              <a:xfrm>
                <a:off x="0" y="276782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4" name="Pie 15"/>
              <p:cNvSpPr/>
              <p:nvPr/>
            </p:nvSpPr>
            <p:spPr>
              <a:xfrm>
                <a:off x="1912412" y="278359"/>
                <a:ext cx="1600201" cy="30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5" name="Oval 16"/>
              <p:cNvSpPr/>
              <p:nvPr/>
            </p:nvSpPr>
            <p:spPr>
              <a:xfrm>
                <a:off x="2638553" y="851521"/>
                <a:ext cx="416861" cy="31264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6" name="Oval 17"/>
              <p:cNvSpPr/>
              <p:nvPr/>
            </p:nvSpPr>
            <p:spPr>
              <a:xfrm rot="2510439">
                <a:off x="178122" y="402682"/>
                <a:ext cx="778553" cy="736739"/>
              </a:xfrm>
              <a:prstGeom prst="ellipse">
                <a:avLst/>
              </a:prstGeom>
              <a:solidFill>
                <a:srgbClr val="F0E6C3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7" name="Pie 18"/>
              <p:cNvSpPr/>
              <p:nvPr/>
            </p:nvSpPr>
            <p:spPr>
              <a:xfrm rot="16200000">
                <a:off x="-55878" y="978708"/>
                <a:ext cx="40005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8" name="Oval 19"/>
              <p:cNvSpPr/>
              <p:nvPr/>
            </p:nvSpPr>
            <p:spPr>
              <a:xfrm>
                <a:off x="1566047" y="648476"/>
                <a:ext cx="228601" cy="14589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9" name="Pie 20"/>
              <p:cNvSpPr/>
              <p:nvPr/>
            </p:nvSpPr>
            <p:spPr>
              <a:xfrm>
                <a:off x="998011" y="279199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0" name="Pie 21"/>
              <p:cNvSpPr/>
              <p:nvPr/>
            </p:nvSpPr>
            <p:spPr>
              <a:xfrm>
                <a:off x="5189012" y="279838"/>
                <a:ext cx="1600201" cy="2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1" name="Oval 22"/>
              <p:cNvSpPr/>
              <p:nvPr/>
            </p:nvSpPr>
            <p:spPr>
              <a:xfrm>
                <a:off x="5736267" y="326779"/>
                <a:ext cx="685801" cy="400051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2" name="Pie 23"/>
              <p:cNvSpPr/>
              <p:nvPr/>
            </p:nvSpPr>
            <p:spPr>
              <a:xfrm>
                <a:off x="6143753" y="284548"/>
                <a:ext cx="838201" cy="197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3" name="Oval 24"/>
              <p:cNvSpPr/>
              <p:nvPr/>
            </p:nvSpPr>
            <p:spPr>
              <a:xfrm rot="4368687">
                <a:off x="3744345" y="56509"/>
                <a:ext cx="436453" cy="90920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4" name="Pie 25"/>
              <p:cNvSpPr/>
              <p:nvPr/>
            </p:nvSpPr>
            <p:spPr>
              <a:xfrm>
                <a:off x="4392376" y="282437"/>
                <a:ext cx="300319" cy="11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5" name="Pie 26"/>
              <p:cNvSpPr/>
              <p:nvPr/>
            </p:nvSpPr>
            <p:spPr>
              <a:xfrm>
                <a:off x="4764005" y="276325"/>
                <a:ext cx="18288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6" name="Pie 27"/>
              <p:cNvSpPr/>
              <p:nvPr/>
            </p:nvSpPr>
            <p:spPr>
              <a:xfrm>
                <a:off x="5036612" y="279838"/>
                <a:ext cx="22860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7" name="Oval 28"/>
              <p:cNvSpPr/>
              <p:nvPr/>
            </p:nvSpPr>
            <p:spPr>
              <a:xfrm>
                <a:off x="2411177" y="280021"/>
                <a:ext cx="665018" cy="49876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8" name="Pie 29"/>
              <p:cNvSpPr/>
              <p:nvPr/>
            </p:nvSpPr>
            <p:spPr>
              <a:xfrm>
                <a:off x="3019553" y="284242"/>
                <a:ext cx="8382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90" name="Pie 9"/>
            <p:cNvSpPr/>
            <p:nvPr/>
          </p:nvSpPr>
          <p:spPr>
            <a:xfrm rot="16200000">
              <a:off x="-33070" y="362229"/>
              <a:ext cx="639043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2" name="Rectangle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Group 7"/>
          <p:cNvGrpSpPr/>
          <p:nvPr/>
        </p:nvGrpSpPr>
        <p:grpSpPr>
          <a:xfrm>
            <a:off x="-7413" y="-280021"/>
            <a:ext cx="7020738" cy="1312084"/>
            <a:chOff x="0" y="0"/>
            <a:chExt cx="7020736" cy="1312083"/>
          </a:xfrm>
        </p:grpSpPr>
        <p:grpSp>
          <p:nvGrpSpPr>
            <p:cNvPr id="221" name="Group 32"/>
            <p:cNvGrpSpPr/>
            <p:nvPr/>
          </p:nvGrpSpPr>
          <p:grpSpPr>
            <a:xfrm>
              <a:off x="-1" y="0"/>
              <a:ext cx="7020738" cy="1312084"/>
              <a:chOff x="0" y="0"/>
              <a:chExt cx="7020736" cy="1312083"/>
            </a:xfrm>
          </p:grpSpPr>
          <p:sp>
            <p:nvSpPr>
              <p:cNvPr id="201" name="Oval 10"/>
              <p:cNvSpPr/>
              <p:nvPr/>
            </p:nvSpPr>
            <p:spPr>
              <a:xfrm rot="4368687">
                <a:off x="2919573" y="150262"/>
                <a:ext cx="436453" cy="79009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2" name="Oval 11"/>
              <p:cNvSpPr/>
              <p:nvPr/>
            </p:nvSpPr>
            <p:spPr>
              <a:xfrm>
                <a:off x="341987" y="289426"/>
                <a:ext cx="1189426" cy="7591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3" name="Arc 12"/>
              <p:cNvSpPr/>
              <p:nvPr/>
            </p:nvSpPr>
            <p:spPr>
              <a:xfrm rot="6387309">
                <a:off x="6095430" y="-133160"/>
                <a:ext cx="582211" cy="115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2" h="20160" fill="norm" stroke="1" extrusionOk="0">
                    <a:moveTo>
                      <a:pt x="0" y="890"/>
                    </a:moveTo>
                    <a:lnTo>
                      <a:pt x="0" y="890"/>
                    </a:lnTo>
                    <a:cubicBezTo>
                      <a:pt x="7085" y="-1440"/>
                      <a:pt x="15359" y="960"/>
                      <a:pt x="18479" y="6252"/>
                    </a:cubicBezTo>
                    <a:cubicBezTo>
                      <a:pt x="21600" y="11543"/>
                      <a:pt x="18386" y="17722"/>
                      <a:pt x="11300" y="20052"/>
                    </a:cubicBezTo>
                    <a:cubicBezTo>
                      <a:pt x="11188" y="20089"/>
                      <a:pt x="11075" y="20125"/>
                      <a:pt x="10961" y="20160"/>
                    </a:cubicBezTo>
                    <a:lnTo>
                      <a:pt x="5650" y="104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4" name="Oval 13"/>
              <p:cNvSpPr/>
              <p:nvPr/>
            </p:nvSpPr>
            <p:spPr>
              <a:xfrm>
                <a:off x="5479957" y="326779"/>
                <a:ext cx="609601" cy="36845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5" name="Pie 14"/>
              <p:cNvSpPr/>
              <p:nvPr/>
            </p:nvSpPr>
            <p:spPr>
              <a:xfrm>
                <a:off x="0" y="276782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6" name="Pie 15"/>
              <p:cNvSpPr/>
              <p:nvPr/>
            </p:nvSpPr>
            <p:spPr>
              <a:xfrm>
                <a:off x="1912412" y="278359"/>
                <a:ext cx="1600201" cy="30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7" name="Oval 16"/>
              <p:cNvSpPr/>
              <p:nvPr/>
            </p:nvSpPr>
            <p:spPr>
              <a:xfrm>
                <a:off x="2638553" y="851521"/>
                <a:ext cx="416861" cy="31264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8" name="Oval 17"/>
              <p:cNvSpPr/>
              <p:nvPr/>
            </p:nvSpPr>
            <p:spPr>
              <a:xfrm rot="2510439">
                <a:off x="178122" y="402682"/>
                <a:ext cx="778553" cy="736739"/>
              </a:xfrm>
              <a:prstGeom prst="ellipse">
                <a:avLst/>
              </a:prstGeom>
              <a:solidFill>
                <a:srgbClr val="F0E6C3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9" name="Pie 18"/>
              <p:cNvSpPr/>
              <p:nvPr/>
            </p:nvSpPr>
            <p:spPr>
              <a:xfrm rot="16200000">
                <a:off x="-55878" y="978708"/>
                <a:ext cx="40005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0" name="Oval 19"/>
              <p:cNvSpPr/>
              <p:nvPr/>
            </p:nvSpPr>
            <p:spPr>
              <a:xfrm>
                <a:off x="1566047" y="648476"/>
                <a:ext cx="228601" cy="14589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1" name="Pie 20"/>
              <p:cNvSpPr/>
              <p:nvPr/>
            </p:nvSpPr>
            <p:spPr>
              <a:xfrm>
                <a:off x="998011" y="279199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2" name="Pie 21"/>
              <p:cNvSpPr/>
              <p:nvPr/>
            </p:nvSpPr>
            <p:spPr>
              <a:xfrm>
                <a:off x="5189012" y="279838"/>
                <a:ext cx="1600201" cy="2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3" name="Oval 22"/>
              <p:cNvSpPr/>
              <p:nvPr/>
            </p:nvSpPr>
            <p:spPr>
              <a:xfrm>
                <a:off x="5736267" y="326779"/>
                <a:ext cx="685801" cy="400051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4" name="Pie 23"/>
              <p:cNvSpPr/>
              <p:nvPr/>
            </p:nvSpPr>
            <p:spPr>
              <a:xfrm>
                <a:off x="6143753" y="284548"/>
                <a:ext cx="838201" cy="197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5" name="Oval 24"/>
              <p:cNvSpPr/>
              <p:nvPr/>
            </p:nvSpPr>
            <p:spPr>
              <a:xfrm rot="4368687">
                <a:off x="3744345" y="56509"/>
                <a:ext cx="436453" cy="90920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6" name="Pie 25"/>
              <p:cNvSpPr/>
              <p:nvPr/>
            </p:nvSpPr>
            <p:spPr>
              <a:xfrm>
                <a:off x="4392376" y="282437"/>
                <a:ext cx="300319" cy="11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7" name="Pie 26"/>
              <p:cNvSpPr/>
              <p:nvPr/>
            </p:nvSpPr>
            <p:spPr>
              <a:xfrm>
                <a:off x="4764005" y="276325"/>
                <a:ext cx="18288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8" name="Pie 27"/>
              <p:cNvSpPr/>
              <p:nvPr/>
            </p:nvSpPr>
            <p:spPr>
              <a:xfrm>
                <a:off x="5036612" y="279838"/>
                <a:ext cx="22860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9" name="Oval 28"/>
              <p:cNvSpPr/>
              <p:nvPr/>
            </p:nvSpPr>
            <p:spPr>
              <a:xfrm>
                <a:off x="2411177" y="280021"/>
                <a:ext cx="665018" cy="49876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0" name="Pie 29"/>
              <p:cNvSpPr/>
              <p:nvPr/>
            </p:nvSpPr>
            <p:spPr>
              <a:xfrm>
                <a:off x="3019553" y="284242"/>
                <a:ext cx="8382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22" name="Pie 9"/>
            <p:cNvSpPr/>
            <p:nvPr/>
          </p:nvSpPr>
          <p:spPr>
            <a:xfrm rot="16200000">
              <a:off x="-33070" y="362229"/>
              <a:ext cx="639043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4" name="Rectangle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Rounded Rectangle 32"/>
          <p:cNvSpPr/>
          <p:nvPr/>
        </p:nvSpPr>
        <p:spPr>
          <a:xfrm>
            <a:off x="366714" y="1085850"/>
            <a:ext cx="3748088" cy="3600450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Title Text"/>
          <p:cNvSpPr txBox="1"/>
          <p:nvPr>
            <p:ph type="title"/>
          </p:nvPr>
        </p:nvSpPr>
        <p:spPr>
          <a:xfrm>
            <a:off x="533398" y="1257300"/>
            <a:ext cx="3429001" cy="8001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3000"/>
            </a:lvl1pPr>
          </a:lstStyle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sz="half" idx="1"/>
          </p:nvPr>
        </p:nvSpPr>
        <p:spPr>
          <a:xfrm>
            <a:off x="4504766" y="742950"/>
            <a:ext cx="4258234" cy="394335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2000"/>
            </a:lvl1pPr>
            <a:lvl2pPr marL="663222" indent="-313972">
              <a:buBlip>
                <a:blip r:embed="rId3"/>
              </a:buBlip>
              <a:defRPr sz="2000"/>
            </a:lvl2pPr>
            <a:lvl3pPr marL="945797" indent="-313972">
              <a:buBlip>
                <a:blip r:embed="rId3"/>
              </a:buBlip>
              <a:defRPr sz="2000"/>
            </a:lvl3pPr>
            <a:lvl4pPr marL="1228372" indent="-313972">
              <a:buBlip>
                <a:blip r:embed="rId3"/>
              </a:buBlip>
              <a:defRPr sz="2000"/>
            </a:lvl4pPr>
            <a:lvl5pPr marL="1525058" indent="-328083">
              <a:buBlip>
                <a:blip r:embed="rId3"/>
              </a:buBlip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Text Placeholder 3"/>
          <p:cNvSpPr/>
          <p:nvPr>
            <p:ph type="body" sz="quarter" idx="13"/>
          </p:nvPr>
        </p:nvSpPr>
        <p:spPr>
          <a:xfrm>
            <a:off x="533400" y="2138082"/>
            <a:ext cx="3429000" cy="237677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0"/>
              </a:spcBef>
              <a:buSzTx/>
              <a:buNone/>
              <a:defRPr sz="1600">
                <a:effectLst/>
              </a:defRPr>
            </a:pP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BF1CE"/>
            </a:gs>
            <a:gs pos="100000">
              <a:srgbClr val="918455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 7"/>
          <p:cNvGrpSpPr/>
          <p:nvPr/>
        </p:nvGrpSpPr>
        <p:grpSpPr>
          <a:xfrm>
            <a:off x="-7413" y="-280021"/>
            <a:ext cx="7020738" cy="1312084"/>
            <a:chOff x="0" y="0"/>
            <a:chExt cx="7020736" cy="1312083"/>
          </a:xfrm>
        </p:grpSpPr>
        <p:grpSp>
          <p:nvGrpSpPr>
            <p:cNvPr id="23" name="Group 32"/>
            <p:cNvGrpSpPr/>
            <p:nvPr/>
          </p:nvGrpSpPr>
          <p:grpSpPr>
            <a:xfrm>
              <a:off x="-1" y="0"/>
              <a:ext cx="7020738" cy="1312084"/>
              <a:chOff x="0" y="0"/>
              <a:chExt cx="7020736" cy="1312083"/>
            </a:xfrm>
          </p:grpSpPr>
          <p:sp>
            <p:nvSpPr>
              <p:cNvPr id="3" name="Oval 10"/>
              <p:cNvSpPr/>
              <p:nvPr/>
            </p:nvSpPr>
            <p:spPr>
              <a:xfrm rot="4368687">
                <a:off x="2919573" y="150262"/>
                <a:ext cx="436453" cy="79009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Oval 11"/>
              <p:cNvSpPr/>
              <p:nvPr/>
            </p:nvSpPr>
            <p:spPr>
              <a:xfrm>
                <a:off x="341987" y="289426"/>
                <a:ext cx="1189426" cy="7591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Arc 12"/>
              <p:cNvSpPr/>
              <p:nvPr/>
            </p:nvSpPr>
            <p:spPr>
              <a:xfrm rot="6387309">
                <a:off x="6095430" y="-133160"/>
                <a:ext cx="582211" cy="115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2" h="20160" fill="norm" stroke="1" extrusionOk="0">
                    <a:moveTo>
                      <a:pt x="0" y="890"/>
                    </a:moveTo>
                    <a:lnTo>
                      <a:pt x="0" y="890"/>
                    </a:lnTo>
                    <a:cubicBezTo>
                      <a:pt x="7085" y="-1440"/>
                      <a:pt x="15359" y="960"/>
                      <a:pt x="18479" y="6252"/>
                    </a:cubicBezTo>
                    <a:cubicBezTo>
                      <a:pt x="21600" y="11543"/>
                      <a:pt x="18386" y="17722"/>
                      <a:pt x="11300" y="20052"/>
                    </a:cubicBezTo>
                    <a:cubicBezTo>
                      <a:pt x="11188" y="20089"/>
                      <a:pt x="11075" y="20125"/>
                      <a:pt x="10961" y="20160"/>
                    </a:cubicBezTo>
                    <a:lnTo>
                      <a:pt x="5650" y="104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Oval 13"/>
              <p:cNvSpPr/>
              <p:nvPr/>
            </p:nvSpPr>
            <p:spPr>
              <a:xfrm>
                <a:off x="5479957" y="326779"/>
                <a:ext cx="609601" cy="36845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Pie 14"/>
              <p:cNvSpPr/>
              <p:nvPr/>
            </p:nvSpPr>
            <p:spPr>
              <a:xfrm>
                <a:off x="0" y="276782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Pie 15"/>
              <p:cNvSpPr/>
              <p:nvPr/>
            </p:nvSpPr>
            <p:spPr>
              <a:xfrm>
                <a:off x="1912412" y="278359"/>
                <a:ext cx="1600201" cy="30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Oval 16"/>
              <p:cNvSpPr/>
              <p:nvPr/>
            </p:nvSpPr>
            <p:spPr>
              <a:xfrm>
                <a:off x="2638553" y="851521"/>
                <a:ext cx="416861" cy="31264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Oval 17"/>
              <p:cNvSpPr/>
              <p:nvPr/>
            </p:nvSpPr>
            <p:spPr>
              <a:xfrm rot="2510439">
                <a:off x="178122" y="402682"/>
                <a:ext cx="778553" cy="736739"/>
              </a:xfrm>
              <a:prstGeom prst="ellipse">
                <a:avLst/>
              </a:prstGeom>
              <a:solidFill>
                <a:srgbClr val="F0E6C3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Pie 18"/>
              <p:cNvSpPr/>
              <p:nvPr/>
            </p:nvSpPr>
            <p:spPr>
              <a:xfrm rot="16200000">
                <a:off x="-55878" y="978708"/>
                <a:ext cx="40005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Oval 19"/>
              <p:cNvSpPr/>
              <p:nvPr/>
            </p:nvSpPr>
            <p:spPr>
              <a:xfrm>
                <a:off x="1566047" y="648476"/>
                <a:ext cx="228601" cy="14589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" name="Pie 20"/>
              <p:cNvSpPr/>
              <p:nvPr/>
            </p:nvSpPr>
            <p:spPr>
              <a:xfrm>
                <a:off x="998011" y="279199"/>
                <a:ext cx="1385456" cy="45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" name="Pie 21"/>
              <p:cNvSpPr/>
              <p:nvPr/>
            </p:nvSpPr>
            <p:spPr>
              <a:xfrm>
                <a:off x="5189012" y="279838"/>
                <a:ext cx="1600201" cy="2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" name="Oval 22"/>
              <p:cNvSpPr/>
              <p:nvPr/>
            </p:nvSpPr>
            <p:spPr>
              <a:xfrm>
                <a:off x="5736267" y="326779"/>
                <a:ext cx="685801" cy="400051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" name="Pie 23"/>
              <p:cNvSpPr/>
              <p:nvPr/>
            </p:nvSpPr>
            <p:spPr>
              <a:xfrm>
                <a:off x="6143753" y="284548"/>
                <a:ext cx="838201" cy="197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Oval 24"/>
              <p:cNvSpPr/>
              <p:nvPr/>
            </p:nvSpPr>
            <p:spPr>
              <a:xfrm rot="4368687">
                <a:off x="3744345" y="56509"/>
                <a:ext cx="436453" cy="90920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Pie 25"/>
              <p:cNvSpPr/>
              <p:nvPr/>
            </p:nvSpPr>
            <p:spPr>
              <a:xfrm>
                <a:off x="4392376" y="282437"/>
                <a:ext cx="300319" cy="11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Pie 26"/>
              <p:cNvSpPr/>
              <p:nvPr/>
            </p:nvSpPr>
            <p:spPr>
              <a:xfrm>
                <a:off x="4764005" y="276325"/>
                <a:ext cx="18288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Pie 27"/>
              <p:cNvSpPr/>
              <p:nvPr/>
            </p:nvSpPr>
            <p:spPr>
              <a:xfrm>
                <a:off x="5036612" y="279838"/>
                <a:ext cx="228601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Oval 28"/>
              <p:cNvSpPr/>
              <p:nvPr/>
            </p:nvSpPr>
            <p:spPr>
              <a:xfrm>
                <a:off x="2411177" y="280021"/>
                <a:ext cx="665018" cy="498765"/>
              </a:xfrm>
              <a:prstGeom prst="ellipse">
                <a:avLst/>
              </a:pr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Pie 29"/>
              <p:cNvSpPr/>
              <p:nvPr/>
            </p:nvSpPr>
            <p:spPr>
              <a:xfrm>
                <a:off x="3019553" y="284242"/>
                <a:ext cx="8382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0E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4" name="Pie 9"/>
            <p:cNvSpPr/>
            <p:nvPr/>
          </p:nvSpPr>
          <p:spPr>
            <a:xfrm rot="16200000">
              <a:off x="-33070" y="362229"/>
              <a:ext cx="639043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0E6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6" name="Rectangle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Round Same Side Corner Rectangle 6"/>
          <p:cNvSpPr/>
          <p:nvPr/>
        </p:nvSpPr>
        <p:spPr>
          <a:xfrm rot="16200000">
            <a:off x="4155946" y="-2871659"/>
            <a:ext cx="1087697" cy="8888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592"/>
                  <a:pt x="21600" y="132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322"/>
                </a:lnTo>
                <a:cubicBezTo>
                  <a:pt x="0" y="592"/>
                  <a:pt x="4835" y="0"/>
                  <a:pt x="10800" y="0"/>
                </a:cubicBezTo>
                <a:close/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Title Text"/>
          <p:cNvSpPr txBox="1"/>
          <p:nvPr>
            <p:ph type="title"/>
          </p:nvPr>
        </p:nvSpPr>
        <p:spPr>
          <a:xfrm>
            <a:off x="712789" y="1028700"/>
            <a:ext cx="7716837" cy="108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76200" y="406764"/>
            <a:ext cx="28526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1pPr>
      <a:lvl2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2pPr>
      <a:lvl3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3pPr>
      <a:lvl4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4pPr>
      <a:lvl5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5pPr>
      <a:lvl6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6pPr>
      <a:lvl7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7pPr>
      <a:lvl8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8pPr>
      <a:lvl9pPr marL="0" marR="0" indent="0" algn="l" defTabSz="914400" rtl="0" latinLnBrk="0">
        <a:lnSpc>
          <a:spcPts val="5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1pPr>
      <a:lvl2pPr marL="657513" marR="0" indent="-308263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2pPr>
      <a:lvl3pPr marL="970914" marR="0" indent="-33908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3pPr>
      <a:lvl4pPr marL="129116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4pPr>
      <a:lvl5pPr marL="1590675" marR="0" indent="-3937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5pPr>
      <a:lvl6pPr marL="1871133" marR="0" indent="-385233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6pPr>
      <a:lvl7pPr marL="2152121" marR="0" indent="-385233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7pPr>
      <a:lvl8pPr marL="2441046" marR="0" indent="-385233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8pPr>
      <a:lvl9pPr marL="2722033" marR="0" indent="-385233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Arial Rounded MT Bold"/>
          <a:ea typeface="Arial Rounded MT Bold"/>
          <a:cs typeface="Arial Rounded MT Bold"/>
          <a:sym typeface="Arial Rounded MT 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://www.livingroomcandidate.org/commercials/1964/peace-little-girl-daisy#3983" TargetMode="External"/><Relationship Id="rId5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4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2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2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2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25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26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27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30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1"/>
          <p:cNvSpPr txBox="1"/>
          <p:nvPr>
            <p:ph type="ctrTitle"/>
          </p:nvPr>
        </p:nvSpPr>
        <p:spPr>
          <a:xfrm rot="21042312">
            <a:off x="1022823" y="2221095"/>
            <a:ext cx="7551603" cy="1209455"/>
          </a:xfrm>
          <a:prstGeom prst="rect">
            <a:avLst/>
          </a:prstGeom>
        </p:spPr>
        <p:txBody>
          <a:bodyPr/>
          <a:lstStyle/>
          <a:p>
            <a:pPr/>
            <a:r>
              <a:t>Promise and Turmoil</a:t>
            </a:r>
          </a:p>
        </p:txBody>
      </p:sp>
      <p:sp>
        <p:nvSpPr>
          <p:cNvPr id="353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The 1960’s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War on Poverty</a:t>
            </a:r>
          </a:p>
        </p:txBody>
      </p:sp>
      <p:sp>
        <p:nvSpPr>
          <p:cNvPr id="405" name="Content Placeholder 2"/>
          <p:cNvSpPr txBox="1"/>
          <p:nvPr>
            <p:ph type="body" sz="half" idx="1"/>
          </p:nvPr>
        </p:nvSpPr>
        <p:spPr>
          <a:xfrm>
            <a:off x="699246" y="2152574"/>
            <a:ext cx="5340048" cy="295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The Other America (Harrington, 1962)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40 million still living in poverty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Response: Unconditional war on poverty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Office of Economic Opportunity (1964)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Head Start, Job Corps – vocational ed, literacy programs and legal services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Costs: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Social/welfare programs – reduced number of American families living in poverty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Vietnam…will force cut backs in this area.</a:t>
            </a:r>
          </a:p>
        </p:txBody>
      </p:sp>
      <p:pic>
        <p:nvPicPr>
          <p:cNvPr id="406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09784" y="132132"/>
            <a:ext cx="2719421" cy="4040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Election of 1964</a:t>
            </a:r>
          </a:p>
        </p:txBody>
      </p:sp>
      <p:sp>
        <p:nvSpPr>
          <p:cNvPr id="411" name="Content Placeholder 2"/>
          <p:cNvSpPr txBox="1"/>
          <p:nvPr>
            <p:ph type="body" sz="half" idx="1"/>
          </p:nvPr>
        </p:nvSpPr>
        <p:spPr>
          <a:xfrm>
            <a:off x="699246" y="2152574"/>
            <a:ext cx="3657601" cy="295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Johnson vs. Goldwater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Expansion vs. Ending Welfare State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Impact of Campaign Ads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Results: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Johnson: 61% of pop.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Democratic sweep of Congress (filibuster-proof Senate) – in a position to pass economic and social reforms originally proposed by Truman in the 1940s</a:t>
            </a:r>
          </a:p>
        </p:txBody>
      </p:sp>
      <p:pic>
        <p:nvPicPr>
          <p:cNvPr id="412" name="Content Placeholder 4" descr="Content Placeholder 4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47357" y="2279089"/>
            <a:ext cx="3465475" cy="2532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Great Society Reforms</a:t>
            </a:r>
          </a:p>
        </p:txBody>
      </p:sp>
      <p:sp>
        <p:nvSpPr>
          <p:cNvPr id="417" name="Content Placeholder 2"/>
          <p:cNvSpPr txBox="1"/>
          <p:nvPr>
            <p:ph type="body" sz="half" idx="1"/>
          </p:nvPr>
        </p:nvSpPr>
        <p:spPr>
          <a:xfrm>
            <a:off x="699246" y="2152574"/>
            <a:ext cx="3657601" cy="295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Welfare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Food Stamp Act (1964)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Medicare &amp; Medicaid (1965)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Child Nutrition Act (1966)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Other Programs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ESEA (1965)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Immigration Act (1965) – abolished quotas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Expanding Government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DOT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HUD</a:t>
            </a:r>
          </a:p>
        </p:txBody>
      </p:sp>
      <p:pic>
        <p:nvPicPr>
          <p:cNvPr id="418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0778" y="2152575"/>
            <a:ext cx="4126109" cy="2925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1"/>
          <p:cNvSpPr txBox="1"/>
          <p:nvPr>
            <p:ph type="title"/>
          </p:nvPr>
        </p:nvSpPr>
        <p:spPr>
          <a:xfrm>
            <a:off x="526673" y="973954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Evaluating the Great Society</a:t>
            </a:r>
          </a:p>
        </p:txBody>
      </p:sp>
      <p:sp>
        <p:nvSpPr>
          <p:cNvPr id="423" name="Content Placeholder 2"/>
          <p:cNvSpPr txBox="1"/>
          <p:nvPr>
            <p:ph type="body" sz="half" idx="1"/>
          </p:nvPr>
        </p:nvSpPr>
        <p:spPr>
          <a:xfrm>
            <a:off x="1105709" y="2147396"/>
            <a:ext cx="4105054" cy="295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Liberal Perspective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Foundation of welfare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Addressed needs of previously ignored groups:</a:t>
            </a:r>
          </a:p>
          <a:p>
            <a:pPr lvl="2" marL="914400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Poor, disabled, elderly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Conservative Perspective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“tax and spend”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Birth of modern welfare state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Overexpansion of government</a:t>
            </a:r>
          </a:p>
        </p:txBody>
      </p:sp>
      <p:pic>
        <p:nvPicPr>
          <p:cNvPr id="424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4907" y="1386112"/>
            <a:ext cx="2507377" cy="3638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itle 1"/>
          <p:cNvSpPr txBox="1"/>
          <p:nvPr>
            <p:ph type="title"/>
          </p:nvPr>
        </p:nvSpPr>
        <p:spPr>
          <a:xfrm>
            <a:off x="526673" y="973954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Key Questions of LBJ’s legacy</a:t>
            </a:r>
          </a:p>
        </p:txBody>
      </p:sp>
      <p:sp>
        <p:nvSpPr>
          <p:cNvPr id="429" name="Content Placeholder 2"/>
          <p:cNvSpPr txBox="1"/>
          <p:nvPr>
            <p:ph type="body" idx="1"/>
          </p:nvPr>
        </p:nvSpPr>
        <p:spPr>
          <a:xfrm>
            <a:off x="572309" y="2109297"/>
            <a:ext cx="7417670" cy="29500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How did LBJ’s Great Society express his liberal ideas?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Evaluate the impact of federal legislation designed to address social and economic inequality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Evaluate the response of Conservative critics of the Great Society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What new roles did the federal government assume under the Great Society initiatives, and how did they extend the New Deal?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 Placeholder 1"/>
          <p:cNvSpPr txBox="1"/>
          <p:nvPr>
            <p:ph type="body" sz="quarter" idx="1"/>
          </p:nvPr>
        </p:nvSpPr>
        <p:spPr>
          <a:xfrm rot="21000000">
            <a:off x="887172" y="3977251"/>
            <a:ext cx="6904502" cy="733426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The Movement Expands</a:t>
            </a:r>
          </a:p>
        </p:txBody>
      </p:sp>
      <p:sp>
        <p:nvSpPr>
          <p:cNvPr id="434" name="Title 2"/>
          <p:cNvSpPr txBox="1"/>
          <p:nvPr>
            <p:ph type="title"/>
          </p:nvPr>
        </p:nvSpPr>
        <p:spPr>
          <a:xfrm rot="21000000">
            <a:off x="600152" y="2542239"/>
            <a:ext cx="7622163" cy="1259697"/>
          </a:xfrm>
          <a:prstGeom prst="rect">
            <a:avLst/>
          </a:prstGeom>
        </p:spPr>
        <p:txBody>
          <a:bodyPr/>
          <a:lstStyle/>
          <a:p>
            <a:pPr/>
            <a:r>
              <a:t>Civil Rights and Conflict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Events</a:t>
            </a:r>
          </a:p>
        </p:txBody>
      </p:sp>
      <p:sp>
        <p:nvSpPr>
          <p:cNvPr id="437" name="Content Placeholder 2"/>
          <p:cNvSpPr txBox="1"/>
          <p:nvPr>
            <p:ph type="body" sz="half" idx="1"/>
          </p:nvPr>
        </p:nvSpPr>
        <p:spPr>
          <a:xfrm>
            <a:off x="251794" y="2152574"/>
            <a:ext cx="4105054" cy="295005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De Jure vs. De Facto Segregation</a:t>
            </a:r>
          </a:p>
          <a:p>
            <a:pPr>
              <a:spcBef>
                <a:spcPts val="600"/>
              </a:spcBef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Alabama &amp; Mississippi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State vs. Federal Government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James Meredith &amp; Ole Miss (1962)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George Wallace &amp; University of Alabama (1963)</a:t>
            </a:r>
          </a:p>
        </p:txBody>
      </p:sp>
      <p:pic>
        <p:nvPicPr>
          <p:cNvPr id="438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rcRect l="0" t="2703" r="0" b="2703"/>
          <a:stretch>
            <a:fillRect/>
          </a:stretch>
        </p:blipFill>
        <p:spPr>
          <a:xfrm>
            <a:off x="4466654" y="1841114"/>
            <a:ext cx="4510394" cy="3122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The Leadership of MLK Jr.</a:t>
            </a:r>
          </a:p>
        </p:txBody>
      </p:sp>
      <p:sp>
        <p:nvSpPr>
          <p:cNvPr id="443" name="Content Placeholder 2"/>
          <p:cNvSpPr txBox="1"/>
          <p:nvPr>
            <p:ph type="body" sz="half" idx="1"/>
          </p:nvPr>
        </p:nvSpPr>
        <p:spPr>
          <a:xfrm>
            <a:off x="251794" y="2229217"/>
            <a:ext cx="4105054" cy="26761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Letters from a Birmingham Jail (1963) – movement to support tougher civil rights laws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March on Washington (1963)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200,000 blacks and whites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“I Have a Dream” – end racial prejudice 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March to Montgomery (1965)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Selma &amp; “Bloody Sunday” – Voting Rights Act of 1965</a:t>
            </a:r>
          </a:p>
        </p:txBody>
      </p:sp>
      <p:pic>
        <p:nvPicPr>
          <p:cNvPr id="444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30868" y="2138233"/>
            <a:ext cx="4160070" cy="283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0868" y="2009980"/>
            <a:ext cx="4247652" cy="3089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3" grpId="1"/>
      <p:bldP build="whole" bldLvl="1" animBg="1" rev="0" advAuto="0" spid="44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Legislation</a:t>
            </a:r>
          </a:p>
        </p:txBody>
      </p:sp>
      <p:sp>
        <p:nvSpPr>
          <p:cNvPr id="450" name="Content Placeholder 2"/>
          <p:cNvSpPr txBox="1"/>
          <p:nvPr>
            <p:ph type="body" sz="half" idx="1"/>
          </p:nvPr>
        </p:nvSpPr>
        <p:spPr>
          <a:xfrm>
            <a:off x="251794" y="2141626"/>
            <a:ext cx="5425991" cy="308125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Civil Rights Act of 1964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Segregation illegal in public facilities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Equal Employment Opportunity Commission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No discrimination based on:</a:t>
            </a:r>
          </a:p>
          <a:p>
            <a:pPr lvl="3" marL="119697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Race, religion, sex, or national origin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24</a:t>
            </a:r>
            <a:r>
              <a:rPr baseline="30000"/>
              <a:t>th</a:t>
            </a:r>
            <a:r>
              <a:t> Amendment (1964) 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Abolish poll tax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Voting Rights Act of 1965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Banned literacy tests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Federal marshalls enforce voting rights</a:t>
            </a:r>
          </a:p>
        </p:txBody>
      </p:sp>
      <p:pic>
        <p:nvPicPr>
          <p:cNvPr id="451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1990" y="160647"/>
            <a:ext cx="3049698" cy="3961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/>
          <a:p>
            <a:pPr/>
            <a:r>
              <a:t>Radical Movement</a:t>
            </a:r>
          </a:p>
        </p:txBody>
      </p:sp>
      <p:sp>
        <p:nvSpPr>
          <p:cNvPr id="456" name="Content Placeholder 2"/>
          <p:cNvSpPr txBox="1"/>
          <p:nvPr>
            <p:ph type="body" sz="half" idx="1"/>
          </p:nvPr>
        </p:nvSpPr>
        <p:spPr>
          <a:xfrm>
            <a:off x="699246" y="2114549"/>
            <a:ext cx="4702093" cy="30289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Black Muslims and the Nation of Islam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Elijah Muhammad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Nationalism, separatism &amp; self-improvement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Malcolm X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Use of black violence to counter white violence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Assassinated in 1965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Race Riots and Black Power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SNCC &amp; CORE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Stokely Carmichael – advocated “black power” and racial separatism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Black Panthers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Huey Newton – various violent activities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Watts Riots (1965) – 6 day riot after arrest of a young black motorist, 34 killed, 700 buildings destroyed</a:t>
            </a:r>
          </a:p>
        </p:txBody>
      </p:sp>
      <p:pic>
        <p:nvPicPr>
          <p:cNvPr id="457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6102" y="3057991"/>
            <a:ext cx="3436011" cy="1791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7033" y="2960820"/>
            <a:ext cx="3555509" cy="1845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2"/>
      <p:bldP build="p" bldLvl="5" animBg="1" rev="0" advAuto="0" spid="4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/>
          <p:nvPr>
            <p:ph type="title"/>
          </p:nvPr>
        </p:nvSpPr>
        <p:spPr>
          <a:xfrm>
            <a:off x="699247" y="967981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John F. Kennedy’s New Frontier</a:t>
            </a:r>
          </a:p>
        </p:txBody>
      </p:sp>
      <p:sp>
        <p:nvSpPr>
          <p:cNvPr id="356" name="Content Placeholder 2"/>
          <p:cNvSpPr txBox="1"/>
          <p:nvPr>
            <p:ph type="body" sz="half" idx="1"/>
          </p:nvPr>
        </p:nvSpPr>
        <p:spPr>
          <a:xfrm>
            <a:off x="699246" y="2152574"/>
            <a:ext cx="3657601" cy="295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The Election of 1960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Nixon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Quaker, from CA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Kennedy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Catholic, from MA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Campaign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First Televised Debates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Results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Kennedy wins popular by just over 100,000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303 to 219</a:t>
            </a:r>
          </a:p>
        </p:txBody>
      </p:sp>
      <p:pic>
        <p:nvPicPr>
          <p:cNvPr id="357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3186" y="2485636"/>
            <a:ext cx="4292458" cy="20929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819DC7">
                <a:alpha val="43000"/>
              </a:srgbClr>
            </a:outerShdw>
          </a:effectLst>
        </p:spPr>
      </p:pic>
      <p:pic>
        <p:nvPicPr>
          <p:cNvPr id="358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87155" y="2262064"/>
            <a:ext cx="4292456" cy="2632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6" grpId="1"/>
      <p:bldP build="whole" bldLvl="1" animBg="1" rev="0" advAuto="0" spid="358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/>
          <a:p>
            <a:pPr/>
            <a:r>
              <a:t>Murder in Memphis</a:t>
            </a:r>
          </a:p>
        </p:txBody>
      </p:sp>
      <p:sp>
        <p:nvSpPr>
          <p:cNvPr id="463" name="Content Placeholder 2"/>
          <p:cNvSpPr txBox="1"/>
          <p:nvPr>
            <p:ph type="body" sz="half" idx="1"/>
          </p:nvPr>
        </p:nvSpPr>
        <p:spPr>
          <a:xfrm>
            <a:off x="699246" y="2258499"/>
            <a:ext cx="3657601" cy="26860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King receives Nobel Prize (1964)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Nonviolence comes under fire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Lorraine Motel (April 4, 1968) – assassination of MLK, Jr.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Ensuing Violence and Riots – 168 cities riot, 46 died</a:t>
            </a:r>
          </a:p>
        </p:txBody>
      </p:sp>
      <p:pic>
        <p:nvPicPr>
          <p:cNvPr id="464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8974" y="2244825"/>
            <a:ext cx="4138176" cy="2582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87483" y="2158345"/>
            <a:ext cx="4295602" cy="288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2"/>
      <p:bldP build="p" bldLvl="5" animBg="1" rev="0" advAuto="0" spid="46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Impact of Civil Rights Movement</a:t>
            </a:r>
          </a:p>
        </p:txBody>
      </p:sp>
      <p:sp>
        <p:nvSpPr>
          <p:cNvPr id="470" name="Content Placeholder 2"/>
          <p:cNvSpPr txBox="1"/>
          <p:nvPr>
            <p:ph type="body" sz="half" idx="1"/>
          </p:nvPr>
        </p:nvSpPr>
        <p:spPr>
          <a:xfrm>
            <a:off x="699246" y="2258499"/>
            <a:ext cx="3657601" cy="26860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Achieved Federal Legislation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Racism Continues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w/King’s Death, Movement becomes more radical/violent and begins to lose support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Movement Became model for other social movements: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Combatting Social Injustice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Student Movements of the Vietnam-Era</a:t>
            </a:r>
          </a:p>
        </p:txBody>
      </p:sp>
      <p:pic>
        <p:nvPicPr>
          <p:cNvPr id="471" name="Content Placeholder 3" descr="Content Placeholder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8894" y="2153338"/>
            <a:ext cx="4374677" cy="2931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itle 1"/>
          <p:cNvSpPr txBox="1"/>
          <p:nvPr>
            <p:ph type="title"/>
          </p:nvPr>
        </p:nvSpPr>
        <p:spPr>
          <a:xfrm>
            <a:off x="526673" y="1029622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Key Questions of Civil Rights</a:t>
            </a:r>
          </a:p>
        </p:txBody>
      </p:sp>
      <p:sp>
        <p:nvSpPr>
          <p:cNvPr id="476" name="Content Placeholder 2"/>
          <p:cNvSpPr txBox="1"/>
          <p:nvPr>
            <p:ph type="body" sz="half" idx="1"/>
          </p:nvPr>
        </p:nvSpPr>
        <p:spPr>
          <a:xfrm>
            <a:off x="572309" y="2109297"/>
            <a:ext cx="4105054" cy="2950054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1656">
                <a:solidFill>
                  <a:srgbClr val="404040"/>
                </a:solidFill>
                <a:effectLst>
                  <a:outerShdw sx="100000" sy="100000" kx="0" ky="0" algn="b" rotWithShape="0" blurRad="35052" dist="35052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Understand the impact WW2 had on the growth of the civil rights movement.</a:t>
            </a:r>
          </a:p>
          <a:p>
            <a:pPr marL="315468" indent="-315468" defTabSz="841247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1656">
                <a:solidFill>
                  <a:srgbClr val="404040"/>
                </a:solidFill>
                <a:effectLst>
                  <a:outerShdw sx="100000" sy="100000" kx="0" ky="0" algn="b" rotWithShape="0" blurRad="35052" dist="35052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How did the growth of the black middle class assist the civil rights movement?</a:t>
            </a:r>
          </a:p>
          <a:p>
            <a:pPr marL="315468" indent="-315468" defTabSz="841247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1656">
                <a:solidFill>
                  <a:srgbClr val="404040"/>
                </a:solidFill>
                <a:effectLst>
                  <a:outerShdw sx="100000" sy="100000" kx="0" ky="0" algn="b" rotWithShape="0" blurRad="35052" dist="35052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Explain the origins of civil rights groups that support immigrant groups</a:t>
            </a:r>
          </a:p>
          <a:p>
            <a:pPr marL="315468" indent="-315468" defTabSz="841247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1656">
                <a:solidFill>
                  <a:srgbClr val="404040"/>
                </a:solidFill>
                <a:effectLst>
                  <a:outerShdw sx="100000" sy="100000" kx="0" ky="0" algn="b" rotWithShape="0" blurRad="35052" dist="35052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Describe the role the Supreme Court had in supporting greater racial equality in the U.S. </a:t>
            </a:r>
          </a:p>
        </p:txBody>
      </p:sp>
      <p:sp>
        <p:nvSpPr>
          <p:cNvPr id="477" name="Content Placeholder 2"/>
          <p:cNvSpPr txBox="1"/>
          <p:nvPr/>
        </p:nvSpPr>
        <p:spPr>
          <a:xfrm>
            <a:off x="4991910" y="2109297"/>
            <a:ext cx="4105053" cy="2950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Compare the methods and goals of civil rights leaders in the 1950’s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Compare the impact of the Civil Rights Act of 1964 and the Voting Rights Act of 1965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Explain the divergent views of the civil rights movement that emerged after 1965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7" grpId="2"/>
      <p:bldP build="p" bldLvl="5" animBg="1" rev="0" advAuto="0" spid="47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 Placeholder 1"/>
          <p:cNvSpPr txBox="1"/>
          <p:nvPr>
            <p:ph type="body" sz="quarter" idx="1"/>
          </p:nvPr>
        </p:nvSpPr>
        <p:spPr>
          <a:xfrm rot="21000000">
            <a:off x="887172" y="3977251"/>
            <a:ext cx="6904502" cy="73342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200"/>
            </a:lvl1pPr>
          </a:lstStyle>
          <a:p>
            <a:pPr>
              <a:defRPr>
                <a:effectLst/>
              </a:defRPr>
            </a:pPr>
            <a:r>
              <a:t>The Changing Roles and Views of American Government and Society During the 1960’s </a:t>
            </a:r>
          </a:p>
        </p:txBody>
      </p:sp>
      <p:sp>
        <p:nvSpPr>
          <p:cNvPr id="482" name="Title 2"/>
          <p:cNvSpPr txBox="1"/>
          <p:nvPr>
            <p:ph type="title"/>
          </p:nvPr>
        </p:nvSpPr>
        <p:spPr>
          <a:xfrm rot="21000000">
            <a:off x="600152" y="2542239"/>
            <a:ext cx="7622163" cy="1259697"/>
          </a:xfrm>
          <a:prstGeom prst="rect">
            <a:avLst/>
          </a:prstGeom>
        </p:spPr>
        <p:txBody>
          <a:bodyPr/>
          <a:lstStyle>
            <a:lvl1pPr defTabSz="758951">
              <a:lnSpc>
                <a:spcPts val="4600"/>
              </a:lnSpc>
              <a:defRPr sz="3818"/>
            </a:lvl1pPr>
          </a:lstStyle>
          <a:p>
            <a:pPr/>
            <a:r>
              <a:t>Social, Cultural, and Political Unrest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The Warren Court</a:t>
            </a:r>
          </a:p>
        </p:txBody>
      </p:sp>
      <p:sp>
        <p:nvSpPr>
          <p:cNvPr id="485" name="Content Placeholder 2"/>
          <p:cNvSpPr txBox="1"/>
          <p:nvPr>
            <p:ph type="body" idx="1"/>
          </p:nvPr>
        </p:nvSpPr>
        <p:spPr>
          <a:xfrm>
            <a:off x="100294" y="2165349"/>
            <a:ext cx="8224999" cy="2894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Focus on Individual Rights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Criminal Justice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Mapp v. Ohio (1961) – illegally seized evidence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Gideon v. Wainwright (1963) – counsel provided for indigents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Escobedo v. Illinois (1964) – inform person of arrest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Miranda v. Arizona (1966) – right to lawyer being present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Freedom of Expression &amp; Privacy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Yates (1957) &amp; Brandenburg (1969) – radical speeches protected by 1</a:t>
            </a:r>
            <a:r>
              <a:rPr baseline="30000"/>
              <a:t>st</a:t>
            </a:r>
            <a:r>
              <a:t> amendment – unless clear and present danger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Engel v. Vitale (1962) – no prayer, bible reading in public schools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Griswold v. Connecticut (1965) – state could not prohibit the use of contraceptives by adults</a:t>
            </a:r>
          </a:p>
        </p:txBody>
      </p:sp>
      <p:pic>
        <p:nvPicPr>
          <p:cNvPr id="486" name="Content Placeholder 7" descr="Content Placeholder 7"/>
          <p:cNvPicPr>
            <a:picLocks noChangeAspect="1"/>
          </p:cNvPicPr>
          <p:nvPr/>
        </p:nvPicPr>
        <p:blipFill>
          <a:blip r:embed="rId4">
            <a:extLst/>
          </a:blip>
          <a:srcRect l="0" t="23728" r="0" b="23728"/>
          <a:stretch>
            <a:fillRect/>
          </a:stretch>
        </p:blipFill>
        <p:spPr>
          <a:xfrm>
            <a:off x="5930488" y="227390"/>
            <a:ext cx="3052490" cy="2113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9761" y="428551"/>
            <a:ext cx="3173944" cy="1787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7" grpId="2"/>
      <p:bldP build="p" bldLvl="5" animBg="1" rev="0" advAuto="0" spid="48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The Student Protest Movement</a:t>
            </a:r>
          </a:p>
        </p:txBody>
      </p:sp>
      <p:sp>
        <p:nvSpPr>
          <p:cNvPr id="492" name="Content Placeholder 2"/>
          <p:cNvSpPr txBox="1"/>
          <p:nvPr>
            <p:ph type="body" sz="half" idx="1"/>
          </p:nvPr>
        </p:nvSpPr>
        <p:spPr>
          <a:xfrm>
            <a:off x="699246" y="2165349"/>
            <a:ext cx="5182632" cy="2894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Students for a Democratic Society &amp; The Port Huron Statement (1962)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Tom Hayden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Call for universities to make decisions through participatory democracy – students wanted a voicec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The “New Left” – those who supported these ideas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Free Speech Movement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Berkeley, CA (1964) – demand an end to the university restrictions on student political activities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Drinking on campus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Dorm visits by opp sex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The Vietnam War and the Teach-in Movement – hundreds of campuses shut down or disrupted by antiwar protests</a:t>
            </a:r>
          </a:p>
        </p:txBody>
      </p:sp>
      <p:pic>
        <p:nvPicPr>
          <p:cNvPr id="493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8824" y="2252472"/>
            <a:ext cx="2465257" cy="1938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itle 1"/>
          <p:cNvSpPr txBox="1"/>
          <p:nvPr>
            <p:ph type="title"/>
          </p:nvPr>
        </p:nvSpPr>
        <p:spPr>
          <a:xfrm>
            <a:off x="601029" y="967739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The Counterculture</a:t>
            </a:r>
          </a:p>
        </p:txBody>
      </p:sp>
      <p:sp>
        <p:nvSpPr>
          <p:cNvPr id="498" name="Content Placeholder 2"/>
          <p:cNvSpPr txBox="1"/>
          <p:nvPr>
            <p:ph type="body" sz="half" idx="1"/>
          </p:nvPr>
        </p:nvSpPr>
        <p:spPr>
          <a:xfrm>
            <a:off x="699246" y="2114550"/>
            <a:ext cx="3657601" cy="30289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Art</a:t>
            </a:r>
          </a:p>
          <a:p>
            <a:pPr lvl="1" marL="631825" indent="-282575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Pop Art &amp; Op Art</a:t>
            </a:r>
          </a:p>
          <a:p>
            <a:pPr lvl="2" marL="914400" indent="-282575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Andy Warhol</a:t>
            </a:r>
          </a:p>
          <a:p>
            <a:pPr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Music</a:t>
            </a:r>
          </a:p>
          <a:p>
            <a:pPr lvl="1" marL="631825" indent="-282575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Woodstock &amp; Altamont</a:t>
            </a:r>
          </a:p>
          <a:p>
            <a:pPr lvl="2" marL="914400" indent="-282575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Joan Baez, Bob Dylan, Janis Joplin</a:t>
            </a:r>
          </a:p>
          <a:p>
            <a:pPr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Hallucinogenic Drugs</a:t>
            </a:r>
          </a:p>
          <a:p>
            <a:pPr lvl="1" marL="631825" indent="-282575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LSD</a:t>
            </a:r>
          </a:p>
          <a:p>
            <a:pPr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Sexual Revolution</a:t>
            </a:r>
          </a:p>
        </p:txBody>
      </p:sp>
      <p:pic>
        <p:nvPicPr>
          <p:cNvPr id="49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5879" y="381000"/>
            <a:ext cx="3898901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The Women’s Movement</a:t>
            </a:r>
          </a:p>
        </p:txBody>
      </p:sp>
      <p:sp>
        <p:nvSpPr>
          <p:cNvPr id="504" name="Content Placeholder 2"/>
          <p:cNvSpPr txBox="1"/>
          <p:nvPr>
            <p:ph type="body" sz="half" idx="1"/>
          </p:nvPr>
        </p:nvSpPr>
        <p:spPr>
          <a:xfrm>
            <a:off x="699246" y="2165349"/>
            <a:ext cx="3657601" cy="2894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The Feminine Mystique (Friedan, 1963) – encouraged women to seek full time professional careers as well as fulfilling housewife roles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NOW (1966) – National Organization for Women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Campaign for Equal Rights Amendment 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Passage, not ratification (1972)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Fear of threatening the traditional roles of women.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“Glass-ceiling” – barrier to advancement in the working world, by women</a:t>
            </a:r>
          </a:p>
        </p:txBody>
      </p:sp>
      <p:pic>
        <p:nvPicPr>
          <p:cNvPr id="505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rcRect l="1073" t="0" r="1073" b="0"/>
          <a:stretch>
            <a:fillRect/>
          </a:stretch>
        </p:blipFill>
        <p:spPr>
          <a:xfrm>
            <a:off x="5648104" y="2343150"/>
            <a:ext cx="3280526" cy="227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itle 1"/>
          <p:cNvSpPr txBox="1"/>
          <p:nvPr>
            <p:ph type="title"/>
          </p:nvPr>
        </p:nvSpPr>
        <p:spPr>
          <a:xfrm>
            <a:off x="526673" y="1029622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Key Questions of unrest </a:t>
            </a:r>
          </a:p>
        </p:txBody>
      </p:sp>
      <p:sp>
        <p:nvSpPr>
          <p:cNvPr id="510" name="Content Placeholder 2"/>
          <p:cNvSpPr txBox="1"/>
          <p:nvPr>
            <p:ph type="body" idx="1"/>
          </p:nvPr>
        </p:nvSpPr>
        <p:spPr>
          <a:xfrm>
            <a:off x="648509" y="2160097"/>
            <a:ext cx="7151763" cy="29500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How did the Kinsey report trigger early challenges to traditional views on moral issues?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Identify the causes and explain the impact of the resurgence of feminism in the 1950’s </a:t>
            </a:r>
            <a:r>
              <a:rPr>
                <a:solidFill>
                  <a:srgbClr val="F3B32A"/>
                </a:solidFill>
              </a:rPr>
              <a:t>(Freidan’s Feminine Mystique)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Recognize the ways that artists, intellectuals and teenagers rejected conformity in American culture.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 Placeholder 1"/>
          <p:cNvSpPr txBox="1"/>
          <p:nvPr>
            <p:ph type="body" sz="quarter" idx="1"/>
          </p:nvPr>
        </p:nvSpPr>
        <p:spPr>
          <a:xfrm rot="21000000">
            <a:off x="887172" y="3977251"/>
            <a:ext cx="6904502" cy="733426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US Involvement in Indochina to 1969 </a:t>
            </a:r>
          </a:p>
        </p:txBody>
      </p:sp>
      <p:sp>
        <p:nvSpPr>
          <p:cNvPr id="515" name="Title 2"/>
          <p:cNvSpPr txBox="1"/>
          <p:nvPr>
            <p:ph type="title"/>
          </p:nvPr>
        </p:nvSpPr>
        <p:spPr>
          <a:xfrm rot="21000000">
            <a:off x="600152" y="2542239"/>
            <a:ext cx="7622163" cy="1259697"/>
          </a:xfrm>
          <a:prstGeom prst="rect">
            <a:avLst/>
          </a:prstGeom>
        </p:spPr>
        <p:txBody>
          <a:bodyPr/>
          <a:lstStyle/>
          <a:p>
            <a:pPr/>
            <a:r>
              <a:t>The Conflict in Vietnam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Domestic Policy</a:t>
            </a:r>
          </a:p>
        </p:txBody>
      </p:sp>
      <p:sp>
        <p:nvSpPr>
          <p:cNvPr id="363" name="Content Placeholder 2"/>
          <p:cNvSpPr txBox="1"/>
          <p:nvPr>
            <p:ph type="body" sz="half" idx="1"/>
          </p:nvPr>
        </p:nvSpPr>
        <p:spPr>
          <a:xfrm>
            <a:off x="699246" y="2152574"/>
            <a:ext cx="3657601" cy="295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 New Frontier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Federal Aid for: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Education, health care, urban renewal, civil rights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Not a lot of support from Congress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Economics: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Tax cuts, defense and space spending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Moon Speech – end of the decade US would make landing</a:t>
            </a:r>
          </a:p>
        </p:txBody>
      </p:sp>
      <p:pic>
        <p:nvPicPr>
          <p:cNvPr id="364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2646" y="2152575"/>
            <a:ext cx="3792729" cy="2910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itle 1"/>
          <p:cNvSpPr txBox="1"/>
          <p:nvPr>
            <p:ph type="title"/>
          </p:nvPr>
        </p:nvSpPr>
        <p:spPr>
          <a:xfrm>
            <a:off x="478874" y="39872"/>
            <a:ext cx="2997975" cy="10858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Early Stages</a:t>
            </a:r>
          </a:p>
        </p:txBody>
      </p:sp>
      <p:sp>
        <p:nvSpPr>
          <p:cNvPr id="518" name="Content Placeholder 2"/>
          <p:cNvSpPr txBox="1"/>
          <p:nvPr>
            <p:ph type="body" idx="1"/>
          </p:nvPr>
        </p:nvSpPr>
        <p:spPr>
          <a:xfrm>
            <a:off x="371731" y="1008763"/>
            <a:ext cx="5475770" cy="393395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Blip>
                <a:blip r:embed="rId3"/>
              </a:buBlip>
              <a:defRPr sz="1400"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Buildup Under Kennedy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400"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Adopted domino theory</a:t>
            </a:r>
            <a:endParaRPr sz="1800"/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400"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Increased number of military “advisors” who trained South Vietnamese army and guarded weapons and </a:t>
            </a:r>
            <a:r>
              <a:rPr>
                <a:solidFill>
                  <a:srgbClr val="404040"/>
                </a:solidFill>
              </a:rPr>
              <a:t>facilities</a:t>
            </a:r>
            <a:endParaRPr sz="1800"/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“Strategic Hamlets” – fortified villages</a:t>
            </a:r>
            <a:endParaRPr sz="1800"/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Overthrow of Diem due to little support by the people</a:t>
            </a:r>
            <a:endParaRPr sz="1800"/>
          </a:p>
          <a:p>
            <a:pPr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Gulf of Tonkin Resolution (1964)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“all necessary measures” to protect US interests in Vietnam</a:t>
            </a:r>
            <a:endParaRPr sz="1800"/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Basically a declaration of war but by the President not Congress</a:t>
            </a:r>
            <a:endParaRPr sz="1800"/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DILEMMA of LBJ – How can he stop the defeat of weak and unpopular government in South Vietnam without making it an American war?</a:t>
            </a:r>
          </a:p>
        </p:txBody>
      </p:sp>
      <p:pic>
        <p:nvPicPr>
          <p:cNvPr id="519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rcRect l="3025" t="0" r="3025" b="0"/>
          <a:stretch>
            <a:fillRect/>
          </a:stretch>
        </p:blipFill>
        <p:spPr>
          <a:xfrm>
            <a:off x="5879804" y="359423"/>
            <a:ext cx="3081984" cy="2133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Escalating the War</a:t>
            </a:r>
          </a:p>
        </p:txBody>
      </p:sp>
      <p:sp>
        <p:nvSpPr>
          <p:cNvPr id="524" name="Content Placeholder 2"/>
          <p:cNvSpPr txBox="1"/>
          <p:nvPr>
            <p:ph type="body" sz="half" idx="1"/>
          </p:nvPr>
        </p:nvSpPr>
        <p:spPr>
          <a:xfrm>
            <a:off x="126783" y="2165349"/>
            <a:ext cx="5444677" cy="2894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Operation Rolling Thunder (1965)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NVA &amp; Vietcong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540,000 troops by 1969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William Westmoreland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Chemical Warfare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Napalm &amp; Agent Orange – herbicides used to get rid of jungles and forests to be able to fight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Controversy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Hawks (support) vs. Doves (civil war)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Dean Rusk &amp; Robert McNamara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Impact of Student Protest Movement</a:t>
            </a:r>
          </a:p>
          <a:p>
            <a:pPr lvl="2" marL="914400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1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Rise of Eugene McCarthy – Minnesota – antiwar advocate who challenged LBJ in the 1968 election</a:t>
            </a:r>
          </a:p>
        </p:txBody>
      </p:sp>
      <p:pic>
        <p:nvPicPr>
          <p:cNvPr id="525" name="Content Placeholder 5" descr="Content Placeholder 5"/>
          <p:cNvPicPr>
            <a:picLocks noChangeAspect="1"/>
          </p:cNvPicPr>
          <p:nvPr/>
        </p:nvPicPr>
        <p:blipFill>
          <a:blip r:embed="rId4">
            <a:extLst/>
          </a:blip>
          <a:srcRect l="726" t="0" r="726" b="0"/>
          <a:stretch>
            <a:fillRect/>
          </a:stretch>
        </p:blipFill>
        <p:spPr>
          <a:xfrm>
            <a:off x="5741027" y="2165350"/>
            <a:ext cx="3276189" cy="2268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itle 1"/>
          <p:cNvSpPr txBox="1"/>
          <p:nvPr>
            <p:ph type="title"/>
          </p:nvPr>
        </p:nvSpPr>
        <p:spPr>
          <a:xfrm>
            <a:off x="617096" y="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1968</a:t>
            </a:r>
          </a:p>
        </p:txBody>
      </p:sp>
      <p:sp>
        <p:nvSpPr>
          <p:cNvPr id="530" name="Content Placeholder 2"/>
          <p:cNvSpPr txBox="1"/>
          <p:nvPr>
            <p:ph type="body" idx="1"/>
          </p:nvPr>
        </p:nvSpPr>
        <p:spPr>
          <a:xfrm>
            <a:off x="298117" y="1023384"/>
            <a:ext cx="5271411" cy="39738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700"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Tet Offensive (January)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500"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Vietcong – surprise attack on every capital and American base in SV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500"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US counterattacked and recovered lost territory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Americans saw it as a setback 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5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Political victory in demoralizing the American public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De-escalation &amp; Attempts at Peace in Vietnam – limit bombing of North Vietnam and negotiate peace – would not run for re-election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MLK (April) and RFK’s (June) Assassinations 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7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Prague Spring (August) – freedom in Czechoslovakia until Soviet forces stepped in </a:t>
            </a:r>
          </a:p>
        </p:txBody>
      </p:sp>
      <p:pic>
        <p:nvPicPr>
          <p:cNvPr id="531" name="Content Placeholder 7" descr="Content Placeholder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9527" y="141819"/>
            <a:ext cx="3393718" cy="2321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Election of 1968</a:t>
            </a:r>
          </a:p>
        </p:txBody>
      </p:sp>
      <p:sp>
        <p:nvSpPr>
          <p:cNvPr id="536" name="Content Placeholder 2"/>
          <p:cNvSpPr txBox="1"/>
          <p:nvPr>
            <p:ph type="body" sz="half" idx="1"/>
          </p:nvPr>
        </p:nvSpPr>
        <p:spPr>
          <a:xfrm>
            <a:off x="625782" y="2165349"/>
            <a:ext cx="3657601" cy="2894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Democratic Convention in Chicago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Richard Daley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Rioting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Dems choose Humphrey (pro-Civil Rights, pro-War)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White Backlash &amp; George Wallace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American Independent Party (AIP)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Republicans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Richard Nixon &amp; Spiro T. Agnew</a:t>
            </a:r>
          </a:p>
          <a:p>
            <a:pPr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4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Results: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Conservative backlash</a:t>
            </a:r>
          </a:p>
          <a:p>
            <a:pPr lvl="1" marL="631825" indent="-282575">
              <a:lnSpc>
                <a:spcPct val="80000"/>
              </a:lnSpc>
              <a:spcBef>
                <a:spcPts val="600"/>
              </a:spcBef>
              <a:buBlip>
                <a:blip r:embed="rId3"/>
              </a:buBlip>
              <a:defRPr sz="12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Nixon 301 to 191</a:t>
            </a:r>
          </a:p>
        </p:txBody>
      </p:sp>
      <p:pic>
        <p:nvPicPr>
          <p:cNvPr id="537" name="Content Placeholder 3" descr="Content Placeholder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3621" y="2155189"/>
            <a:ext cx="2758132" cy="2928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89131" y="2154851"/>
            <a:ext cx="4954869" cy="2929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6" grpId="1"/>
      <p:bldP build="whole" bldLvl="1" animBg="1" rev="0" advAuto="0" spid="538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itle 1"/>
          <p:cNvSpPr txBox="1"/>
          <p:nvPr>
            <p:ph type="title"/>
          </p:nvPr>
        </p:nvSpPr>
        <p:spPr>
          <a:xfrm>
            <a:off x="502884" y="934227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Legacy of the 1960’s</a:t>
            </a:r>
          </a:p>
        </p:txBody>
      </p:sp>
      <p:sp>
        <p:nvSpPr>
          <p:cNvPr id="543" name="Content Placeholder 2"/>
          <p:cNvSpPr txBox="1"/>
          <p:nvPr>
            <p:ph type="body" sz="half" idx="1"/>
          </p:nvPr>
        </p:nvSpPr>
        <p:spPr>
          <a:xfrm>
            <a:off x="625782" y="2165349"/>
            <a:ext cx="3657601" cy="289433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Reaction to 1950’s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Liberal movements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Counterculture</a:t>
            </a:r>
          </a:p>
          <a:p>
            <a:pPr>
              <a:spcBef>
                <a:spcPts val="600"/>
              </a:spcBef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Expansion of Civil Rights</a:t>
            </a:r>
          </a:p>
          <a:p>
            <a:pPr>
              <a:spcBef>
                <a:spcPts val="600"/>
              </a:spcBef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Growth of Government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Welfare</a:t>
            </a:r>
          </a:p>
          <a:p>
            <a:pPr lvl="1" marL="631825" indent="-282575"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Defense/Military</a:t>
            </a:r>
          </a:p>
        </p:txBody>
      </p:sp>
      <p:pic>
        <p:nvPicPr>
          <p:cNvPr id="544" name="Content Placeholder 6" descr="Content Placeholder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8894" y="221237"/>
            <a:ext cx="3208053" cy="4812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itle 1"/>
          <p:cNvSpPr txBox="1"/>
          <p:nvPr>
            <p:ph type="title"/>
          </p:nvPr>
        </p:nvSpPr>
        <p:spPr>
          <a:xfrm>
            <a:off x="526673" y="1029622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Key Questions of Vietnam</a:t>
            </a:r>
          </a:p>
        </p:txBody>
      </p:sp>
      <p:sp>
        <p:nvSpPr>
          <p:cNvPr id="549" name="Content Placeholder 2"/>
          <p:cNvSpPr txBox="1"/>
          <p:nvPr>
            <p:ph type="body" idx="1"/>
          </p:nvPr>
        </p:nvSpPr>
        <p:spPr>
          <a:xfrm>
            <a:off x="648509" y="2160097"/>
            <a:ext cx="7151763" cy="29500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Explain the role of Vietnam War in the expanding power of the President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How did American reactions change over time with regard to Vietnam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How did the counterculture challenge American culture in the 1960’s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itle 1"/>
          <p:cNvSpPr txBox="1"/>
          <p:nvPr>
            <p:ph type="title"/>
          </p:nvPr>
        </p:nvSpPr>
        <p:spPr>
          <a:xfrm>
            <a:off x="404443" y="-57151"/>
            <a:ext cx="3465809" cy="7589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Foreign Policy</a:t>
            </a:r>
          </a:p>
        </p:txBody>
      </p:sp>
      <p:sp>
        <p:nvSpPr>
          <p:cNvPr id="369" name="Content Placeholder 2"/>
          <p:cNvSpPr txBox="1"/>
          <p:nvPr>
            <p:ph type="body" idx="1"/>
          </p:nvPr>
        </p:nvSpPr>
        <p:spPr>
          <a:xfrm>
            <a:off x="-1" y="699090"/>
            <a:ext cx="8654903" cy="4073930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Latin America</a:t>
            </a:r>
          </a:p>
          <a:p>
            <a:pPr lvl="1" marL="619188" indent="-276923" defTabSz="896111">
              <a:spcBef>
                <a:spcPts val="500"/>
              </a:spcBef>
              <a:buBlip>
                <a:blip r:embed="rId3"/>
              </a:buBlip>
              <a:defRPr sz="1176"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Peace Corps (1961)- aid to developing countries</a:t>
            </a:r>
            <a:endParaRPr sz="1764"/>
          </a:p>
          <a:p>
            <a:pPr lvl="1" marL="619188" indent="-276923" defTabSz="896111">
              <a:spcBef>
                <a:spcPts val="500"/>
              </a:spcBef>
              <a:buBlip>
                <a:blip r:embed="rId3"/>
              </a:buBlip>
              <a:defRPr sz="1176"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Alliance for Progress (1961) – land reform and economic development in Latin America.</a:t>
            </a:r>
            <a:endParaRPr sz="1764"/>
          </a:p>
          <a:p>
            <a:pPr lvl="1" marL="619188" indent="-276923" defTabSz="896111">
              <a:spcBef>
                <a:spcPts val="500"/>
              </a:spcBef>
              <a:buBlip>
                <a:blip r:embed="rId3"/>
              </a:buBlip>
              <a:defRPr sz="1176"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Bay of Pigs Invasion –use of Cuban exiles to overthrow Fidel Castro w/CIA</a:t>
            </a:r>
            <a:endParaRPr sz="1764"/>
          </a:p>
          <a:p>
            <a:pPr lvl="2" marL="896111" indent="-276923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Exiles forced to surrender because Kennedy would not send troops</a:t>
            </a:r>
            <a:endParaRPr sz="1764"/>
          </a:p>
          <a:p>
            <a:pPr lvl="2" marL="896111" indent="-276923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Strengthened Cuba with more aid from Soviet Union</a:t>
            </a:r>
            <a:endParaRPr sz="1764"/>
          </a:p>
          <a:p>
            <a:pPr marL="336042" indent="-336042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Soviet Union</a:t>
            </a:r>
          </a:p>
          <a:p>
            <a:pPr lvl="1" marL="619188" indent="-276923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Kennedy and Khrushchev meet 1961 – demands US pull out of Berlin, Kennedy refuses</a:t>
            </a:r>
            <a:endParaRPr sz="1764"/>
          </a:p>
          <a:p>
            <a:pPr lvl="1" marL="619188" indent="-276923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Berlin Wall </a:t>
            </a:r>
            <a:endParaRPr sz="1764"/>
          </a:p>
          <a:p>
            <a:pPr lvl="2" marL="896111" indent="-276923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“Ich bin ein Berliner” – “ Freedom has many difficulties and democracy is not perfect, but we have never had to put up a wall to keep our people in… As a free man, I take pride in the words – “I am a Berliner”</a:t>
            </a:r>
            <a:endParaRPr sz="1764"/>
          </a:p>
          <a:p>
            <a:pPr lvl="2" marL="896111" indent="-276923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Torn down in 1989 by rebellious East Germans</a:t>
            </a:r>
            <a:endParaRPr sz="1764"/>
          </a:p>
          <a:p>
            <a:pPr lvl="1" marL="619188" indent="-276923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Cuban Missile Crisis (1962) -Russians were building underground sites in Cuba for launching missiles that could reach the US in minutes</a:t>
            </a:r>
            <a:endParaRPr sz="1764"/>
          </a:p>
          <a:p>
            <a:pPr lvl="2" marL="896111" indent="-276923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Naval blockade of Cuba until weapons were removed; will remove if no further invasion of Cuba and to later remove U.S. missiles from Turkey</a:t>
            </a:r>
            <a:endParaRPr sz="1764"/>
          </a:p>
          <a:p>
            <a:pPr marL="336042" indent="-336042" defTabSz="896111">
              <a:spcBef>
                <a:spcPts val="500"/>
              </a:spcBef>
              <a:buBlip>
                <a:blip r:embed="rId3"/>
              </a:buBlip>
              <a:defRPr sz="1176">
                <a:solidFill>
                  <a:srgbClr val="000000"/>
                </a:solidFill>
                <a:effectLst>
                  <a:outerShdw sx="100000" sy="100000" kx="0" ky="0" algn="b" rotWithShape="0" blurRad="37338" dist="37338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Flexible Response – increased spending on nonnuclear arms and mobile military forces instead of nuclear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Kennedy Legacy</a:t>
            </a:r>
          </a:p>
        </p:txBody>
      </p:sp>
      <p:sp>
        <p:nvSpPr>
          <p:cNvPr id="374" name="Content Placeholder 2"/>
          <p:cNvSpPr txBox="1"/>
          <p:nvPr>
            <p:ph type="body" sz="half" idx="1"/>
          </p:nvPr>
        </p:nvSpPr>
        <p:spPr>
          <a:xfrm>
            <a:off x="699246" y="2152574"/>
            <a:ext cx="3657601" cy="295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Assassination in Dallas (November 22, 1963)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Warren Commission – Lee Harvey Oswald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In Retrospect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“Ask not what your country can do, but what you can do for your country”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Foundations for Civil Rights</a:t>
            </a:r>
          </a:p>
        </p:txBody>
      </p:sp>
      <p:pic>
        <p:nvPicPr>
          <p:cNvPr id="375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5184" y="2252784"/>
            <a:ext cx="4362386" cy="2525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65184" y="2005353"/>
            <a:ext cx="4394821" cy="3020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2"/>
      <p:bldP build="p" bldLvl="5" animBg="1" rev="0" advAuto="0" spid="37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1"/>
          <p:cNvSpPr txBox="1"/>
          <p:nvPr>
            <p:ph type="title"/>
          </p:nvPr>
        </p:nvSpPr>
        <p:spPr>
          <a:xfrm>
            <a:off x="713582" y="1029622"/>
            <a:ext cx="7716836" cy="10858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Key Questions</a:t>
            </a:r>
          </a:p>
        </p:txBody>
      </p:sp>
      <p:sp>
        <p:nvSpPr>
          <p:cNvPr id="381" name="Content Placeholder 2"/>
          <p:cNvSpPr txBox="1"/>
          <p:nvPr>
            <p:ph type="body" idx="1"/>
          </p:nvPr>
        </p:nvSpPr>
        <p:spPr>
          <a:xfrm>
            <a:off x="699246" y="2152575"/>
            <a:ext cx="6901807" cy="29500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What was the role of the U.S. in Latin America during the Cold War?  </a:t>
            </a:r>
            <a:r>
              <a:rPr>
                <a:solidFill>
                  <a:srgbClr val="F3B32A"/>
                </a:solidFill>
              </a:rPr>
              <a:t>(Cuban Missile Crisis, Bay of Pigs)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What objectives guided the U.S. foreign policy in the so-called Third World during the Cold War?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Placeholder 1"/>
          <p:cNvSpPr txBox="1"/>
          <p:nvPr>
            <p:ph type="body" sz="quarter" idx="1"/>
          </p:nvPr>
        </p:nvSpPr>
        <p:spPr>
          <a:xfrm rot="21000000">
            <a:off x="887172" y="3977251"/>
            <a:ext cx="6904502" cy="733426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The “Zenith” of Liberalism*</a:t>
            </a:r>
          </a:p>
        </p:txBody>
      </p:sp>
      <p:sp>
        <p:nvSpPr>
          <p:cNvPr id="386" name="Title 2"/>
          <p:cNvSpPr txBox="1"/>
          <p:nvPr>
            <p:ph type="title"/>
          </p:nvPr>
        </p:nvSpPr>
        <p:spPr>
          <a:xfrm rot="21000000">
            <a:off x="600152" y="2542239"/>
            <a:ext cx="7622163" cy="125969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Lyndon Johnson’s Great Society</a:t>
            </a:r>
          </a:p>
        </p:txBody>
      </p:sp>
      <p:sp>
        <p:nvSpPr>
          <p:cNvPr id="387" name="TextBox 3"/>
          <p:cNvSpPr txBox="1"/>
          <p:nvPr/>
        </p:nvSpPr>
        <p:spPr>
          <a:xfrm>
            <a:off x="4600995" y="4707194"/>
            <a:ext cx="441087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/>
            <a:r>
              <a:t>* From the AP Framework – don’t shoot the messenger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Essential Question</a:t>
            </a:r>
          </a:p>
        </p:txBody>
      </p:sp>
      <p:sp>
        <p:nvSpPr>
          <p:cNvPr id="392" name="Content Placeholder 2"/>
          <p:cNvSpPr txBox="1"/>
          <p:nvPr>
            <p:ph type="body" sz="quarter" idx="1"/>
          </p:nvPr>
        </p:nvSpPr>
        <p:spPr>
          <a:xfrm>
            <a:off x="699246" y="2268141"/>
            <a:ext cx="3657601" cy="253246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To what extent were efforts to use federal power to end racial discrimination, eliminate poverty, and address other social issues while attacking communism abroad, effective?</a:t>
            </a:r>
          </a:p>
        </p:txBody>
      </p:sp>
      <p:pic>
        <p:nvPicPr>
          <p:cNvPr id="393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5624" y="2114550"/>
            <a:ext cx="4025437" cy="3019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56846" y="2114550"/>
            <a:ext cx="4661386" cy="301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1"/>
          <p:cNvSpPr txBox="1"/>
          <p:nvPr>
            <p:ph type="title"/>
          </p:nvPr>
        </p:nvSpPr>
        <p:spPr>
          <a:xfrm>
            <a:off x="712789" y="1028700"/>
            <a:ext cx="7716836" cy="10858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LBJ – Great Society</a:t>
            </a:r>
          </a:p>
        </p:txBody>
      </p:sp>
      <p:sp>
        <p:nvSpPr>
          <p:cNvPr id="399" name="Content Placeholder 2"/>
          <p:cNvSpPr txBox="1"/>
          <p:nvPr>
            <p:ph type="body" sz="half" idx="1"/>
          </p:nvPr>
        </p:nvSpPr>
        <p:spPr>
          <a:xfrm>
            <a:off x="699246" y="2152574"/>
            <a:ext cx="4542606" cy="295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Texas Democrat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Goal: expand reforms of New Deal</a:t>
            </a: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First Actions:</a:t>
            </a:r>
          </a:p>
          <a:p>
            <a:pPr lvl="1" marL="631825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Expand:</a:t>
            </a:r>
          </a:p>
          <a:p>
            <a:pPr lvl="2" marL="914400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Kennedy’s Civil Rights Bill</a:t>
            </a:r>
          </a:p>
          <a:p>
            <a:pPr lvl="2" marL="914400" indent="-28257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404040"/>
                </a:solidFill>
                <a:effectLst>
                  <a:outerShdw sx="100000" sy="100000" kx="0" ky="0" algn="b" rotWithShape="0" blurRad="38100" dist="38100" dir="2700000">
                    <a:srgbClr val="FFFFFF">
                      <a:alpha val="43000"/>
                    </a:srgbClr>
                  </a:outerShdw>
                </a:effectLst>
              </a:defRPr>
            </a:pPr>
            <a:r>
              <a:t>Income Tax cut – increase in jobs, consumer spending, economic expansion.</a:t>
            </a:r>
          </a:p>
        </p:txBody>
      </p:sp>
      <p:pic>
        <p:nvPicPr>
          <p:cNvPr id="400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8261" y="253441"/>
            <a:ext cx="3679241" cy="4706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ky">
  <a:themeElements>
    <a:clrScheme name="Sk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0000FF"/>
      </a:hlink>
      <a:folHlink>
        <a:srgbClr val="FF00FF"/>
      </a:folHlink>
    </a:clrScheme>
    <a:fontScheme name="Sk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k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63500" dir="30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88900" dist="63500" dir="30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63500" dir="30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y">
  <a:themeElements>
    <a:clrScheme name="Sk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0000FF"/>
      </a:hlink>
      <a:folHlink>
        <a:srgbClr val="FF00FF"/>
      </a:folHlink>
    </a:clrScheme>
    <a:fontScheme name="Sk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k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63500" dir="30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88900" dist="63500" dir="30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63500" dir="30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