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8122" y="2367533"/>
            <a:ext cx="4137253" cy="554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433064" y="2714117"/>
            <a:ext cx="159258" cy="143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08786" y="2594101"/>
            <a:ext cx="193675" cy="242570"/>
          </a:xfrm>
          <a:custGeom>
            <a:avLst/>
            <a:gdLst/>
            <a:ahLst/>
            <a:cxnLst/>
            <a:rect l="l" t="t" r="r" b="b"/>
            <a:pathLst>
              <a:path w="193675" h="242569">
                <a:moveTo>
                  <a:pt x="96735" y="0"/>
                </a:moveTo>
                <a:lnTo>
                  <a:pt x="59067" y="7810"/>
                </a:lnTo>
                <a:lnTo>
                  <a:pt x="27914" y="31242"/>
                </a:lnTo>
                <a:lnTo>
                  <a:pt x="6980" y="69357"/>
                </a:lnTo>
                <a:lnTo>
                  <a:pt x="0" y="121285"/>
                </a:lnTo>
                <a:lnTo>
                  <a:pt x="1745" y="148980"/>
                </a:lnTo>
                <a:lnTo>
                  <a:pt x="15703" y="193990"/>
                </a:lnTo>
                <a:lnTo>
                  <a:pt x="42675" y="224996"/>
                </a:lnTo>
                <a:lnTo>
                  <a:pt x="96735" y="242570"/>
                </a:lnTo>
                <a:lnTo>
                  <a:pt x="116379" y="240617"/>
                </a:lnTo>
                <a:lnTo>
                  <a:pt x="165404" y="211328"/>
                </a:lnTo>
                <a:lnTo>
                  <a:pt x="186153" y="173021"/>
                </a:lnTo>
                <a:lnTo>
                  <a:pt x="193090" y="120523"/>
                </a:lnTo>
                <a:lnTo>
                  <a:pt x="191354" y="93160"/>
                </a:lnTo>
                <a:lnTo>
                  <a:pt x="177499" y="48531"/>
                </a:lnTo>
                <a:lnTo>
                  <a:pt x="150712" y="17573"/>
                </a:lnTo>
                <a:lnTo>
                  <a:pt x="96735" y="0"/>
                </a:lnTo>
                <a:close/>
              </a:path>
            </a:pathLst>
          </a:custGeom>
          <a:ln w="18288">
            <a:solidFill>
              <a:srgbClr val="FC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83054" y="2588895"/>
            <a:ext cx="175260" cy="250825"/>
          </a:xfrm>
          <a:custGeom>
            <a:avLst/>
            <a:gdLst/>
            <a:ahLst/>
            <a:cxnLst/>
            <a:rect l="l" t="t" r="r" b="b"/>
            <a:pathLst>
              <a:path w="175260" h="250825">
                <a:moveTo>
                  <a:pt x="87375" y="0"/>
                </a:moveTo>
                <a:lnTo>
                  <a:pt x="38352" y="16662"/>
                </a:lnTo>
                <a:lnTo>
                  <a:pt x="14037" y="46188"/>
                </a:lnTo>
                <a:lnTo>
                  <a:pt x="1551" y="90384"/>
                </a:lnTo>
                <a:lnTo>
                  <a:pt x="0" y="117982"/>
                </a:lnTo>
                <a:lnTo>
                  <a:pt x="1075" y="147415"/>
                </a:lnTo>
                <a:lnTo>
                  <a:pt x="9751" y="193135"/>
                </a:lnTo>
                <a:lnTo>
                  <a:pt x="31327" y="227351"/>
                </a:lnTo>
                <a:lnTo>
                  <a:pt x="66708" y="247874"/>
                </a:lnTo>
                <a:lnTo>
                  <a:pt x="88137" y="250444"/>
                </a:lnTo>
                <a:lnTo>
                  <a:pt x="105473" y="248517"/>
                </a:lnTo>
                <a:lnTo>
                  <a:pt x="149478" y="219710"/>
                </a:lnTo>
                <a:lnTo>
                  <a:pt x="168513" y="181435"/>
                </a:lnTo>
                <a:lnTo>
                  <a:pt x="174878" y="128016"/>
                </a:lnTo>
                <a:lnTo>
                  <a:pt x="173333" y="96319"/>
                </a:lnTo>
                <a:lnTo>
                  <a:pt x="161002" y="47309"/>
                </a:lnTo>
                <a:lnTo>
                  <a:pt x="137096" y="16877"/>
                </a:lnTo>
                <a:lnTo>
                  <a:pt x="87375" y="0"/>
                </a:lnTo>
                <a:close/>
              </a:path>
            </a:pathLst>
          </a:custGeom>
          <a:ln w="18288">
            <a:solidFill>
              <a:srgbClr val="FC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2671" y="3272535"/>
            <a:ext cx="6159817" cy="563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88086" y="3628516"/>
            <a:ext cx="159296" cy="143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085209" y="3494151"/>
            <a:ext cx="174625" cy="110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92097" y="3503295"/>
            <a:ext cx="175260" cy="250825"/>
          </a:xfrm>
          <a:custGeom>
            <a:avLst/>
            <a:gdLst/>
            <a:ahLst/>
            <a:cxnLst/>
            <a:rect l="l" t="t" r="r" b="b"/>
            <a:pathLst>
              <a:path w="175259" h="250825">
                <a:moveTo>
                  <a:pt x="87376" y="0"/>
                </a:moveTo>
                <a:lnTo>
                  <a:pt x="38352" y="16662"/>
                </a:lnTo>
                <a:lnTo>
                  <a:pt x="14037" y="46188"/>
                </a:lnTo>
                <a:lnTo>
                  <a:pt x="1551" y="90384"/>
                </a:lnTo>
                <a:lnTo>
                  <a:pt x="0" y="117982"/>
                </a:lnTo>
                <a:lnTo>
                  <a:pt x="1075" y="147415"/>
                </a:lnTo>
                <a:lnTo>
                  <a:pt x="9751" y="193135"/>
                </a:lnTo>
                <a:lnTo>
                  <a:pt x="31327" y="227351"/>
                </a:lnTo>
                <a:lnTo>
                  <a:pt x="66708" y="247874"/>
                </a:lnTo>
                <a:lnTo>
                  <a:pt x="88138" y="250443"/>
                </a:lnTo>
                <a:lnTo>
                  <a:pt x="105473" y="248517"/>
                </a:lnTo>
                <a:lnTo>
                  <a:pt x="149479" y="219709"/>
                </a:lnTo>
                <a:lnTo>
                  <a:pt x="168513" y="181435"/>
                </a:lnTo>
                <a:lnTo>
                  <a:pt x="174879" y="128015"/>
                </a:lnTo>
                <a:lnTo>
                  <a:pt x="173333" y="96319"/>
                </a:lnTo>
                <a:lnTo>
                  <a:pt x="161002" y="47309"/>
                </a:lnTo>
                <a:lnTo>
                  <a:pt x="137096" y="16877"/>
                </a:lnTo>
                <a:lnTo>
                  <a:pt x="87376" y="0"/>
                </a:lnTo>
                <a:close/>
              </a:path>
            </a:pathLst>
          </a:custGeom>
          <a:ln w="18287">
            <a:solidFill>
              <a:srgbClr val="FC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88932" y="4376201"/>
            <a:ext cx="4750737" cy="2285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065140" y="4376201"/>
            <a:ext cx="702825" cy="2285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00743" y="0"/>
            <a:ext cx="143510" cy="1028700"/>
          </a:xfrm>
          <a:custGeom>
            <a:avLst/>
            <a:gdLst/>
            <a:ahLst/>
            <a:cxnLst/>
            <a:rect l="l" t="t" r="r" b="b"/>
            <a:pathLst>
              <a:path w="143509" h="1028700">
                <a:moveTo>
                  <a:pt x="0" y="1028700"/>
                </a:moveTo>
                <a:lnTo>
                  <a:pt x="143255" y="1028700"/>
                </a:lnTo>
                <a:lnTo>
                  <a:pt x="143255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000743" y="1028699"/>
            <a:ext cx="143510" cy="4114800"/>
          </a:xfrm>
          <a:custGeom>
            <a:avLst/>
            <a:gdLst/>
            <a:ahLst/>
            <a:cxnLst/>
            <a:rect l="l" t="t" r="r" b="b"/>
            <a:pathLst>
              <a:path w="143509" h="4114800">
                <a:moveTo>
                  <a:pt x="0" y="4114800"/>
                </a:moveTo>
                <a:lnTo>
                  <a:pt x="143255" y="4114800"/>
                </a:lnTo>
                <a:lnTo>
                  <a:pt x="14325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921F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64312"/>
            <a:ext cx="248602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292" y="1255521"/>
            <a:ext cx="7303414" cy="279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9350"/>
            <a:ext cx="4980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/>
              <a:t>Public Opinion </a:t>
            </a:r>
            <a:r>
              <a:rPr sz="2800" spc="-45" dirty="0"/>
              <a:t>and </a:t>
            </a:r>
            <a:r>
              <a:rPr sz="2800" spc="-50" dirty="0"/>
              <a:t>Civil</a:t>
            </a:r>
            <a:r>
              <a:rPr sz="2800" spc="-325" dirty="0"/>
              <a:t> </a:t>
            </a:r>
            <a:r>
              <a:rPr sz="2800" spc="-60" dirty="0"/>
              <a:t>Liberties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20292" y="1190194"/>
            <a:ext cx="3908425" cy="392864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3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Propaganda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Creel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Committee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(CPI)</a:t>
            </a:r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 – Committee of Public Information </a:t>
            </a:r>
            <a:endParaRPr sz="1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American Protective</a:t>
            </a:r>
            <a:r>
              <a:rPr sz="14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League</a:t>
            </a:r>
            <a:endParaRPr sz="1400" dirty="0">
              <a:latin typeface="Times New Roman"/>
              <a:cs typeface="Times New Roman"/>
            </a:endParaRPr>
          </a:p>
          <a:p>
            <a:pPr marL="1442085" lvl="2" indent="-28702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“Hate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the Hun”</a:t>
            </a:r>
            <a:endParaRPr sz="1400" dirty="0">
              <a:latin typeface="Times New Roman"/>
              <a:cs typeface="Times New Roman"/>
            </a:endParaRPr>
          </a:p>
          <a:p>
            <a:pPr marL="1899285" marR="5080" lvl="3" indent="-28702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899285" algn="l"/>
                <a:tab pos="189992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Ban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on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all things German and/or  substitute names: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“liberty: 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cabbage, measles,</a:t>
            </a:r>
            <a:r>
              <a:rPr sz="12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hound”</a:t>
            </a:r>
            <a:endParaRPr sz="1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Espionage and Sedition</a:t>
            </a:r>
            <a:r>
              <a:rPr sz="1800" b="1" spc="-10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Acts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20" dirty="0">
                <a:solidFill>
                  <a:srgbClr val="333333"/>
                </a:solidFill>
                <a:latin typeface="Times New Roman"/>
                <a:cs typeface="Times New Roman"/>
              </a:rPr>
              <a:t>Target: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subversives and</a:t>
            </a:r>
            <a:r>
              <a:rPr sz="14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“disloyals”</a:t>
            </a:r>
            <a:endParaRPr sz="1400" dirty="0">
              <a:latin typeface="Times New Roman"/>
              <a:cs typeface="Times New Roman"/>
            </a:endParaRPr>
          </a:p>
          <a:p>
            <a:pPr marL="1442085" marR="327025" lvl="2" indent="-28702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Socialists, anarchists, southern and  eastern</a:t>
            </a:r>
            <a:r>
              <a:rPr sz="12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Europeans.</a:t>
            </a:r>
            <a:endParaRPr sz="12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Schenck </a:t>
            </a:r>
            <a:r>
              <a:rPr sz="1600" i="1" spc="-65" dirty="0">
                <a:solidFill>
                  <a:srgbClr val="333333"/>
                </a:solidFill>
                <a:latin typeface="Times New Roman"/>
                <a:cs typeface="Times New Roman"/>
              </a:rPr>
              <a:t>v. </a:t>
            </a:r>
            <a:r>
              <a:rPr sz="160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United States</a:t>
            </a:r>
            <a:r>
              <a:rPr sz="1600" i="1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(1919)</a:t>
            </a:r>
            <a:endParaRPr sz="1600" dirty="0">
              <a:latin typeface="Times New Roman"/>
              <a:cs typeface="Times New Roman"/>
            </a:endParaRPr>
          </a:p>
          <a:p>
            <a:pPr marL="1442085" lvl="2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“Clear and present danger”</a:t>
            </a:r>
            <a:r>
              <a:rPr sz="120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(Holmes)</a:t>
            </a:r>
            <a:endParaRPr lang="en-US" sz="1200" spc="-5" dirty="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pPr marL="1442085" lvl="2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lang="en-US"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In response to Red Scare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5776" y="333756"/>
            <a:ext cx="4078224" cy="4664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0159" y="358140"/>
            <a:ext cx="4053840" cy="4561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03681"/>
            <a:ext cx="2436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0" dirty="0"/>
              <a:t>Training </a:t>
            </a:r>
            <a:r>
              <a:rPr sz="2800" spc="-45" dirty="0"/>
              <a:t>for</a:t>
            </a:r>
            <a:r>
              <a:rPr sz="2800" spc="-229" dirty="0"/>
              <a:t> </a:t>
            </a:r>
            <a:r>
              <a:rPr sz="2800" spc="-80" dirty="0"/>
              <a:t>War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20292" y="1056219"/>
            <a:ext cx="3836035" cy="337883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921F07"/>
                </a:solidFill>
                <a:latin typeface="Times New Roman"/>
                <a:cs typeface="Times New Roman"/>
              </a:rPr>
              <a:t>Selective Service </a:t>
            </a: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Act</a:t>
            </a:r>
            <a:r>
              <a:rPr sz="1800" b="1" spc="-14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1F07"/>
                </a:solidFill>
                <a:latin typeface="Times New Roman"/>
                <a:cs typeface="Times New Roman"/>
              </a:rPr>
              <a:t>(1917)</a:t>
            </a:r>
            <a:endParaRPr sz="1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All </a:t>
            </a:r>
            <a:r>
              <a:rPr sz="1600" spc="-15" dirty="0">
                <a:solidFill>
                  <a:srgbClr val="333333"/>
                </a:solidFill>
                <a:latin typeface="Times New Roman"/>
                <a:cs typeface="Times New Roman"/>
              </a:rPr>
              <a:t>men</a:t>
            </a:r>
            <a:r>
              <a:rPr sz="16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21-30</a:t>
            </a:r>
            <a:endParaRPr sz="1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9.5 </a:t>
            </a: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million</a:t>
            </a:r>
            <a:r>
              <a:rPr sz="16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registered</a:t>
            </a:r>
            <a:endParaRPr sz="1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2.8 </a:t>
            </a: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million</a:t>
            </a:r>
            <a:r>
              <a:rPr sz="16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drafted</a:t>
            </a:r>
            <a:endParaRPr sz="1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2 </a:t>
            </a: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million</a:t>
            </a:r>
            <a:r>
              <a:rPr sz="16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volunteers</a:t>
            </a: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African</a:t>
            </a:r>
            <a:r>
              <a:rPr sz="1800" b="1" spc="-114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Americans</a:t>
            </a:r>
            <a:endParaRPr sz="1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400,000</a:t>
            </a:r>
            <a:r>
              <a:rPr sz="1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served</a:t>
            </a:r>
            <a:endParaRPr sz="1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Segregated</a:t>
            </a:r>
            <a:r>
              <a:rPr sz="1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units</a:t>
            </a:r>
            <a:endParaRPr sz="1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Few saw</a:t>
            </a:r>
            <a:r>
              <a:rPr sz="16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combat</a:t>
            </a:r>
            <a:endParaRPr sz="1600">
              <a:latin typeface="Times New Roman"/>
              <a:cs typeface="Times New Roman"/>
            </a:endParaRPr>
          </a:p>
          <a:p>
            <a:pPr marL="1442085" marR="5080" lvl="2" indent="-28702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369</a:t>
            </a:r>
            <a:r>
              <a:rPr sz="1200" baseline="24305" dirty="0">
                <a:solidFill>
                  <a:srgbClr val="333333"/>
                </a:solidFill>
                <a:latin typeface="Times New Roman"/>
                <a:cs typeface="Times New Roman"/>
              </a:rPr>
              <a:t>th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Regiment crossed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French lines 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&amp;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even received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200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Croix </a:t>
            </a:r>
            <a:r>
              <a:rPr sz="1200" i="1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200" i="1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Guerre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91455" y="541019"/>
            <a:ext cx="4162044" cy="4288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15840" y="565404"/>
            <a:ext cx="4058411" cy="4184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21945"/>
            <a:ext cx="268097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5" dirty="0"/>
              <a:t>Effects</a:t>
            </a:r>
            <a:r>
              <a:rPr sz="2800" spc="-145" dirty="0"/>
              <a:t> </a:t>
            </a:r>
            <a:r>
              <a:rPr sz="2800" spc="-35" dirty="0"/>
              <a:t>on</a:t>
            </a:r>
            <a:endParaRPr sz="28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60" dirty="0"/>
              <a:t>American</a:t>
            </a:r>
            <a:r>
              <a:rPr sz="2800" spc="-150" dirty="0"/>
              <a:t> </a:t>
            </a:r>
            <a:r>
              <a:rPr sz="2800" spc="-55" dirty="0"/>
              <a:t>Society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38708" y="1142872"/>
            <a:ext cx="3822700" cy="361822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921F07"/>
                </a:solidFill>
                <a:latin typeface="Times New Roman"/>
                <a:cs typeface="Times New Roman"/>
              </a:rPr>
              <a:t>Economic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Full</a:t>
            </a:r>
            <a:r>
              <a:rPr sz="14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Employment</a:t>
            </a:r>
            <a:endParaRPr sz="1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Cooperation of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Labor</a:t>
            </a:r>
            <a:r>
              <a:rPr sz="14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Unions</a:t>
            </a:r>
            <a:endParaRPr sz="1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Government</a:t>
            </a:r>
            <a:r>
              <a:rPr sz="14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Subsidies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921F07"/>
                </a:solidFill>
                <a:latin typeface="Times New Roman"/>
                <a:cs typeface="Times New Roman"/>
              </a:rPr>
              <a:t>Social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30" dirty="0">
                <a:solidFill>
                  <a:srgbClr val="333333"/>
                </a:solidFill>
                <a:latin typeface="Times New Roman"/>
                <a:cs typeface="Times New Roman"/>
              </a:rPr>
              <a:t>Women</a:t>
            </a:r>
            <a:endParaRPr sz="1400">
              <a:latin typeface="Times New Roman"/>
              <a:cs typeface="Times New Roman"/>
            </a:endParaRPr>
          </a:p>
          <a:p>
            <a:pPr marL="1442085" lvl="2" indent="-28638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More jobs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available</a:t>
            </a:r>
            <a:endParaRPr sz="1200">
              <a:latin typeface="Times New Roman"/>
              <a:cs typeface="Times New Roman"/>
            </a:endParaRPr>
          </a:p>
          <a:p>
            <a:pPr marL="1442085" lvl="2" indent="-286385">
              <a:lnSpc>
                <a:spcPts val="1370"/>
              </a:lnSpc>
              <a:spcBef>
                <a:spcPts val="140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Efforts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toward war: 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industry,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war</a:t>
            </a:r>
            <a:r>
              <a:rPr sz="12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bond</a:t>
            </a:r>
            <a:endParaRPr sz="1200">
              <a:latin typeface="Times New Roman"/>
              <a:cs typeface="Times New Roman"/>
            </a:endParaRPr>
          </a:p>
          <a:p>
            <a:pPr marR="596265" algn="ctr">
              <a:lnSpc>
                <a:spcPts val="1370"/>
              </a:lnSpc>
            </a:pP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effort</a:t>
            </a:r>
            <a:endParaRPr sz="1200">
              <a:latin typeface="Times New Roman"/>
              <a:cs typeface="Times New Roman"/>
            </a:endParaRPr>
          </a:p>
          <a:p>
            <a:pPr marL="1442085" marR="256540" lvl="2" indent="-286385">
              <a:lnSpc>
                <a:spcPts val="1300"/>
              </a:lnSpc>
              <a:spcBef>
                <a:spcPts val="309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Contributions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eventually lead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to 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ratification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of the 19</a:t>
            </a:r>
            <a:r>
              <a:rPr sz="1200" baseline="24305" dirty="0">
                <a:solidFill>
                  <a:srgbClr val="333333"/>
                </a:solidFill>
                <a:latin typeface="Times New Roman"/>
                <a:cs typeface="Times New Roman"/>
              </a:rPr>
              <a:t>th</a:t>
            </a:r>
            <a:r>
              <a:rPr sz="1200" spc="75" baseline="243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Amendment</a:t>
            </a:r>
            <a:endParaRPr sz="1200">
              <a:latin typeface="Times New Roman"/>
              <a:cs typeface="Times New Roman"/>
            </a:endParaRPr>
          </a:p>
          <a:p>
            <a:pPr marL="756285" marR="537845" lvl="1" indent="-286385">
              <a:lnSpc>
                <a:spcPts val="1510"/>
              </a:lnSpc>
              <a:spcBef>
                <a:spcPts val="32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Migration of Mexicans and</a:t>
            </a:r>
            <a:r>
              <a:rPr sz="1400" spc="-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African 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Americans</a:t>
            </a:r>
            <a:endParaRPr sz="1400">
              <a:latin typeface="Times New Roman"/>
              <a:cs typeface="Times New Roman"/>
            </a:endParaRPr>
          </a:p>
          <a:p>
            <a:pPr marL="1442085" lvl="2" indent="-28638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“Great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Migration”</a:t>
            </a:r>
            <a:endParaRPr sz="1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Nativism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4191" y="400811"/>
            <a:ext cx="4319015" cy="4442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8576" y="425195"/>
            <a:ext cx="4215383" cy="433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11251"/>
            <a:ext cx="2509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/>
              <a:t>Fighting </a:t>
            </a:r>
            <a:r>
              <a:rPr sz="2800" spc="-45" dirty="0"/>
              <a:t>the</a:t>
            </a:r>
            <a:r>
              <a:rPr sz="2800" spc="-254" dirty="0"/>
              <a:t> </a:t>
            </a:r>
            <a:r>
              <a:rPr sz="2800" spc="-80" dirty="0"/>
              <a:t>War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20292" y="1001759"/>
            <a:ext cx="3460115" cy="209954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20" dirty="0">
                <a:solidFill>
                  <a:srgbClr val="921F07"/>
                </a:solidFill>
                <a:latin typeface="Times New Roman"/>
                <a:cs typeface="Times New Roman"/>
              </a:rPr>
              <a:t>Trench</a:t>
            </a:r>
            <a:r>
              <a:rPr sz="1400" b="1" spc="-4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921F07"/>
                </a:solidFill>
                <a:latin typeface="Times New Roman"/>
                <a:cs typeface="Times New Roman"/>
              </a:rPr>
              <a:t>Warfare</a:t>
            </a:r>
            <a:endParaRPr sz="1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1315"/>
              </a:lnSpc>
              <a:spcBef>
                <a:spcPts val="6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Two-front</a:t>
            </a:r>
            <a:r>
              <a:rPr sz="11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war</a:t>
            </a:r>
            <a:endParaRPr sz="1100" dirty="0">
              <a:latin typeface="Times New Roman"/>
              <a:cs typeface="Times New Roman"/>
            </a:endParaRPr>
          </a:p>
          <a:p>
            <a:pPr marL="299085" indent="-286385">
              <a:lnSpc>
                <a:spcPts val="167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New</a:t>
            </a:r>
            <a:r>
              <a:rPr sz="1400" b="1" spc="-3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921F07"/>
                </a:solidFill>
                <a:latin typeface="Times New Roman"/>
                <a:cs typeface="Times New Roman"/>
              </a:rPr>
              <a:t>Technology</a:t>
            </a:r>
            <a:endParaRPr sz="1400" dirty="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8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Machine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guns,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hand grenades,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chemical</a:t>
            </a:r>
            <a:r>
              <a:rPr sz="1100" spc="-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warfare 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(mustard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chlorine</a:t>
            </a:r>
            <a:r>
              <a:rPr sz="1100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gas)</a:t>
            </a:r>
            <a:endParaRPr sz="1100" dirty="0">
              <a:latin typeface="Times New Roman"/>
              <a:cs typeface="Times New Roman"/>
            </a:endParaRPr>
          </a:p>
          <a:p>
            <a:pPr marL="299085" indent="-286385">
              <a:lnSpc>
                <a:spcPts val="167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921F07"/>
                </a:solidFill>
                <a:latin typeface="Times New Roman"/>
                <a:cs typeface="Times New Roman"/>
              </a:rPr>
              <a:t>Naval</a:t>
            </a:r>
            <a:r>
              <a:rPr sz="1400" b="1" spc="-3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921F07"/>
                </a:solidFill>
                <a:latin typeface="Times New Roman"/>
                <a:cs typeface="Times New Roman"/>
              </a:rPr>
              <a:t>Operations</a:t>
            </a:r>
            <a:endParaRPr sz="1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1315"/>
              </a:lnSpc>
              <a:spcBef>
                <a:spcPts val="61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Convoy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system to break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blockade</a:t>
            </a:r>
            <a:endParaRPr sz="1100" dirty="0">
              <a:latin typeface="Times New Roman"/>
              <a:cs typeface="Times New Roman"/>
            </a:endParaRPr>
          </a:p>
          <a:p>
            <a:pPr marL="299085" indent="-286385">
              <a:lnSpc>
                <a:spcPts val="167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American </a:t>
            </a:r>
            <a:r>
              <a:rPr sz="1400" b="1" dirty="0">
                <a:solidFill>
                  <a:srgbClr val="921F07"/>
                </a:solidFill>
                <a:latin typeface="Times New Roman"/>
                <a:cs typeface="Times New Roman"/>
              </a:rPr>
              <a:t>Expeditionary</a:t>
            </a:r>
            <a:r>
              <a:rPr sz="14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Force</a:t>
            </a:r>
            <a:endParaRPr sz="1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1315"/>
              </a:lnSpc>
              <a:spcBef>
                <a:spcPts val="6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John J. Pershing – Western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Front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0292" y="3165128"/>
            <a:ext cx="2662555" cy="6045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Armistice (November </a:t>
            </a:r>
            <a:r>
              <a:rPr sz="1400" b="1" spc="-25" dirty="0">
                <a:solidFill>
                  <a:srgbClr val="921F07"/>
                </a:solidFill>
                <a:latin typeface="Times New Roman"/>
                <a:cs typeface="Times New Roman"/>
              </a:rPr>
              <a:t>11,</a:t>
            </a:r>
            <a:r>
              <a:rPr sz="1400" b="1" spc="-6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921F07"/>
                </a:solidFill>
                <a:latin typeface="Times New Roman"/>
                <a:cs typeface="Times New Roman"/>
              </a:rPr>
              <a:t>1918)</a:t>
            </a:r>
            <a:endParaRPr sz="1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921F07"/>
                </a:solidFill>
                <a:latin typeface="Times New Roman"/>
                <a:cs typeface="Times New Roman"/>
              </a:rPr>
              <a:t>Results: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091" y="3769648"/>
            <a:ext cx="32740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US Deaths: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112,432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(49,000</a:t>
            </a:r>
            <a:r>
              <a:rPr sz="13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combat-related)</a:t>
            </a:r>
            <a:endParaRPr sz="1300" dirty="0">
              <a:latin typeface="Times New Roman"/>
              <a:cs typeface="Times New Roman"/>
            </a:endParaRPr>
          </a:p>
          <a:p>
            <a:pPr marL="9848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84885" algn="l"/>
                <a:tab pos="985519" algn="l"/>
              </a:tabLst>
            </a:pP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Impact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of Spanish</a:t>
            </a:r>
            <a:r>
              <a:rPr sz="12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Influenza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0015" y="394715"/>
            <a:ext cx="4288536" cy="441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0" y="419100"/>
            <a:ext cx="4184904" cy="431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40233"/>
            <a:ext cx="24536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Making </a:t>
            </a:r>
            <a:r>
              <a:rPr spc="-45" dirty="0"/>
              <a:t>the</a:t>
            </a:r>
            <a:r>
              <a:rPr spc="-240" dirty="0"/>
              <a:t> </a:t>
            </a:r>
            <a:r>
              <a:rPr spc="-50" dirty="0"/>
              <a:t>Peace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7495" y="628966"/>
            <a:ext cx="3737610" cy="438277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Wilson’ Fourteen</a:t>
            </a:r>
            <a:r>
              <a:rPr sz="1500" b="1" spc="-14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Points</a:t>
            </a:r>
            <a:endParaRPr sz="15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Recognition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of freedom of the</a:t>
            </a:r>
            <a:r>
              <a:rPr sz="1400" spc="-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seas</a:t>
            </a:r>
            <a:endParaRPr sz="1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End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to secret</a:t>
            </a:r>
            <a:r>
              <a:rPr sz="14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alliances</a:t>
            </a:r>
            <a:endParaRPr sz="1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Reduction of national</a:t>
            </a:r>
            <a:r>
              <a:rPr sz="14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armaments</a:t>
            </a:r>
            <a:endParaRPr sz="1400">
              <a:latin typeface="Times New Roman"/>
              <a:cs typeface="Times New Roman"/>
            </a:endParaRPr>
          </a:p>
          <a:p>
            <a:pPr marL="756285" marR="211454" lvl="1" indent="-286385">
              <a:lnSpc>
                <a:spcPts val="1510"/>
              </a:lnSpc>
              <a:spcBef>
                <a:spcPts val="3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An impartial adjustment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of all colonial 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claims</a:t>
            </a:r>
            <a:endParaRPr sz="1400">
              <a:latin typeface="Times New Roman"/>
              <a:cs typeface="Times New Roman"/>
            </a:endParaRPr>
          </a:p>
          <a:p>
            <a:pPr marL="756285" marR="557530" lvl="1" indent="-286385">
              <a:lnSpc>
                <a:spcPts val="1520"/>
              </a:lnSpc>
              <a:spcBef>
                <a:spcPts val="3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Self-determination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for the various 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nationalities</a:t>
            </a:r>
            <a:endParaRPr sz="1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Removal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of trade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barriers</a:t>
            </a:r>
            <a:endParaRPr sz="1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“general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association of</a:t>
            </a:r>
            <a:r>
              <a:rPr sz="1400" spc="-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nations…”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The </a:t>
            </a:r>
            <a:r>
              <a:rPr sz="1500" b="1" spc="-30" dirty="0">
                <a:solidFill>
                  <a:srgbClr val="921F07"/>
                </a:solidFill>
                <a:latin typeface="Times New Roman"/>
                <a:cs typeface="Times New Roman"/>
              </a:rPr>
              <a:t>Treaty </a:t>
            </a:r>
            <a:r>
              <a:rPr sz="1500" b="1" dirty="0">
                <a:solidFill>
                  <a:srgbClr val="921F07"/>
                </a:solidFill>
                <a:latin typeface="Times New Roman"/>
                <a:cs typeface="Times New Roman"/>
              </a:rPr>
              <a:t>of</a:t>
            </a:r>
            <a:r>
              <a:rPr sz="1500" b="1" spc="-4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>
                <a:solidFill>
                  <a:srgbClr val="921F07"/>
                </a:solidFill>
                <a:latin typeface="Times New Roman"/>
                <a:cs typeface="Times New Roman"/>
              </a:rPr>
              <a:t>Versailles</a:t>
            </a:r>
            <a:endParaRPr sz="15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The “Big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Four”</a:t>
            </a:r>
            <a:endParaRPr sz="1300">
              <a:latin typeface="Times New Roman"/>
              <a:cs typeface="Times New Roman"/>
            </a:endParaRPr>
          </a:p>
          <a:p>
            <a:pPr marL="756285" marR="50165" lvl="1" indent="-286385" algn="just">
              <a:lnSpc>
                <a:spcPts val="1400"/>
              </a:lnSpc>
              <a:spcBef>
                <a:spcPts val="335"/>
              </a:spcBef>
              <a:buFont typeface="Arial"/>
              <a:buChar char="•"/>
              <a:tabLst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Germany disarmed and stripped of colonies,  accept French occupation of Rhineland, pay  billions in reparations to Britain and</a:t>
            </a:r>
            <a:r>
              <a:rPr sz="13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France</a:t>
            </a:r>
            <a:endParaRPr sz="13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Central powers territories ceded and</a:t>
            </a:r>
            <a:r>
              <a:rPr sz="13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divided.</a:t>
            </a:r>
            <a:endParaRPr sz="1300">
              <a:latin typeface="Times New Roman"/>
              <a:cs typeface="Times New Roman"/>
            </a:endParaRPr>
          </a:p>
          <a:p>
            <a:pPr marL="1442085" lvl="2" indent="-28638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Led to ethnic</a:t>
            </a:r>
            <a:r>
              <a:rPr sz="11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tensions</a:t>
            </a:r>
            <a:endParaRPr sz="1100">
              <a:latin typeface="Times New Roman"/>
              <a:cs typeface="Times New Roman"/>
            </a:endParaRPr>
          </a:p>
          <a:p>
            <a:pPr marL="756285" marR="49530" lvl="1" indent="-286385">
              <a:lnSpc>
                <a:spcPts val="1400"/>
              </a:lnSpc>
              <a:spcBef>
                <a:spcPts val="3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Signers would join League of Nations under  auspices of the controversial Article</a:t>
            </a:r>
            <a:r>
              <a:rPr sz="13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1544" y="341375"/>
            <a:ext cx="5036820" cy="453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5928" y="365759"/>
            <a:ext cx="4933187" cy="4436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3184"/>
            <a:ext cx="33928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The </a:t>
            </a:r>
            <a:r>
              <a:rPr spc="-55" dirty="0"/>
              <a:t>Battle </a:t>
            </a:r>
            <a:r>
              <a:rPr spc="-40" dirty="0"/>
              <a:t>for</a:t>
            </a:r>
            <a:r>
              <a:rPr spc="-290" dirty="0"/>
              <a:t> </a:t>
            </a:r>
            <a:r>
              <a:rPr spc="-60" dirty="0"/>
              <a:t>Ratification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0292" y="1255521"/>
            <a:ext cx="3725545" cy="2790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Increased Partisanship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Republicans vs.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Democrats</a:t>
            </a:r>
            <a:endParaRPr sz="1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Opponents: Irreconcilables</a:t>
            </a:r>
            <a:r>
              <a:rPr sz="1600" b="1" spc="5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and</a:t>
            </a:r>
            <a:endParaRPr sz="16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6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Reservationists</a:t>
            </a:r>
            <a:endParaRPr sz="16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Wilson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vs.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Lodge</a:t>
            </a:r>
            <a:endParaRPr sz="1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15" dirty="0">
                <a:solidFill>
                  <a:srgbClr val="921F07"/>
                </a:solidFill>
                <a:latin typeface="Times New Roman"/>
                <a:cs typeface="Times New Roman"/>
              </a:rPr>
              <a:t>Wilson’s Western </a:t>
            </a:r>
            <a:r>
              <a:rPr sz="1600" b="1" spc="-45" dirty="0">
                <a:solidFill>
                  <a:srgbClr val="921F07"/>
                </a:solidFill>
                <a:latin typeface="Times New Roman"/>
                <a:cs typeface="Times New Roman"/>
              </a:rPr>
              <a:t>Tour </a:t>
            </a:r>
            <a:r>
              <a:rPr sz="16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and</a:t>
            </a:r>
            <a:r>
              <a:rPr sz="1600" b="1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Breakdown</a:t>
            </a:r>
            <a:endParaRPr sz="16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Rejection of the</a:t>
            </a:r>
            <a:r>
              <a:rPr sz="1600" b="1" spc="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921F07"/>
                </a:solidFill>
                <a:latin typeface="Times New Roman"/>
                <a:cs typeface="Times New Roman"/>
              </a:rPr>
              <a:t>Treaty</a:t>
            </a:r>
            <a:endParaRPr sz="16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Peace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not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officially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made until</a:t>
            </a:r>
            <a:r>
              <a:rPr sz="12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1921</a:t>
            </a:r>
            <a:endParaRPr sz="1200" dirty="0">
              <a:latin typeface="Times New Roman"/>
              <a:cs typeface="Times New Roman"/>
            </a:endParaRPr>
          </a:p>
          <a:p>
            <a:pPr marL="756285" marR="309880" lvl="1" indent="-28702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US never ratifies treaty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nor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joins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League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of 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Nations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28032" y="609600"/>
            <a:ext cx="4087367" cy="4210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2415" y="633983"/>
            <a:ext cx="3983736" cy="410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4206"/>
            <a:ext cx="2658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/>
              <a:t>Image</a:t>
            </a:r>
            <a:r>
              <a:rPr sz="3200" spc="-380" dirty="0"/>
              <a:t> </a:t>
            </a:r>
            <a:r>
              <a:rPr sz="3200" spc="-55" dirty="0"/>
              <a:t>Analysis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732532" y="691894"/>
            <a:ext cx="6166104" cy="441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0151" y="699516"/>
            <a:ext cx="6062472" cy="430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Postwar</a:t>
            </a:r>
            <a:r>
              <a:rPr spc="-170" dirty="0"/>
              <a:t> </a:t>
            </a:r>
            <a:r>
              <a:rPr spc="-60" dirty="0"/>
              <a:t>Problems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0292" y="706469"/>
            <a:ext cx="3600450" cy="409638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Demobilization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Industry: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convert to consumer</a:t>
            </a:r>
            <a:r>
              <a:rPr sz="13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goods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1480"/>
              </a:lnSpc>
              <a:spcBef>
                <a:spcPts val="15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30" dirty="0">
                <a:solidFill>
                  <a:srgbClr val="333333"/>
                </a:solidFill>
                <a:latin typeface="Times New Roman"/>
                <a:cs typeface="Times New Roman"/>
              </a:rPr>
              <a:t>Women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and African Americans pushed</a:t>
            </a:r>
            <a:r>
              <a:rPr sz="13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out</a:t>
            </a:r>
            <a:endParaRPr sz="1300" dirty="0">
              <a:latin typeface="Times New Roman"/>
              <a:cs typeface="Times New Roman"/>
            </a:endParaRPr>
          </a:p>
          <a:p>
            <a:pPr marL="756285">
              <a:lnSpc>
                <a:spcPts val="1480"/>
              </a:lnSpc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3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jobs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1480"/>
              </a:lnSpc>
              <a:spcBef>
                <a:spcPts val="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Controls and subsidies removed: Boom</a:t>
            </a:r>
            <a:r>
              <a:rPr sz="13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Wingdings"/>
                <a:cs typeface="Wingdings"/>
              </a:rPr>
              <a:t></a:t>
            </a:r>
            <a:endParaRPr sz="1300" dirty="0">
              <a:latin typeface="Wingdings"/>
              <a:cs typeface="Wingdings"/>
            </a:endParaRPr>
          </a:p>
          <a:p>
            <a:pPr marL="756285">
              <a:lnSpc>
                <a:spcPts val="1480"/>
              </a:lnSpc>
            </a:pP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Bust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Farm prices</a:t>
            </a:r>
            <a:r>
              <a:rPr sz="13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fall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10%</a:t>
            </a:r>
            <a:r>
              <a:rPr sz="1300" spc="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unemployment</a:t>
            </a:r>
            <a:endParaRPr sz="13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The Red</a:t>
            </a:r>
            <a:r>
              <a:rPr sz="1700" b="1" spc="-3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Scare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Impact of Bolshevik</a:t>
            </a:r>
            <a:r>
              <a:rPr sz="13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Revolution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Palmer</a:t>
            </a:r>
            <a:r>
              <a:rPr sz="13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Raids</a:t>
            </a:r>
            <a:endParaRPr sz="1300" dirty="0">
              <a:latin typeface="Times New Roman"/>
              <a:cs typeface="Times New Roman"/>
            </a:endParaRPr>
          </a:p>
          <a:p>
            <a:pPr marL="1442085" lvl="2" indent="-28702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Root out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“subversives”</a:t>
            </a:r>
            <a:endParaRPr sz="1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Labor</a:t>
            </a:r>
            <a:r>
              <a:rPr sz="1700" b="1" spc="-5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Conflict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Strikes of</a:t>
            </a:r>
            <a:r>
              <a:rPr sz="13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1919</a:t>
            </a:r>
            <a:endParaRPr sz="13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Race</a:t>
            </a:r>
            <a:r>
              <a:rPr sz="1700" b="1" spc="-3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Riots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St. Louis and</a:t>
            </a:r>
            <a:r>
              <a:rPr sz="13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Chicago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73167" y="696468"/>
            <a:ext cx="4044695" cy="4166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97552" y="720851"/>
            <a:ext cx="3941063" cy="406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4312"/>
            <a:ext cx="29984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Legacy </a:t>
            </a:r>
            <a:r>
              <a:rPr spc="-35" dirty="0"/>
              <a:t>of </a:t>
            </a:r>
            <a:r>
              <a:rPr spc="-65" dirty="0"/>
              <a:t>World </a:t>
            </a:r>
            <a:r>
              <a:rPr spc="-80" dirty="0"/>
              <a:t>War</a:t>
            </a:r>
            <a:r>
              <a:rPr spc="-325" dirty="0"/>
              <a:t> </a:t>
            </a:r>
            <a:r>
              <a:rPr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0292" y="861821"/>
            <a:ext cx="3719829" cy="39516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Social:</a:t>
            </a:r>
            <a:endParaRPr sz="1700">
              <a:latin typeface="Times New Roman"/>
              <a:cs typeface="Times New Roman"/>
            </a:endParaRPr>
          </a:p>
          <a:p>
            <a:pPr marL="756285" marR="591185" lvl="1" indent="-287020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5" dirty="0">
                <a:solidFill>
                  <a:srgbClr val="333333"/>
                </a:solidFill>
                <a:latin typeface="Times New Roman"/>
                <a:cs typeface="Times New Roman"/>
              </a:rPr>
              <a:t>Temporary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role changes </a:t>
            </a:r>
            <a:r>
              <a:rPr sz="1300" dirty="0">
                <a:solidFill>
                  <a:srgbClr val="333333"/>
                </a:solidFill>
                <a:latin typeface="Times New Roman"/>
                <a:cs typeface="Times New Roman"/>
              </a:rPr>
              <a:t>for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African  Americans and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30" dirty="0">
                <a:solidFill>
                  <a:srgbClr val="333333"/>
                </a:solidFill>
                <a:latin typeface="Times New Roman"/>
                <a:cs typeface="Times New Roman"/>
              </a:rPr>
              <a:t>Women</a:t>
            </a:r>
            <a:endParaRPr sz="13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Increased Nativism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Xenophobia:</a:t>
            </a:r>
            <a:r>
              <a:rPr sz="13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Red</a:t>
            </a:r>
            <a:endParaRPr sz="13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Scare</a:t>
            </a:r>
            <a:endParaRPr sz="13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Economic</a:t>
            </a:r>
            <a:endParaRPr sz="17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5" dirty="0">
                <a:solidFill>
                  <a:srgbClr val="333333"/>
                </a:solidFill>
                <a:latin typeface="Times New Roman"/>
                <a:cs typeface="Times New Roman"/>
              </a:rPr>
              <a:t>Temporary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government controls of</a:t>
            </a:r>
            <a:r>
              <a:rPr sz="13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industry</a:t>
            </a:r>
            <a:endParaRPr sz="13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cooperation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of labor and</a:t>
            </a:r>
            <a:r>
              <a:rPr sz="13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business</a:t>
            </a:r>
            <a:endParaRPr sz="1300">
              <a:latin typeface="Times New Roman"/>
              <a:cs typeface="Times New Roman"/>
            </a:endParaRPr>
          </a:p>
          <a:p>
            <a:pPr marL="756285" marR="443865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Brief recession, followed by period of  unprecedented</a:t>
            </a:r>
            <a:r>
              <a:rPr sz="1300" spc="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growth</a:t>
            </a:r>
            <a:endParaRPr sz="13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Political</a:t>
            </a:r>
            <a:endParaRPr sz="17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Ushered in age of lax government</a:t>
            </a:r>
            <a:r>
              <a:rPr sz="13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regulation</a:t>
            </a:r>
            <a:endParaRPr sz="13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and interference in the</a:t>
            </a:r>
            <a:r>
              <a:rPr sz="13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economy</a:t>
            </a:r>
            <a:endParaRPr sz="1300">
              <a:latin typeface="Times New Roman"/>
              <a:cs typeface="Times New Roman"/>
            </a:endParaRPr>
          </a:p>
          <a:p>
            <a:pPr marL="756285" marR="261620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Diplomatic: isolation coupled with  disarmament policies and intervention in  Latin</a:t>
            </a:r>
            <a:r>
              <a:rPr sz="13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America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3732" y="499872"/>
            <a:ext cx="4264152" cy="439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5763" y="525780"/>
            <a:ext cx="3205352" cy="4287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59" y="472440"/>
            <a:ext cx="580339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85343"/>
            <a:ext cx="5287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5" dirty="0"/>
              <a:t>Timeline </a:t>
            </a:r>
            <a:r>
              <a:rPr sz="3200" spc="-35" dirty="0"/>
              <a:t>of </a:t>
            </a:r>
            <a:r>
              <a:rPr sz="3200" spc="-60" dirty="0"/>
              <a:t>Immediate</a:t>
            </a:r>
            <a:r>
              <a:rPr sz="3200" spc="-295" dirty="0"/>
              <a:t> </a:t>
            </a:r>
            <a:r>
              <a:rPr sz="3200" spc="-50" dirty="0"/>
              <a:t>Causes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49248" y="1072704"/>
            <a:ext cx="3407410" cy="34613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6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1941</a:t>
            </a:r>
            <a:endParaRPr sz="1600">
              <a:latin typeface="Times New Roman"/>
              <a:cs typeface="Times New Roman"/>
            </a:endParaRPr>
          </a:p>
          <a:p>
            <a:pPr marL="469265" marR="193675" indent="-456565">
              <a:lnSpc>
                <a:spcPct val="80000"/>
              </a:lnSpc>
              <a:spcBef>
                <a:spcPts val="9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15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Sarajevo, June </a:t>
            </a:r>
            <a:r>
              <a:rPr sz="1500" b="1" dirty="0">
                <a:solidFill>
                  <a:srgbClr val="921F07"/>
                </a:solidFill>
                <a:latin typeface="Times New Roman"/>
                <a:cs typeface="Times New Roman"/>
              </a:rPr>
              <a:t>28: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Gavrilo Princip  assassinates Austrian Archduke  Ferdinand</a:t>
            </a:r>
            <a:endParaRPr sz="1500">
              <a:latin typeface="Times New Roman"/>
              <a:cs typeface="Times New Roman"/>
            </a:endParaRPr>
          </a:p>
          <a:p>
            <a:pPr marL="469265" marR="5080" indent="-456565">
              <a:lnSpc>
                <a:spcPts val="1440"/>
              </a:lnSpc>
              <a:spcBef>
                <a:spcPts val="95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1500" b="1" spc="-10" dirty="0">
                <a:solidFill>
                  <a:srgbClr val="993131"/>
                </a:solidFill>
                <a:latin typeface="Times New Roman"/>
                <a:cs typeface="Times New Roman"/>
              </a:rPr>
              <a:t>Vienna, </a:t>
            </a:r>
            <a:r>
              <a:rPr sz="1500" b="1" spc="-5" dirty="0">
                <a:solidFill>
                  <a:srgbClr val="993131"/>
                </a:solidFill>
                <a:latin typeface="Times New Roman"/>
                <a:cs typeface="Times New Roman"/>
              </a:rPr>
              <a:t>July </a:t>
            </a:r>
            <a:r>
              <a:rPr sz="1500" b="1" dirty="0">
                <a:solidFill>
                  <a:srgbClr val="993131"/>
                </a:solidFill>
                <a:latin typeface="Times New Roman"/>
                <a:cs typeface="Times New Roman"/>
              </a:rPr>
              <a:t>23: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Austria issue  ultimatum </a:t>
            </a:r>
            <a:r>
              <a:rPr sz="1500" dirty="0">
                <a:solidFill>
                  <a:srgbClr val="33333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Serbia and invades</a:t>
            </a:r>
            <a:r>
              <a:rPr sz="1500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333333"/>
                </a:solidFill>
                <a:latin typeface="Times New Roman"/>
                <a:cs typeface="Times New Roman"/>
              </a:rPr>
              <a:t>(26</a:t>
            </a:r>
            <a:r>
              <a:rPr sz="1500" baseline="25000" dirty="0">
                <a:solidFill>
                  <a:srgbClr val="333333"/>
                </a:solidFill>
                <a:latin typeface="Times New Roman"/>
                <a:cs typeface="Times New Roman"/>
              </a:rPr>
              <a:t>th</a:t>
            </a:r>
            <a:r>
              <a:rPr sz="1500" dirty="0">
                <a:solidFill>
                  <a:srgbClr val="333333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marL="469265" marR="462915" indent="-456565">
              <a:lnSpc>
                <a:spcPct val="80000"/>
              </a:lnSpc>
              <a:spcBef>
                <a:spcPts val="97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1500" b="1" spc="-5" dirty="0">
                <a:solidFill>
                  <a:srgbClr val="993131"/>
                </a:solidFill>
                <a:latin typeface="Times New Roman"/>
                <a:cs typeface="Times New Roman"/>
              </a:rPr>
              <a:t>St. Petersburg, July </a:t>
            </a:r>
            <a:r>
              <a:rPr sz="1500" b="1" dirty="0">
                <a:solidFill>
                  <a:srgbClr val="993131"/>
                </a:solidFill>
                <a:latin typeface="Times New Roman"/>
                <a:cs typeface="Times New Roman"/>
              </a:rPr>
              <a:t>31: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Russia  mobilizes against</a:t>
            </a:r>
            <a:r>
              <a:rPr sz="1500" spc="-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Austria</a:t>
            </a:r>
            <a:endParaRPr sz="1500">
              <a:latin typeface="Times New Roman"/>
              <a:cs typeface="Times New Roman"/>
            </a:endParaRPr>
          </a:p>
          <a:p>
            <a:pPr marL="469265" indent="-456565">
              <a:lnSpc>
                <a:spcPts val="1620"/>
              </a:lnSpc>
              <a:spcBef>
                <a:spcPts val="60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1500" b="1" spc="-5" dirty="0">
                <a:solidFill>
                  <a:srgbClr val="993131"/>
                </a:solidFill>
                <a:latin typeface="Times New Roman"/>
                <a:cs typeface="Times New Roman"/>
              </a:rPr>
              <a:t>Berlin, </a:t>
            </a:r>
            <a:r>
              <a:rPr sz="1500" b="1" dirty="0">
                <a:solidFill>
                  <a:srgbClr val="993131"/>
                </a:solidFill>
                <a:latin typeface="Times New Roman"/>
                <a:cs typeface="Times New Roman"/>
              </a:rPr>
              <a:t>August 1: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Germany</a:t>
            </a:r>
            <a:r>
              <a:rPr sz="1500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declares</a:t>
            </a:r>
            <a:endParaRPr sz="1500">
              <a:latin typeface="Times New Roman"/>
              <a:cs typeface="Times New Roman"/>
            </a:endParaRPr>
          </a:p>
          <a:p>
            <a:pPr marL="469265">
              <a:lnSpc>
                <a:spcPts val="1620"/>
              </a:lnSpc>
            </a:pP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war on Russia</a:t>
            </a:r>
            <a:endParaRPr sz="1500">
              <a:latin typeface="Times New Roman"/>
              <a:cs typeface="Times New Roman"/>
            </a:endParaRPr>
          </a:p>
          <a:p>
            <a:pPr marL="469265" marR="121285" indent="-456565">
              <a:lnSpc>
                <a:spcPts val="1440"/>
              </a:lnSpc>
              <a:spcBef>
                <a:spcPts val="944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1500" b="1" spc="-5" dirty="0">
                <a:solidFill>
                  <a:srgbClr val="993131"/>
                </a:solidFill>
                <a:latin typeface="Times New Roman"/>
                <a:cs typeface="Times New Roman"/>
              </a:rPr>
              <a:t>Berlin, August </a:t>
            </a:r>
            <a:r>
              <a:rPr sz="1500" b="1" dirty="0">
                <a:solidFill>
                  <a:srgbClr val="993131"/>
                </a:solidFill>
                <a:latin typeface="Times New Roman"/>
                <a:cs typeface="Times New Roman"/>
              </a:rPr>
              <a:t>3: </a:t>
            </a:r>
            <a:r>
              <a:rPr sz="1500" spc="-10" dirty="0">
                <a:solidFill>
                  <a:srgbClr val="333333"/>
                </a:solidFill>
                <a:latin typeface="Times New Roman"/>
                <a:cs typeface="Times New Roman"/>
              </a:rPr>
              <a:t>Germany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declares  war on France and invades</a:t>
            </a:r>
            <a:r>
              <a:rPr sz="15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Belgium</a:t>
            </a:r>
            <a:endParaRPr sz="1500">
              <a:latin typeface="Times New Roman"/>
              <a:cs typeface="Times New Roman"/>
            </a:endParaRPr>
          </a:p>
          <a:p>
            <a:pPr marL="469265" marR="369570" indent="-456565">
              <a:lnSpc>
                <a:spcPts val="1440"/>
              </a:lnSpc>
              <a:spcBef>
                <a:spcPts val="9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1500" b="1" spc="-5" dirty="0">
                <a:solidFill>
                  <a:srgbClr val="993131"/>
                </a:solidFill>
                <a:latin typeface="Times New Roman"/>
                <a:cs typeface="Times New Roman"/>
              </a:rPr>
              <a:t>London, August </a:t>
            </a:r>
            <a:r>
              <a:rPr sz="1500" b="1" dirty="0">
                <a:solidFill>
                  <a:srgbClr val="993131"/>
                </a:solidFill>
                <a:latin typeface="Times New Roman"/>
                <a:cs typeface="Times New Roman"/>
              </a:rPr>
              <a:t>4: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Great</a:t>
            </a:r>
            <a:r>
              <a:rPr sz="15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Britain  declares war on</a:t>
            </a:r>
            <a:r>
              <a:rPr sz="15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Times New Roman"/>
                <a:cs typeface="Times New Roman"/>
              </a:rPr>
              <a:t>Germany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33900" y="702563"/>
            <a:ext cx="4389120" cy="4440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8284" y="726947"/>
            <a:ext cx="4285488" cy="4416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59" y="310895"/>
            <a:ext cx="523951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23418"/>
            <a:ext cx="4725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5" dirty="0"/>
              <a:t>Underlying </a:t>
            </a:r>
            <a:r>
              <a:rPr sz="3200" spc="-50" dirty="0"/>
              <a:t>Causes </a:t>
            </a:r>
            <a:r>
              <a:rPr sz="3200" spc="-35" dirty="0"/>
              <a:t>of</a:t>
            </a:r>
            <a:r>
              <a:rPr sz="3200" spc="-390" dirty="0"/>
              <a:t> </a:t>
            </a:r>
            <a:r>
              <a:rPr sz="3200" spc="-40" dirty="0"/>
              <a:t>WWI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16000" y="1168804"/>
            <a:ext cx="2438400" cy="296862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75"/>
              </a:spcBef>
              <a:buChar char="-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921F07"/>
                </a:solidFill>
                <a:latin typeface="Times New Roman"/>
                <a:cs typeface="Times New Roman"/>
              </a:rPr>
              <a:t>Militarism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Char char="-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921F07"/>
                </a:solidFill>
                <a:latin typeface="Times New Roman"/>
                <a:cs typeface="Times New Roman"/>
              </a:rPr>
              <a:t>Alliances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Char char="-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921F07"/>
                </a:solidFill>
                <a:latin typeface="Times New Roman"/>
                <a:cs typeface="Times New Roman"/>
              </a:rPr>
              <a:t>Nationalism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Char char="-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921F07"/>
                </a:solidFill>
                <a:latin typeface="Times New Roman"/>
                <a:cs typeface="Times New Roman"/>
              </a:rPr>
              <a:t>Imperialism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0"/>
              </a:spcBef>
              <a:buChar char="-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921F07"/>
                </a:solidFill>
                <a:latin typeface="Times New Roman"/>
                <a:cs typeface="Times New Roman"/>
              </a:rPr>
              <a:t>Assassination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073" y="1464055"/>
            <a:ext cx="321627" cy="235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073" y="1464055"/>
            <a:ext cx="321945" cy="235585"/>
          </a:xfrm>
          <a:custGeom>
            <a:avLst/>
            <a:gdLst/>
            <a:ahLst/>
            <a:cxnLst/>
            <a:rect l="l" t="t" r="r" b="b"/>
            <a:pathLst>
              <a:path w="321944" h="235585">
                <a:moveTo>
                  <a:pt x="0" y="0"/>
                </a:moveTo>
                <a:lnTo>
                  <a:pt x="96062" y="0"/>
                </a:lnTo>
                <a:lnTo>
                  <a:pt x="162115" y="154940"/>
                </a:lnTo>
                <a:lnTo>
                  <a:pt x="225920" y="0"/>
                </a:lnTo>
                <a:lnTo>
                  <a:pt x="321627" y="0"/>
                </a:lnTo>
                <a:lnTo>
                  <a:pt x="321627" y="6350"/>
                </a:lnTo>
                <a:lnTo>
                  <a:pt x="314007" y="6350"/>
                </a:lnTo>
                <a:lnTo>
                  <a:pt x="307073" y="6350"/>
                </a:lnTo>
                <a:lnTo>
                  <a:pt x="301523" y="7620"/>
                </a:lnTo>
                <a:lnTo>
                  <a:pt x="297357" y="10033"/>
                </a:lnTo>
                <a:lnTo>
                  <a:pt x="294474" y="11684"/>
                </a:lnTo>
                <a:lnTo>
                  <a:pt x="292150" y="14351"/>
                </a:lnTo>
                <a:lnTo>
                  <a:pt x="290423" y="18161"/>
                </a:lnTo>
                <a:lnTo>
                  <a:pt x="289153" y="20955"/>
                </a:lnTo>
                <a:lnTo>
                  <a:pt x="288518" y="28194"/>
                </a:lnTo>
                <a:lnTo>
                  <a:pt x="288518" y="39878"/>
                </a:lnTo>
                <a:lnTo>
                  <a:pt x="288518" y="194818"/>
                </a:lnTo>
                <a:lnTo>
                  <a:pt x="288518" y="206883"/>
                </a:lnTo>
                <a:lnTo>
                  <a:pt x="289153" y="214376"/>
                </a:lnTo>
                <a:lnTo>
                  <a:pt x="290423" y="217424"/>
                </a:lnTo>
                <a:lnTo>
                  <a:pt x="291693" y="220472"/>
                </a:lnTo>
                <a:lnTo>
                  <a:pt x="294297" y="223012"/>
                </a:lnTo>
                <a:lnTo>
                  <a:pt x="298221" y="225298"/>
                </a:lnTo>
                <a:lnTo>
                  <a:pt x="302158" y="227584"/>
                </a:lnTo>
                <a:lnTo>
                  <a:pt x="307416" y="228727"/>
                </a:lnTo>
                <a:lnTo>
                  <a:pt x="314007" y="228727"/>
                </a:lnTo>
                <a:lnTo>
                  <a:pt x="321627" y="228727"/>
                </a:lnTo>
                <a:lnTo>
                  <a:pt x="321627" y="235077"/>
                </a:lnTo>
                <a:lnTo>
                  <a:pt x="198882" y="235077"/>
                </a:lnTo>
                <a:lnTo>
                  <a:pt x="198882" y="228727"/>
                </a:lnTo>
                <a:lnTo>
                  <a:pt x="206502" y="228727"/>
                </a:lnTo>
                <a:lnTo>
                  <a:pt x="213436" y="228727"/>
                </a:lnTo>
                <a:lnTo>
                  <a:pt x="218986" y="227457"/>
                </a:lnTo>
                <a:lnTo>
                  <a:pt x="223151" y="225044"/>
                </a:lnTo>
                <a:lnTo>
                  <a:pt x="226034" y="223393"/>
                </a:lnTo>
                <a:lnTo>
                  <a:pt x="228346" y="220599"/>
                </a:lnTo>
                <a:lnTo>
                  <a:pt x="230085" y="216662"/>
                </a:lnTo>
                <a:lnTo>
                  <a:pt x="231355" y="213995"/>
                </a:lnTo>
                <a:lnTo>
                  <a:pt x="231990" y="206629"/>
                </a:lnTo>
                <a:lnTo>
                  <a:pt x="231990" y="194818"/>
                </a:lnTo>
                <a:lnTo>
                  <a:pt x="231990" y="20574"/>
                </a:lnTo>
                <a:lnTo>
                  <a:pt x="141833" y="235077"/>
                </a:lnTo>
                <a:lnTo>
                  <a:pt x="137668" y="235077"/>
                </a:lnTo>
                <a:lnTo>
                  <a:pt x="46126" y="22225"/>
                </a:lnTo>
                <a:lnTo>
                  <a:pt x="46126" y="187706"/>
                </a:lnTo>
                <a:lnTo>
                  <a:pt x="46126" y="199263"/>
                </a:lnTo>
                <a:lnTo>
                  <a:pt x="46418" y="206375"/>
                </a:lnTo>
                <a:lnTo>
                  <a:pt x="69710" y="228727"/>
                </a:lnTo>
                <a:lnTo>
                  <a:pt x="80454" y="228727"/>
                </a:lnTo>
                <a:lnTo>
                  <a:pt x="80454" y="235077"/>
                </a:lnTo>
                <a:lnTo>
                  <a:pt x="0" y="235077"/>
                </a:lnTo>
                <a:lnTo>
                  <a:pt x="0" y="228727"/>
                </a:lnTo>
                <a:lnTo>
                  <a:pt x="2425" y="228727"/>
                </a:lnTo>
                <a:lnTo>
                  <a:pt x="7632" y="228727"/>
                </a:lnTo>
                <a:lnTo>
                  <a:pt x="12484" y="227965"/>
                </a:lnTo>
                <a:lnTo>
                  <a:pt x="16992" y="226187"/>
                </a:lnTo>
                <a:lnTo>
                  <a:pt x="21501" y="224409"/>
                </a:lnTo>
                <a:lnTo>
                  <a:pt x="24917" y="221996"/>
                </a:lnTo>
                <a:lnTo>
                  <a:pt x="27228" y="218948"/>
                </a:lnTo>
                <a:lnTo>
                  <a:pt x="29540" y="215900"/>
                </a:lnTo>
                <a:lnTo>
                  <a:pt x="31330" y="211709"/>
                </a:lnTo>
                <a:lnTo>
                  <a:pt x="32600" y="206248"/>
                </a:lnTo>
                <a:lnTo>
                  <a:pt x="32829" y="204978"/>
                </a:lnTo>
                <a:lnTo>
                  <a:pt x="32943" y="199136"/>
                </a:lnTo>
                <a:lnTo>
                  <a:pt x="32943" y="188595"/>
                </a:lnTo>
                <a:lnTo>
                  <a:pt x="32943" y="39878"/>
                </a:lnTo>
                <a:lnTo>
                  <a:pt x="32943" y="27940"/>
                </a:lnTo>
                <a:lnTo>
                  <a:pt x="32308" y="20574"/>
                </a:lnTo>
                <a:lnTo>
                  <a:pt x="14046" y="6350"/>
                </a:lnTo>
                <a:lnTo>
                  <a:pt x="7454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94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366" y="2047494"/>
            <a:ext cx="249669" cy="239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336" y="2126742"/>
            <a:ext cx="71120" cy="81280"/>
          </a:xfrm>
          <a:custGeom>
            <a:avLst/>
            <a:gdLst/>
            <a:ahLst/>
            <a:cxnLst/>
            <a:rect l="l" t="t" r="r" b="b"/>
            <a:pathLst>
              <a:path w="71120" h="81280">
                <a:moveTo>
                  <a:pt x="36055" y="0"/>
                </a:moveTo>
                <a:lnTo>
                  <a:pt x="0" y="80899"/>
                </a:lnTo>
                <a:lnTo>
                  <a:pt x="71081" y="80899"/>
                </a:lnTo>
                <a:lnTo>
                  <a:pt x="36055" y="0"/>
                </a:lnTo>
                <a:close/>
              </a:path>
            </a:pathLst>
          </a:custGeom>
          <a:ln w="10668">
            <a:solidFill>
              <a:srgbClr val="94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366" y="2047494"/>
            <a:ext cx="250190" cy="240029"/>
          </a:xfrm>
          <a:custGeom>
            <a:avLst/>
            <a:gdLst/>
            <a:ahLst/>
            <a:cxnLst/>
            <a:rect l="l" t="t" r="r" b="b"/>
            <a:pathLst>
              <a:path w="250190" h="240030">
                <a:moveTo>
                  <a:pt x="125006" y="0"/>
                </a:moveTo>
                <a:lnTo>
                  <a:pt x="128308" y="0"/>
                </a:lnTo>
                <a:lnTo>
                  <a:pt x="213093" y="192786"/>
                </a:lnTo>
                <a:lnTo>
                  <a:pt x="218889" y="205218"/>
                </a:lnTo>
                <a:lnTo>
                  <a:pt x="249669" y="233553"/>
                </a:lnTo>
                <a:lnTo>
                  <a:pt x="249669" y="239903"/>
                </a:lnTo>
                <a:lnTo>
                  <a:pt x="135928" y="239903"/>
                </a:lnTo>
                <a:lnTo>
                  <a:pt x="135928" y="233553"/>
                </a:lnTo>
                <a:lnTo>
                  <a:pt x="140614" y="233553"/>
                </a:lnTo>
                <a:lnTo>
                  <a:pt x="149745" y="233553"/>
                </a:lnTo>
                <a:lnTo>
                  <a:pt x="156159" y="232282"/>
                </a:lnTo>
                <a:lnTo>
                  <a:pt x="159854" y="229743"/>
                </a:lnTo>
                <a:lnTo>
                  <a:pt x="162407" y="227837"/>
                </a:lnTo>
                <a:lnTo>
                  <a:pt x="163677" y="225170"/>
                </a:lnTo>
                <a:lnTo>
                  <a:pt x="163677" y="221742"/>
                </a:lnTo>
                <a:lnTo>
                  <a:pt x="163677" y="219582"/>
                </a:lnTo>
                <a:lnTo>
                  <a:pt x="163322" y="217550"/>
                </a:lnTo>
                <a:lnTo>
                  <a:pt x="162636" y="215264"/>
                </a:lnTo>
                <a:lnTo>
                  <a:pt x="162407" y="214249"/>
                </a:lnTo>
                <a:lnTo>
                  <a:pt x="160667" y="209931"/>
                </a:lnTo>
                <a:lnTo>
                  <a:pt x="157429" y="202311"/>
                </a:lnTo>
                <a:lnTo>
                  <a:pt x="144945" y="172974"/>
                </a:lnTo>
                <a:lnTo>
                  <a:pt x="61899" y="172974"/>
                </a:lnTo>
                <a:lnTo>
                  <a:pt x="52019" y="195833"/>
                </a:lnTo>
                <a:lnTo>
                  <a:pt x="48780" y="203454"/>
                </a:lnTo>
                <a:lnTo>
                  <a:pt x="47155" y="209804"/>
                </a:lnTo>
                <a:lnTo>
                  <a:pt x="47155" y="214756"/>
                </a:lnTo>
                <a:lnTo>
                  <a:pt x="47155" y="221361"/>
                </a:lnTo>
                <a:lnTo>
                  <a:pt x="78193" y="233553"/>
                </a:lnTo>
                <a:lnTo>
                  <a:pt x="78193" y="239903"/>
                </a:lnTo>
                <a:lnTo>
                  <a:pt x="0" y="239903"/>
                </a:lnTo>
                <a:lnTo>
                  <a:pt x="0" y="233553"/>
                </a:lnTo>
                <a:lnTo>
                  <a:pt x="8432" y="232282"/>
                </a:lnTo>
                <a:lnTo>
                  <a:pt x="15366" y="228726"/>
                </a:lnTo>
                <a:lnTo>
                  <a:pt x="40919" y="187579"/>
                </a:lnTo>
                <a:lnTo>
                  <a:pt x="125006" y="0"/>
                </a:lnTo>
                <a:close/>
              </a:path>
            </a:pathLst>
          </a:custGeom>
          <a:ln w="10668">
            <a:solidFill>
              <a:srgbClr val="94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614" y="2640583"/>
            <a:ext cx="243090" cy="240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3280" y="2635250"/>
            <a:ext cx="253758" cy="2510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609" y="3228848"/>
            <a:ext cx="122936" cy="235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3275" y="3223514"/>
            <a:ext cx="133604" cy="245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6366" y="3812285"/>
            <a:ext cx="249669" cy="2399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4336" y="3891470"/>
            <a:ext cx="71120" cy="81280"/>
          </a:xfrm>
          <a:custGeom>
            <a:avLst/>
            <a:gdLst/>
            <a:ahLst/>
            <a:cxnLst/>
            <a:rect l="l" t="t" r="r" b="b"/>
            <a:pathLst>
              <a:path w="71120" h="81279">
                <a:moveTo>
                  <a:pt x="36055" y="0"/>
                </a:moveTo>
                <a:lnTo>
                  <a:pt x="0" y="80975"/>
                </a:lnTo>
                <a:lnTo>
                  <a:pt x="71081" y="80975"/>
                </a:lnTo>
                <a:lnTo>
                  <a:pt x="36055" y="0"/>
                </a:lnTo>
                <a:close/>
              </a:path>
            </a:pathLst>
          </a:custGeom>
          <a:ln w="10668">
            <a:solidFill>
              <a:srgbClr val="94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6366" y="3812285"/>
            <a:ext cx="250190" cy="240029"/>
          </a:xfrm>
          <a:custGeom>
            <a:avLst/>
            <a:gdLst/>
            <a:ahLst/>
            <a:cxnLst/>
            <a:rect l="l" t="t" r="r" b="b"/>
            <a:pathLst>
              <a:path w="250190" h="240029">
                <a:moveTo>
                  <a:pt x="125006" y="0"/>
                </a:moveTo>
                <a:lnTo>
                  <a:pt x="128308" y="0"/>
                </a:lnTo>
                <a:lnTo>
                  <a:pt x="213093" y="192747"/>
                </a:lnTo>
                <a:lnTo>
                  <a:pt x="218889" y="205183"/>
                </a:lnTo>
                <a:lnTo>
                  <a:pt x="249669" y="233502"/>
                </a:lnTo>
                <a:lnTo>
                  <a:pt x="249669" y="239915"/>
                </a:lnTo>
                <a:lnTo>
                  <a:pt x="135928" y="239915"/>
                </a:lnTo>
                <a:lnTo>
                  <a:pt x="135928" y="233502"/>
                </a:lnTo>
                <a:lnTo>
                  <a:pt x="140614" y="233502"/>
                </a:lnTo>
                <a:lnTo>
                  <a:pt x="149745" y="233502"/>
                </a:lnTo>
                <a:lnTo>
                  <a:pt x="156159" y="232232"/>
                </a:lnTo>
                <a:lnTo>
                  <a:pt x="159854" y="229679"/>
                </a:lnTo>
                <a:lnTo>
                  <a:pt x="162407" y="227837"/>
                </a:lnTo>
                <a:lnTo>
                  <a:pt x="163677" y="225170"/>
                </a:lnTo>
                <a:lnTo>
                  <a:pt x="163677" y="221703"/>
                </a:lnTo>
                <a:lnTo>
                  <a:pt x="163677" y="219633"/>
                </a:lnTo>
                <a:lnTo>
                  <a:pt x="163322" y="217487"/>
                </a:lnTo>
                <a:lnTo>
                  <a:pt x="162636" y="215290"/>
                </a:lnTo>
                <a:lnTo>
                  <a:pt x="162407" y="214248"/>
                </a:lnTo>
                <a:lnTo>
                  <a:pt x="160667" y="209918"/>
                </a:lnTo>
                <a:lnTo>
                  <a:pt x="157429" y="202285"/>
                </a:lnTo>
                <a:lnTo>
                  <a:pt x="144945" y="172986"/>
                </a:lnTo>
                <a:lnTo>
                  <a:pt x="61899" y="172986"/>
                </a:lnTo>
                <a:lnTo>
                  <a:pt x="52019" y="195872"/>
                </a:lnTo>
                <a:lnTo>
                  <a:pt x="48780" y="203504"/>
                </a:lnTo>
                <a:lnTo>
                  <a:pt x="47155" y="209803"/>
                </a:lnTo>
                <a:lnTo>
                  <a:pt x="47155" y="214769"/>
                </a:lnTo>
                <a:lnTo>
                  <a:pt x="47155" y="221360"/>
                </a:lnTo>
                <a:lnTo>
                  <a:pt x="49822" y="226212"/>
                </a:lnTo>
                <a:lnTo>
                  <a:pt x="55130" y="229336"/>
                </a:lnTo>
                <a:lnTo>
                  <a:pt x="58254" y="231190"/>
                </a:lnTo>
                <a:lnTo>
                  <a:pt x="65938" y="232575"/>
                </a:lnTo>
                <a:lnTo>
                  <a:pt x="78193" y="233502"/>
                </a:lnTo>
                <a:lnTo>
                  <a:pt x="78193" y="239915"/>
                </a:lnTo>
                <a:lnTo>
                  <a:pt x="0" y="239915"/>
                </a:lnTo>
                <a:lnTo>
                  <a:pt x="0" y="233502"/>
                </a:lnTo>
                <a:lnTo>
                  <a:pt x="8432" y="232232"/>
                </a:lnTo>
                <a:lnTo>
                  <a:pt x="15366" y="228726"/>
                </a:lnTo>
                <a:lnTo>
                  <a:pt x="40919" y="187553"/>
                </a:lnTo>
                <a:lnTo>
                  <a:pt x="125006" y="0"/>
                </a:lnTo>
                <a:close/>
              </a:path>
            </a:pathLst>
          </a:custGeom>
          <a:ln w="10668">
            <a:solidFill>
              <a:srgbClr val="94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3320" y="1074419"/>
            <a:ext cx="5321808" cy="37459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27703" y="1098803"/>
            <a:ext cx="5218176" cy="3642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" y="396240"/>
            <a:ext cx="4511040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24383"/>
            <a:ext cx="3928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/>
              <a:t>Essential</a:t>
            </a:r>
            <a:r>
              <a:rPr sz="3600" spc="-180" dirty="0"/>
              <a:t> </a:t>
            </a:r>
            <a:r>
              <a:rPr sz="3600" spc="-55" dirty="0"/>
              <a:t>Questions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20292" y="1318640"/>
            <a:ext cx="3910965" cy="32886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478155">
              <a:lnSpc>
                <a:spcPts val="1839"/>
              </a:lnSpc>
              <a:spcBef>
                <a:spcPts val="330"/>
              </a:spcBef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Assess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the </a:t>
            </a:r>
            <a:r>
              <a:rPr sz="17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relative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influence of the  following </a:t>
            </a: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in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the American </a:t>
            </a: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decision</a:t>
            </a:r>
            <a:r>
              <a:rPr sz="1700" b="1" spc="-17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to  </a:t>
            </a:r>
            <a:r>
              <a:rPr sz="17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declare </a:t>
            </a:r>
            <a:r>
              <a:rPr sz="1700" b="1" spc="5" dirty="0">
                <a:solidFill>
                  <a:srgbClr val="921F07"/>
                </a:solidFill>
                <a:latin typeface="Times New Roman"/>
                <a:cs typeface="Times New Roman"/>
              </a:rPr>
              <a:t>war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on Germany </a:t>
            </a: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in</a:t>
            </a:r>
            <a:r>
              <a:rPr sz="1700" b="1" spc="-12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1917.</a:t>
            </a:r>
            <a:endParaRPr sz="17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770"/>
              </a:spcBef>
              <a:buClr>
                <a:srgbClr val="33333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dirty="0">
                <a:solidFill>
                  <a:srgbClr val="921F07"/>
                </a:solidFill>
                <a:latin typeface="Times New Roman"/>
                <a:cs typeface="Times New Roman"/>
              </a:rPr>
              <a:t>German naval</a:t>
            </a:r>
            <a:r>
              <a:rPr sz="1700" spc="-6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921F07"/>
                </a:solidFill>
                <a:latin typeface="Times New Roman"/>
                <a:cs typeface="Times New Roman"/>
              </a:rPr>
              <a:t>policy</a:t>
            </a:r>
            <a:endParaRPr sz="17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204"/>
              </a:spcBef>
              <a:buClr>
                <a:srgbClr val="33333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spc="-5" dirty="0">
                <a:solidFill>
                  <a:srgbClr val="921F07"/>
                </a:solidFill>
                <a:latin typeface="Times New Roman"/>
                <a:cs typeface="Times New Roman"/>
              </a:rPr>
              <a:t>American </a:t>
            </a:r>
            <a:r>
              <a:rPr sz="1700" dirty="0">
                <a:solidFill>
                  <a:srgbClr val="921F07"/>
                </a:solidFill>
                <a:latin typeface="Times New Roman"/>
                <a:cs typeface="Times New Roman"/>
              </a:rPr>
              <a:t>economic</a:t>
            </a:r>
            <a:r>
              <a:rPr sz="1700" spc="-7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921F07"/>
                </a:solidFill>
                <a:latin typeface="Times New Roman"/>
                <a:cs typeface="Times New Roman"/>
              </a:rPr>
              <a:t>interests</a:t>
            </a:r>
            <a:endParaRPr sz="17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204"/>
              </a:spcBef>
              <a:buClr>
                <a:srgbClr val="33333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spc="-20" dirty="0">
                <a:solidFill>
                  <a:srgbClr val="921F07"/>
                </a:solidFill>
                <a:latin typeface="Times New Roman"/>
                <a:cs typeface="Times New Roman"/>
              </a:rPr>
              <a:t>Woodrow </a:t>
            </a:r>
            <a:r>
              <a:rPr sz="1700" spc="-25" dirty="0">
                <a:solidFill>
                  <a:srgbClr val="921F07"/>
                </a:solidFill>
                <a:latin typeface="Times New Roman"/>
                <a:cs typeface="Times New Roman"/>
              </a:rPr>
              <a:t>Wilson’s</a:t>
            </a:r>
            <a:r>
              <a:rPr sz="1700" spc="-8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921F07"/>
                </a:solidFill>
                <a:latin typeface="Times New Roman"/>
                <a:cs typeface="Times New Roman"/>
              </a:rPr>
              <a:t>idealism</a:t>
            </a:r>
            <a:endParaRPr sz="17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204"/>
              </a:spcBef>
              <a:buClr>
                <a:srgbClr val="33333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spc="-5" dirty="0">
                <a:solidFill>
                  <a:srgbClr val="921F07"/>
                </a:solidFill>
                <a:latin typeface="Times New Roman"/>
                <a:cs typeface="Times New Roman"/>
              </a:rPr>
              <a:t>Allied </a:t>
            </a:r>
            <a:r>
              <a:rPr sz="1700" dirty="0">
                <a:solidFill>
                  <a:srgbClr val="921F07"/>
                </a:solidFill>
                <a:latin typeface="Times New Roman"/>
                <a:cs typeface="Times New Roman"/>
              </a:rPr>
              <a:t>propaganda</a:t>
            </a:r>
            <a:endParaRPr sz="1700">
              <a:latin typeface="Times New Roman"/>
              <a:cs typeface="Times New Roman"/>
            </a:endParaRPr>
          </a:p>
          <a:p>
            <a:pPr marL="926465" indent="-457200">
              <a:lnSpc>
                <a:spcPct val="100000"/>
              </a:lnSpc>
              <a:spcBef>
                <a:spcPts val="204"/>
              </a:spcBef>
              <a:buClr>
                <a:srgbClr val="333333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700" spc="-15" dirty="0">
                <a:solidFill>
                  <a:srgbClr val="921F07"/>
                </a:solidFill>
                <a:latin typeface="Times New Roman"/>
                <a:cs typeface="Times New Roman"/>
              </a:rPr>
              <a:t>America’s </a:t>
            </a:r>
            <a:r>
              <a:rPr sz="1700" spc="-5" dirty="0">
                <a:solidFill>
                  <a:srgbClr val="921F07"/>
                </a:solidFill>
                <a:latin typeface="Times New Roman"/>
                <a:cs typeface="Times New Roman"/>
              </a:rPr>
              <a:t>claim to world</a:t>
            </a:r>
            <a:r>
              <a:rPr sz="1700" spc="-2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1F07"/>
                </a:solidFill>
                <a:latin typeface="Times New Roman"/>
                <a:cs typeface="Times New Roman"/>
              </a:rPr>
              <a:t>power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ts val="1839"/>
              </a:lnSpc>
            </a:pP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What </a:t>
            </a: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were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the effects of the </a:t>
            </a:r>
            <a:r>
              <a:rPr sz="17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Great </a:t>
            </a:r>
            <a:r>
              <a:rPr sz="1700" b="1" spc="-35" dirty="0">
                <a:solidFill>
                  <a:srgbClr val="921F07"/>
                </a:solidFill>
                <a:latin typeface="Times New Roman"/>
                <a:cs typeface="Times New Roman"/>
              </a:rPr>
              <a:t>War</a:t>
            </a:r>
            <a:r>
              <a:rPr sz="1700" b="1" spc="-229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on  </a:t>
            </a: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United States’ </a:t>
            </a:r>
            <a:r>
              <a:rPr sz="17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foreign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and </a:t>
            </a: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domestic  policies?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03316" y="1034796"/>
            <a:ext cx="3306191" cy="3643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" y="396240"/>
            <a:ext cx="4145279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24383"/>
            <a:ext cx="3563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US </a:t>
            </a:r>
            <a:r>
              <a:rPr sz="3600" spc="-55" dirty="0"/>
              <a:t>Foreign</a:t>
            </a:r>
            <a:r>
              <a:rPr sz="3600" spc="-280" dirty="0"/>
              <a:t> </a:t>
            </a:r>
            <a:r>
              <a:rPr sz="3600" spc="-55" dirty="0"/>
              <a:t>Policy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314959" y="1267205"/>
            <a:ext cx="146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921F07"/>
                </a:solidFill>
                <a:latin typeface="Times New Roman"/>
                <a:cs typeface="Times New Roman"/>
              </a:rPr>
              <a:t>Progression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159" y="1640586"/>
            <a:ext cx="3060700" cy="6242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99085" marR="5080" indent="-286385">
              <a:lnSpc>
                <a:spcPct val="90100"/>
              </a:lnSpc>
              <a:spcBef>
                <a:spcPts val="2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Neutrality </a:t>
            </a:r>
            <a:r>
              <a:rPr sz="1400" dirty="0">
                <a:solidFill>
                  <a:srgbClr val="333333"/>
                </a:solidFill>
                <a:latin typeface="Wingdings"/>
                <a:cs typeface="Wingdings"/>
              </a:rPr>
              <a:t>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war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for peace </a:t>
            </a:r>
            <a:r>
              <a:rPr sz="1400" dirty="0">
                <a:solidFill>
                  <a:srgbClr val="333333"/>
                </a:solidFill>
                <a:latin typeface="Wingdings"/>
                <a:cs typeface="Wingdings"/>
              </a:rPr>
              <a:t>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victorious world power </a:t>
            </a:r>
            <a:r>
              <a:rPr sz="1400" dirty="0">
                <a:solidFill>
                  <a:srgbClr val="333333"/>
                </a:solidFill>
                <a:latin typeface="Wingdings"/>
                <a:cs typeface="Wingdings"/>
              </a:rPr>
              <a:t>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alienated &amp;  isolated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959" y="2148996"/>
            <a:ext cx="2864485" cy="76073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Factors </a:t>
            </a:r>
            <a:r>
              <a:rPr sz="1800" b="1" spc="-25" dirty="0">
                <a:solidFill>
                  <a:srgbClr val="921F07"/>
                </a:solidFill>
                <a:latin typeface="Times New Roman"/>
                <a:cs typeface="Times New Roman"/>
              </a:rPr>
              <a:t>Testing</a:t>
            </a:r>
            <a:r>
              <a:rPr sz="1800" b="1" spc="-5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Neutrality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Submarine</a:t>
            </a:r>
            <a:r>
              <a:rPr sz="16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Times New Roman"/>
                <a:cs typeface="Times New Roman"/>
              </a:rPr>
              <a:t>Warfare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8213" y="2884804"/>
            <a:ext cx="1289050" cy="3803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05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Lusitania</a:t>
            </a:r>
            <a:endParaRPr sz="1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Arabic 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Sussex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159" y="3261105"/>
            <a:ext cx="1525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333333"/>
                </a:solidFill>
                <a:latin typeface="Times New Roman"/>
                <a:cs typeface="Times New Roman"/>
              </a:rPr>
              <a:t>Economic</a:t>
            </a:r>
            <a:r>
              <a:rPr sz="1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Times New Roman"/>
                <a:cs typeface="Times New Roman"/>
              </a:rPr>
              <a:t>Ties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8213" y="3505860"/>
            <a:ext cx="1629410" cy="36548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Great 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Britain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France</a:t>
            </a:r>
            <a:endParaRPr sz="10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Germany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0411" y="3932625"/>
            <a:ext cx="1549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Public</a:t>
            </a:r>
            <a:r>
              <a:rPr sz="16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Opinion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6708" y="4234395"/>
            <a:ext cx="2864485" cy="69185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Ethnic</a:t>
            </a:r>
            <a:r>
              <a:rPr sz="105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Influences</a:t>
            </a:r>
            <a:r>
              <a:rPr lang="en-US"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– supported neutrality, support of homeland though</a:t>
            </a:r>
            <a:endParaRPr sz="10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British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War</a:t>
            </a:r>
            <a:r>
              <a:rPr sz="105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Propaganda</a:t>
            </a:r>
            <a:endParaRPr sz="1050" dirty="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000" spc="-10" dirty="0">
                <a:solidFill>
                  <a:srgbClr val="333333"/>
                </a:solidFill>
                <a:latin typeface="Times New Roman"/>
                <a:cs typeface="Times New Roman"/>
              </a:rPr>
              <a:t>Cutting 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of the transatlantic</a:t>
            </a:r>
            <a:r>
              <a:rPr sz="10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cable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47744" y="1348739"/>
            <a:ext cx="4875276" cy="3226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" y="396240"/>
            <a:ext cx="3846576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24383"/>
            <a:ext cx="3263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The </a:t>
            </a:r>
            <a:r>
              <a:rPr sz="3600" spc="-90" dirty="0"/>
              <a:t>War</a:t>
            </a:r>
            <a:r>
              <a:rPr sz="3600" spc="-250" dirty="0"/>
              <a:t> </a:t>
            </a:r>
            <a:r>
              <a:rPr sz="3600" spc="-55" dirty="0"/>
              <a:t>Debate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52400" y="1217142"/>
            <a:ext cx="4838697" cy="355174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20" dirty="0">
                <a:solidFill>
                  <a:srgbClr val="921F07"/>
                </a:solidFill>
                <a:latin typeface="Times New Roman"/>
                <a:cs typeface="Times New Roman"/>
              </a:rPr>
              <a:t>Pro-War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vs.</a:t>
            </a:r>
            <a:r>
              <a:rPr sz="1700" b="1" spc="-4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Pacifist</a:t>
            </a:r>
            <a:endParaRPr sz="17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Preparedness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National Defense Act (June,</a:t>
            </a:r>
            <a:r>
              <a:rPr sz="13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1916)</a:t>
            </a:r>
            <a:r>
              <a:rPr lang="en-US"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 – increase in the size of the military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1555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Construction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of 50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New</a:t>
            </a:r>
            <a:r>
              <a:rPr sz="13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333333"/>
                </a:solidFill>
                <a:latin typeface="Times New Roman"/>
                <a:cs typeface="Times New Roman"/>
              </a:rPr>
              <a:t>Warships</a:t>
            </a:r>
            <a:endParaRPr sz="1300" dirty="0">
              <a:latin typeface="Times New Roman"/>
              <a:cs typeface="Times New Roman"/>
            </a:endParaRPr>
          </a:p>
          <a:p>
            <a:pPr marL="299085" indent="-286385">
              <a:lnSpc>
                <a:spcPts val="203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Opposition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to</a:t>
            </a:r>
            <a:r>
              <a:rPr sz="1700" b="1" spc="-2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spc="-35" dirty="0">
                <a:solidFill>
                  <a:srgbClr val="921F07"/>
                </a:solidFill>
                <a:latin typeface="Times New Roman"/>
                <a:cs typeface="Times New Roman"/>
              </a:rPr>
              <a:t>War</a:t>
            </a:r>
            <a:r>
              <a:rPr lang="en-US" sz="1700" b="1" spc="-35" dirty="0">
                <a:solidFill>
                  <a:srgbClr val="921F07"/>
                </a:solidFill>
                <a:latin typeface="Times New Roman"/>
                <a:cs typeface="Times New Roman"/>
              </a:rPr>
              <a:t> until 1917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Populists, Progressives, and</a:t>
            </a:r>
            <a:r>
              <a:rPr sz="13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Socialists</a:t>
            </a:r>
            <a:endParaRPr sz="1300" dirty="0">
              <a:latin typeface="Times New Roman"/>
              <a:cs typeface="Times New Roman"/>
            </a:endParaRPr>
          </a:p>
          <a:p>
            <a:pPr marL="1442085" marR="5080" lvl="2" indent="-287020">
              <a:lnSpc>
                <a:spcPct val="80000"/>
              </a:lnSpc>
              <a:spcBef>
                <a:spcPts val="270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W.J.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Bryan,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Jane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Addams,</a:t>
            </a:r>
            <a:r>
              <a:rPr sz="11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Jeannette 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Rankin</a:t>
            </a:r>
            <a:endParaRPr sz="1100" dirty="0">
              <a:latin typeface="Times New Roman"/>
              <a:cs typeface="Times New Roman"/>
            </a:endParaRPr>
          </a:p>
          <a:p>
            <a:pPr marL="299085" indent="-286385">
              <a:lnSpc>
                <a:spcPts val="2014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Election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of</a:t>
            </a:r>
            <a:r>
              <a:rPr sz="1700" b="1" spc="-2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1916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5" dirty="0">
                <a:solidFill>
                  <a:srgbClr val="333333"/>
                </a:solidFill>
                <a:latin typeface="Times New Roman"/>
                <a:cs typeface="Times New Roman"/>
              </a:rPr>
              <a:t>Wilson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“Kept us out of</a:t>
            </a:r>
            <a:r>
              <a:rPr sz="13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333333"/>
                </a:solidFill>
                <a:latin typeface="Times New Roman"/>
                <a:cs typeface="Times New Roman"/>
              </a:rPr>
              <a:t>war.”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155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5" dirty="0">
                <a:solidFill>
                  <a:srgbClr val="333333"/>
                </a:solidFill>
                <a:latin typeface="Times New Roman"/>
                <a:cs typeface="Times New Roman"/>
              </a:rPr>
              <a:t>Wilson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vs.</a:t>
            </a:r>
            <a:r>
              <a:rPr sz="13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Hughes</a:t>
            </a:r>
            <a:endParaRPr sz="1300" dirty="0">
              <a:latin typeface="Times New Roman"/>
              <a:cs typeface="Times New Roman"/>
            </a:endParaRPr>
          </a:p>
          <a:p>
            <a:pPr marL="299085" indent="-286385">
              <a:lnSpc>
                <a:spcPts val="203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Peace</a:t>
            </a:r>
            <a:r>
              <a:rPr sz="1700" b="1" spc="-3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Efforts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Attempts at mediation</a:t>
            </a:r>
            <a:r>
              <a:rPr sz="13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rebuffed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20" dirty="0">
                <a:solidFill>
                  <a:srgbClr val="333333"/>
                </a:solidFill>
                <a:latin typeface="Times New Roman"/>
                <a:cs typeface="Times New Roman"/>
              </a:rPr>
              <a:t>January,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1917: “peace without</a:t>
            </a:r>
            <a:r>
              <a:rPr sz="13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victory”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71408" y="39624"/>
            <a:ext cx="3416808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0240" y="2182367"/>
            <a:ext cx="2193036" cy="2953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623" y="2206750"/>
            <a:ext cx="2089403" cy="2849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3376" y="1117091"/>
            <a:ext cx="4034028" cy="3336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7556" y="396240"/>
            <a:ext cx="3855720" cy="102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24383"/>
            <a:ext cx="3273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/>
              <a:t>Decision </a:t>
            </a:r>
            <a:r>
              <a:rPr sz="3600" spc="-45" dirty="0"/>
              <a:t>for</a:t>
            </a:r>
            <a:r>
              <a:rPr sz="3600" spc="-260" dirty="0"/>
              <a:t> </a:t>
            </a:r>
            <a:r>
              <a:rPr sz="3600" spc="-90" dirty="0"/>
              <a:t>War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345188" y="1423415"/>
            <a:ext cx="4161583" cy="1934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Unrestricted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Submarine</a:t>
            </a:r>
            <a:r>
              <a:rPr sz="1700" b="1" spc="-8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spc="-20" dirty="0">
                <a:solidFill>
                  <a:srgbClr val="921F07"/>
                </a:solidFill>
                <a:latin typeface="Times New Roman"/>
                <a:cs typeface="Times New Roman"/>
              </a:rPr>
              <a:t>Warfare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German announcement (January 31,</a:t>
            </a:r>
            <a:r>
              <a:rPr sz="13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1917)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U.S. breaks diplomatic</a:t>
            </a:r>
            <a:r>
              <a:rPr sz="13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ties</a:t>
            </a:r>
            <a:endParaRPr sz="13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Immediate</a:t>
            </a:r>
            <a:r>
              <a:rPr sz="1700" b="1" spc="-25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921F07"/>
                </a:solidFill>
                <a:latin typeface="Times New Roman"/>
                <a:cs typeface="Times New Roman"/>
              </a:rPr>
              <a:t>Causes</a:t>
            </a:r>
            <a:endParaRPr sz="17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10" dirty="0">
                <a:solidFill>
                  <a:srgbClr val="333333"/>
                </a:solidFill>
                <a:latin typeface="Times New Roman"/>
                <a:cs typeface="Times New Roman"/>
              </a:rPr>
              <a:t>Zimmerman </a:t>
            </a:r>
            <a:r>
              <a:rPr sz="1300" spc="-15" dirty="0">
                <a:solidFill>
                  <a:srgbClr val="333333"/>
                </a:solidFill>
                <a:latin typeface="Times New Roman"/>
                <a:cs typeface="Times New Roman"/>
              </a:rPr>
              <a:t>Telegram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(March 1,</a:t>
            </a:r>
            <a:r>
              <a:rPr sz="13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1917)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Russian Revolution (March</a:t>
            </a:r>
            <a:r>
              <a:rPr sz="13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15)</a:t>
            </a:r>
            <a:r>
              <a:rPr lang="en-US"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 – republic</a:t>
            </a:r>
            <a:endParaRPr sz="13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Renewed Submarine</a:t>
            </a:r>
            <a:r>
              <a:rPr sz="13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33333"/>
                </a:solidFill>
                <a:latin typeface="Times New Roman"/>
                <a:cs typeface="Times New Roman"/>
              </a:rPr>
              <a:t>Attacks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2226" y="3366582"/>
            <a:ext cx="26955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Unarmed American merchant vessels</a:t>
            </a:r>
            <a:r>
              <a:rPr sz="11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sunk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188" y="3463419"/>
            <a:ext cx="2288540" cy="82423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Declaration of</a:t>
            </a:r>
            <a:r>
              <a:rPr sz="1900" b="1" spc="-80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900" b="1" spc="-40" dirty="0">
                <a:solidFill>
                  <a:srgbClr val="921F07"/>
                </a:solidFill>
                <a:latin typeface="Times New Roman"/>
                <a:cs typeface="Times New Roman"/>
              </a:rPr>
              <a:t>War</a:t>
            </a:r>
            <a:endParaRPr sz="19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500" spc="-5" dirty="0">
                <a:solidFill>
                  <a:srgbClr val="333333"/>
                </a:solidFill>
                <a:latin typeface="Times New Roman"/>
                <a:cs typeface="Times New Roman"/>
              </a:rPr>
              <a:t>April </a:t>
            </a:r>
            <a:r>
              <a:rPr sz="1500" dirty="0">
                <a:solidFill>
                  <a:srgbClr val="333333"/>
                </a:solidFill>
                <a:latin typeface="Times New Roman"/>
                <a:cs typeface="Times New Roman"/>
              </a:rPr>
              <a:t>2,</a:t>
            </a:r>
            <a:r>
              <a:rPr sz="15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333333"/>
                </a:solidFill>
                <a:latin typeface="Times New Roman"/>
                <a:cs typeface="Times New Roman"/>
              </a:rPr>
              <a:t>1917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136" y="4363466"/>
            <a:ext cx="2702560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“Warfare against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mankind”</a:t>
            </a:r>
            <a:endParaRPr sz="11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“World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must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be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made 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safe for</a:t>
            </a:r>
            <a:r>
              <a:rPr sz="1100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democracy”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43271" y="800100"/>
            <a:ext cx="4099560" cy="4223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32298" y="826008"/>
            <a:ext cx="3866514" cy="4116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" y="396240"/>
            <a:ext cx="3447288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9148" y="396240"/>
            <a:ext cx="1414272" cy="102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24383"/>
            <a:ext cx="3663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/>
              <a:t>Declaration </a:t>
            </a:r>
            <a:r>
              <a:rPr sz="3600" spc="-30" dirty="0"/>
              <a:t>of</a:t>
            </a:r>
            <a:r>
              <a:rPr sz="3600" spc="-300" dirty="0"/>
              <a:t> </a:t>
            </a:r>
            <a:r>
              <a:rPr sz="3600" spc="-90" dirty="0"/>
              <a:t>War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1319783" y="1217675"/>
            <a:ext cx="6188964" cy="3727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4167" y="1242060"/>
            <a:ext cx="6085332" cy="3624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" y="396240"/>
            <a:ext cx="2941320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24383"/>
            <a:ext cx="235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Mob</a:t>
            </a:r>
            <a:r>
              <a:rPr sz="3600" spc="-60" dirty="0"/>
              <a:t>ili</a:t>
            </a:r>
            <a:r>
              <a:rPr sz="3600" spc="-65" dirty="0"/>
              <a:t>zat</a:t>
            </a:r>
            <a:r>
              <a:rPr sz="3600" spc="-60" dirty="0"/>
              <a:t>i</a:t>
            </a:r>
            <a:r>
              <a:rPr sz="3600" spc="-65" dirty="0"/>
              <a:t>o</a:t>
            </a:r>
            <a:r>
              <a:rPr sz="3600" spc="-5" dirty="0"/>
              <a:t>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50876" y="1098423"/>
            <a:ext cx="6096000" cy="3969676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3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Industry and</a:t>
            </a:r>
            <a:r>
              <a:rPr sz="1800" b="1" dirty="0">
                <a:solidFill>
                  <a:srgbClr val="921F0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Labor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40" dirty="0">
                <a:solidFill>
                  <a:srgbClr val="333333"/>
                </a:solidFill>
                <a:latin typeface="Times New Roman"/>
                <a:cs typeface="Times New Roman"/>
              </a:rPr>
              <a:t>War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Industries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Board (Bernard</a:t>
            </a:r>
            <a:r>
              <a:rPr sz="14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Baruch)</a:t>
            </a:r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 – control over raw materials and prices</a:t>
            </a:r>
            <a:endParaRPr sz="1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Food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Administration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(Herbert</a:t>
            </a:r>
            <a:r>
              <a:rPr sz="1400" spc="-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Hoover)</a:t>
            </a:r>
            <a:endParaRPr sz="1400" dirty="0">
              <a:latin typeface="Times New Roman"/>
              <a:cs typeface="Times New Roman"/>
            </a:endParaRPr>
          </a:p>
          <a:p>
            <a:pPr marL="1442085" lvl="2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Conservation and “Liberty</a:t>
            </a:r>
            <a:r>
              <a:rPr sz="12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Gardens”</a:t>
            </a:r>
            <a:endParaRPr sz="12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Fuel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Administration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(Harry</a:t>
            </a:r>
            <a:r>
              <a:rPr sz="1400" spc="-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Garfield)</a:t>
            </a:r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 – save coal, daylight savings kicks in, nonessential factories closed</a:t>
            </a:r>
            <a:endParaRPr sz="1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Railroad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Administration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(William</a:t>
            </a:r>
            <a:r>
              <a:rPr sz="1400" spc="-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McAdoo)</a:t>
            </a:r>
            <a:endParaRPr sz="1400" dirty="0">
              <a:latin typeface="Times New Roman"/>
              <a:cs typeface="Times New Roman"/>
            </a:endParaRPr>
          </a:p>
          <a:p>
            <a:pPr marL="1442085" lvl="2" indent="-28702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442085" algn="l"/>
                <a:tab pos="1442720" algn="l"/>
              </a:tabLst>
            </a:pPr>
            <a:r>
              <a:rPr sz="1200" spc="-5" dirty="0" err="1">
                <a:solidFill>
                  <a:srgbClr val="333333"/>
                </a:solidFill>
                <a:latin typeface="Times New Roman"/>
                <a:cs typeface="Times New Roman"/>
              </a:rPr>
              <a:t>Esch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-Cummings</a:t>
            </a:r>
            <a:r>
              <a:rPr sz="12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Act</a:t>
            </a:r>
            <a:r>
              <a:rPr lang="en-US"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– public control of railroads to coordinate traffic and promoted standardized railroad equipment</a:t>
            </a:r>
            <a:endParaRPr sz="12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National </a:t>
            </a:r>
            <a:r>
              <a:rPr sz="1400" spc="-40" dirty="0">
                <a:solidFill>
                  <a:srgbClr val="333333"/>
                </a:solidFill>
                <a:latin typeface="Times New Roman"/>
                <a:cs typeface="Times New Roman"/>
              </a:rPr>
              <a:t>War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Labor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Board</a:t>
            </a:r>
            <a:r>
              <a:rPr sz="14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Times New Roman"/>
                <a:cs typeface="Times New Roman"/>
              </a:rPr>
              <a:t>(Taft)</a:t>
            </a:r>
            <a:r>
              <a:rPr lang="en-US" sz="1400" spc="-20" dirty="0">
                <a:solidFill>
                  <a:srgbClr val="333333"/>
                </a:solidFill>
                <a:latin typeface="Times New Roman"/>
                <a:cs typeface="Times New Roman"/>
              </a:rPr>
              <a:t> – wages up, 8 our day, increase in union membership</a:t>
            </a:r>
            <a:endParaRPr sz="1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921F07"/>
                </a:solidFill>
                <a:latin typeface="Times New Roman"/>
                <a:cs typeface="Times New Roman"/>
              </a:rPr>
              <a:t>Finance</a:t>
            </a:r>
            <a:endParaRPr sz="1800" dirty="0">
              <a:latin typeface="Times New Roman"/>
              <a:cs typeface="Times New Roman"/>
            </a:endParaRPr>
          </a:p>
          <a:p>
            <a:pPr marL="756285" marR="131445" lvl="1" indent="-287020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Increased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income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and corporate taxes,  excise tax on 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luxuries,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loans:</a:t>
            </a:r>
            <a:r>
              <a:rPr sz="1400" b="1" spc="-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Liberty  Bonds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2600" y="603504"/>
            <a:ext cx="4152899" cy="4282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954</Words>
  <Application>Microsoft Office PowerPoint</Application>
  <PresentationFormat>On-screen Show (16:9)</PresentationFormat>
  <Paragraphs>184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Timeline of Immediate Causes</vt:lpstr>
      <vt:lpstr>Underlying Causes of WWI</vt:lpstr>
      <vt:lpstr>Essential Questions</vt:lpstr>
      <vt:lpstr>US Foreign Policy</vt:lpstr>
      <vt:lpstr>The War Debate</vt:lpstr>
      <vt:lpstr>Decision for War</vt:lpstr>
      <vt:lpstr>Declaration of War</vt:lpstr>
      <vt:lpstr>Mobilization</vt:lpstr>
      <vt:lpstr>Public Opinion and Civil Liberties</vt:lpstr>
      <vt:lpstr>Training for War</vt:lpstr>
      <vt:lpstr>Effects on American Society</vt:lpstr>
      <vt:lpstr>Fighting the War</vt:lpstr>
      <vt:lpstr>Making the Peace</vt:lpstr>
      <vt:lpstr>The Battle for Ratification</vt:lpstr>
      <vt:lpstr>Image Analysis</vt:lpstr>
      <vt:lpstr>Postwar Problems</vt:lpstr>
      <vt:lpstr>Legacy of World War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 and Its Aftermath</dc:title>
  <dc:creator>ARHS</dc:creator>
  <cp:lastModifiedBy>Lisa Klein</cp:lastModifiedBy>
  <cp:revision>2</cp:revision>
  <dcterms:created xsi:type="dcterms:W3CDTF">2018-01-15T00:03:12Z</dcterms:created>
  <dcterms:modified xsi:type="dcterms:W3CDTF">2018-01-15T00:23:10Z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2018-01-15T00:00:00Z</vt:filetime>
  </property>
</Properties>
</file>