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2" r:id="rId26"/>
    <p:sldId id="283" r:id="rId27"/>
    <p:sldId id="284" r:id="rId28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>
      <p:cViewPr varScale="1">
        <p:scale>
          <a:sx n="95" d="100"/>
          <a:sy n="95" d="100"/>
        </p:scale>
        <p:origin x="60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844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844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844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792" y="262585"/>
            <a:ext cx="855441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844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4317" y="1312876"/>
            <a:ext cx="8735364" cy="3486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0.jp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3" Type="http://schemas.openxmlformats.org/officeDocument/2006/relationships/image" Target="../media/image91.png"/><Relationship Id="rId21" Type="http://schemas.openxmlformats.org/officeDocument/2006/relationships/image" Target="../media/image10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2" Type="http://schemas.openxmlformats.org/officeDocument/2006/relationships/image" Target="../media/image90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29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Relationship Id="rId30" Type="http://schemas.openxmlformats.org/officeDocument/2006/relationships/image" Target="../media/image1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jpg"/><Relationship Id="rId7" Type="http://schemas.openxmlformats.org/officeDocument/2006/relationships/image" Target="../media/image129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" Type="http://schemas.openxmlformats.org/officeDocument/2006/relationships/image" Target="../media/image139.png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8.png"/><Relationship Id="rId18" Type="http://schemas.openxmlformats.org/officeDocument/2006/relationships/image" Target="../media/image173.png"/><Relationship Id="rId3" Type="http://schemas.openxmlformats.org/officeDocument/2006/relationships/image" Target="../media/image158.png"/><Relationship Id="rId21" Type="http://schemas.openxmlformats.org/officeDocument/2006/relationships/image" Target="../media/image176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17" Type="http://schemas.openxmlformats.org/officeDocument/2006/relationships/image" Target="../media/image172.png"/><Relationship Id="rId2" Type="http://schemas.openxmlformats.org/officeDocument/2006/relationships/image" Target="../media/image157.png"/><Relationship Id="rId16" Type="http://schemas.openxmlformats.org/officeDocument/2006/relationships/image" Target="../media/image171.png"/><Relationship Id="rId20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60.png"/><Relationship Id="rId15" Type="http://schemas.openxmlformats.org/officeDocument/2006/relationships/image" Target="../media/image170.png"/><Relationship Id="rId23" Type="http://schemas.openxmlformats.org/officeDocument/2006/relationships/image" Target="../media/image178.png"/><Relationship Id="rId10" Type="http://schemas.openxmlformats.org/officeDocument/2006/relationships/image" Target="../media/image165.png"/><Relationship Id="rId19" Type="http://schemas.openxmlformats.org/officeDocument/2006/relationships/image" Target="../media/image174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Relationship Id="rId14" Type="http://schemas.openxmlformats.org/officeDocument/2006/relationships/image" Target="../media/image169.png"/><Relationship Id="rId22" Type="http://schemas.openxmlformats.org/officeDocument/2006/relationships/image" Target="../media/image1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5" Type="http://schemas.openxmlformats.org/officeDocument/2006/relationships/image" Target="../media/image195.png"/><Relationship Id="rId10" Type="http://schemas.openxmlformats.org/officeDocument/2006/relationships/image" Target="../media/image190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17" Type="http://schemas.openxmlformats.org/officeDocument/2006/relationships/image" Target="../media/image211.jpg"/><Relationship Id="rId2" Type="http://schemas.openxmlformats.org/officeDocument/2006/relationships/image" Target="../media/image196.png"/><Relationship Id="rId16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5" Type="http://schemas.openxmlformats.org/officeDocument/2006/relationships/image" Target="../media/image199.png"/><Relationship Id="rId15" Type="http://schemas.openxmlformats.org/officeDocument/2006/relationships/image" Target="../media/image209.png"/><Relationship Id="rId10" Type="http://schemas.openxmlformats.org/officeDocument/2006/relationships/image" Target="../media/image204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jpg"/><Relationship Id="rId2" Type="http://schemas.openxmlformats.org/officeDocument/2006/relationships/image" Target="../media/image2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26" Type="http://schemas.openxmlformats.org/officeDocument/2006/relationships/image" Target="../media/image239.png"/><Relationship Id="rId3" Type="http://schemas.openxmlformats.org/officeDocument/2006/relationships/image" Target="../media/image216.png"/><Relationship Id="rId21" Type="http://schemas.openxmlformats.org/officeDocument/2006/relationships/image" Target="../media/image234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5" Type="http://schemas.openxmlformats.org/officeDocument/2006/relationships/image" Target="../media/image238.png"/><Relationship Id="rId2" Type="http://schemas.openxmlformats.org/officeDocument/2006/relationships/image" Target="../media/image215.png"/><Relationship Id="rId16" Type="http://schemas.openxmlformats.org/officeDocument/2006/relationships/image" Target="../media/image229.png"/><Relationship Id="rId20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24" Type="http://schemas.openxmlformats.org/officeDocument/2006/relationships/image" Target="../media/image237.png"/><Relationship Id="rId5" Type="http://schemas.openxmlformats.org/officeDocument/2006/relationships/image" Target="../media/image218.png"/><Relationship Id="rId15" Type="http://schemas.openxmlformats.org/officeDocument/2006/relationships/image" Target="../media/image228.png"/><Relationship Id="rId23" Type="http://schemas.openxmlformats.org/officeDocument/2006/relationships/image" Target="../media/image236.png"/><Relationship Id="rId28" Type="http://schemas.openxmlformats.org/officeDocument/2006/relationships/image" Target="../media/image241.png"/><Relationship Id="rId10" Type="http://schemas.openxmlformats.org/officeDocument/2006/relationships/image" Target="../media/image223.png"/><Relationship Id="rId19" Type="http://schemas.openxmlformats.org/officeDocument/2006/relationships/image" Target="../media/image232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Relationship Id="rId22" Type="http://schemas.openxmlformats.org/officeDocument/2006/relationships/image" Target="../media/image235.png"/><Relationship Id="rId27" Type="http://schemas.openxmlformats.org/officeDocument/2006/relationships/image" Target="../media/image2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3.png"/><Relationship Id="rId18" Type="http://schemas.openxmlformats.org/officeDocument/2006/relationships/image" Target="../media/image258.png"/><Relationship Id="rId3" Type="http://schemas.openxmlformats.org/officeDocument/2006/relationships/image" Target="../media/image243.png"/><Relationship Id="rId7" Type="http://schemas.openxmlformats.org/officeDocument/2006/relationships/image" Target="../media/image247.png"/><Relationship Id="rId12" Type="http://schemas.openxmlformats.org/officeDocument/2006/relationships/image" Target="../media/image252.png"/><Relationship Id="rId17" Type="http://schemas.openxmlformats.org/officeDocument/2006/relationships/image" Target="../media/image257.png"/><Relationship Id="rId2" Type="http://schemas.openxmlformats.org/officeDocument/2006/relationships/image" Target="../media/image242.png"/><Relationship Id="rId16" Type="http://schemas.openxmlformats.org/officeDocument/2006/relationships/image" Target="../media/image2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image" Target="../media/image251.png"/><Relationship Id="rId5" Type="http://schemas.openxmlformats.org/officeDocument/2006/relationships/image" Target="../media/image245.png"/><Relationship Id="rId15" Type="http://schemas.openxmlformats.org/officeDocument/2006/relationships/image" Target="../media/image255.png"/><Relationship Id="rId10" Type="http://schemas.openxmlformats.org/officeDocument/2006/relationships/image" Target="../media/image250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Relationship Id="rId14" Type="http://schemas.openxmlformats.org/officeDocument/2006/relationships/image" Target="../media/image2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3" Type="http://schemas.openxmlformats.org/officeDocument/2006/relationships/image" Target="../media/image270.png"/><Relationship Id="rId18" Type="http://schemas.openxmlformats.org/officeDocument/2006/relationships/image" Target="../media/image275.png"/><Relationship Id="rId3" Type="http://schemas.openxmlformats.org/officeDocument/2006/relationships/image" Target="../media/image260.png"/><Relationship Id="rId21" Type="http://schemas.openxmlformats.org/officeDocument/2006/relationships/image" Target="../media/image278.png"/><Relationship Id="rId7" Type="http://schemas.openxmlformats.org/officeDocument/2006/relationships/image" Target="../media/image264.png"/><Relationship Id="rId12" Type="http://schemas.openxmlformats.org/officeDocument/2006/relationships/image" Target="../media/image269.png"/><Relationship Id="rId17" Type="http://schemas.openxmlformats.org/officeDocument/2006/relationships/image" Target="../media/image274.png"/><Relationship Id="rId2" Type="http://schemas.openxmlformats.org/officeDocument/2006/relationships/image" Target="../media/image259.png"/><Relationship Id="rId16" Type="http://schemas.openxmlformats.org/officeDocument/2006/relationships/image" Target="../media/image273.png"/><Relationship Id="rId20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11" Type="http://schemas.openxmlformats.org/officeDocument/2006/relationships/image" Target="../media/image268.png"/><Relationship Id="rId5" Type="http://schemas.openxmlformats.org/officeDocument/2006/relationships/image" Target="../media/image262.png"/><Relationship Id="rId15" Type="http://schemas.openxmlformats.org/officeDocument/2006/relationships/image" Target="../media/image272.png"/><Relationship Id="rId10" Type="http://schemas.openxmlformats.org/officeDocument/2006/relationships/image" Target="../media/image267.png"/><Relationship Id="rId19" Type="http://schemas.openxmlformats.org/officeDocument/2006/relationships/image" Target="../media/image276.png"/><Relationship Id="rId4" Type="http://schemas.openxmlformats.org/officeDocument/2006/relationships/image" Target="../media/image261.png"/><Relationship Id="rId9" Type="http://schemas.openxmlformats.org/officeDocument/2006/relationships/image" Target="../media/image266.png"/><Relationship Id="rId14" Type="http://schemas.openxmlformats.org/officeDocument/2006/relationships/image" Target="../media/image271.png"/><Relationship Id="rId22" Type="http://schemas.openxmlformats.org/officeDocument/2006/relationships/image" Target="../media/image2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13" Type="http://schemas.openxmlformats.org/officeDocument/2006/relationships/image" Target="../media/image291.png"/><Relationship Id="rId18" Type="http://schemas.openxmlformats.org/officeDocument/2006/relationships/image" Target="../media/image296.png"/><Relationship Id="rId3" Type="http://schemas.openxmlformats.org/officeDocument/2006/relationships/image" Target="../media/image281.png"/><Relationship Id="rId21" Type="http://schemas.openxmlformats.org/officeDocument/2006/relationships/image" Target="../media/image299.png"/><Relationship Id="rId7" Type="http://schemas.openxmlformats.org/officeDocument/2006/relationships/image" Target="../media/image285.png"/><Relationship Id="rId12" Type="http://schemas.openxmlformats.org/officeDocument/2006/relationships/image" Target="../media/image290.png"/><Relationship Id="rId17" Type="http://schemas.openxmlformats.org/officeDocument/2006/relationships/image" Target="../media/image295.png"/><Relationship Id="rId2" Type="http://schemas.openxmlformats.org/officeDocument/2006/relationships/image" Target="../media/image280.png"/><Relationship Id="rId16" Type="http://schemas.openxmlformats.org/officeDocument/2006/relationships/image" Target="../media/image294.png"/><Relationship Id="rId20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11" Type="http://schemas.openxmlformats.org/officeDocument/2006/relationships/image" Target="../media/image289.png"/><Relationship Id="rId24" Type="http://schemas.openxmlformats.org/officeDocument/2006/relationships/image" Target="../media/image302.png"/><Relationship Id="rId5" Type="http://schemas.openxmlformats.org/officeDocument/2006/relationships/image" Target="../media/image283.png"/><Relationship Id="rId15" Type="http://schemas.openxmlformats.org/officeDocument/2006/relationships/image" Target="../media/image293.png"/><Relationship Id="rId23" Type="http://schemas.openxmlformats.org/officeDocument/2006/relationships/image" Target="../media/image301.png"/><Relationship Id="rId10" Type="http://schemas.openxmlformats.org/officeDocument/2006/relationships/image" Target="../media/image288.png"/><Relationship Id="rId19" Type="http://schemas.openxmlformats.org/officeDocument/2006/relationships/image" Target="../media/image297.png"/><Relationship Id="rId4" Type="http://schemas.openxmlformats.org/officeDocument/2006/relationships/image" Target="../media/image282.png"/><Relationship Id="rId9" Type="http://schemas.openxmlformats.org/officeDocument/2006/relationships/image" Target="../media/image287.png"/><Relationship Id="rId14" Type="http://schemas.openxmlformats.org/officeDocument/2006/relationships/image" Target="../media/image292.png"/><Relationship Id="rId22" Type="http://schemas.openxmlformats.org/officeDocument/2006/relationships/image" Target="../media/image3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314.png"/><Relationship Id="rId18" Type="http://schemas.openxmlformats.org/officeDocument/2006/relationships/image" Target="../media/image319.png"/><Relationship Id="rId3" Type="http://schemas.openxmlformats.org/officeDocument/2006/relationships/image" Target="../media/image304.png"/><Relationship Id="rId21" Type="http://schemas.openxmlformats.org/officeDocument/2006/relationships/image" Target="../media/image322.png"/><Relationship Id="rId7" Type="http://schemas.openxmlformats.org/officeDocument/2006/relationships/image" Target="../media/image308.png"/><Relationship Id="rId12" Type="http://schemas.openxmlformats.org/officeDocument/2006/relationships/image" Target="../media/image313.png"/><Relationship Id="rId17" Type="http://schemas.openxmlformats.org/officeDocument/2006/relationships/image" Target="../media/image318.png"/><Relationship Id="rId25" Type="http://schemas.openxmlformats.org/officeDocument/2006/relationships/image" Target="../media/image326.png"/><Relationship Id="rId2" Type="http://schemas.openxmlformats.org/officeDocument/2006/relationships/image" Target="../media/image303.png"/><Relationship Id="rId16" Type="http://schemas.openxmlformats.org/officeDocument/2006/relationships/image" Target="../media/image317.png"/><Relationship Id="rId20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7.png"/><Relationship Id="rId11" Type="http://schemas.openxmlformats.org/officeDocument/2006/relationships/image" Target="../media/image312.png"/><Relationship Id="rId24" Type="http://schemas.openxmlformats.org/officeDocument/2006/relationships/image" Target="../media/image325.png"/><Relationship Id="rId5" Type="http://schemas.openxmlformats.org/officeDocument/2006/relationships/image" Target="../media/image306.png"/><Relationship Id="rId15" Type="http://schemas.openxmlformats.org/officeDocument/2006/relationships/image" Target="../media/image316.png"/><Relationship Id="rId23" Type="http://schemas.openxmlformats.org/officeDocument/2006/relationships/image" Target="../media/image324.png"/><Relationship Id="rId10" Type="http://schemas.openxmlformats.org/officeDocument/2006/relationships/image" Target="../media/image311.png"/><Relationship Id="rId19" Type="http://schemas.openxmlformats.org/officeDocument/2006/relationships/image" Target="../media/image320.png"/><Relationship Id="rId4" Type="http://schemas.openxmlformats.org/officeDocument/2006/relationships/image" Target="../media/image305.png"/><Relationship Id="rId9" Type="http://schemas.openxmlformats.org/officeDocument/2006/relationships/image" Target="../media/image310.png"/><Relationship Id="rId14" Type="http://schemas.openxmlformats.org/officeDocument/2006/relationships/image" Target="../media/image315.png"/><Relationship Id="rId22" Type="http://schemas.openxmlformats.org/officeDocument/2006/relationships/image" Target="../media/image3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2" Type="http://schemas.openxmlformats.org/officeDocument/2006/relationships/image" Target="../media/image13.jp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jpg"/><Relationship Id="rId35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074164"/>
            <a:ext cx="1819656" cy="1306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75204"/>
            <a:ext cx="4806696" cy="1306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2663" y="2248865"/>
            <a:ext cx="4183379" cy="1428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600" spc="-10" dirty="0">
                <a:solidFill>
                  <a:srgbClr val="184430"/>
                </a:solidFill>
                <a:latin typeface="Arial"/>
                <a:cs typeface="Arial"/>
              </a:rPr>
              <a:t>The  </a:t>
            </a:r>
            <a:r>
              <a:rPr sz="4600" spc="-5" dirty="0">
                <a:solidFill>
                  <a:srgbClr val="184430"/>
                </a:solidFill>
                <a:latin typeface="Arial"/>
                <a:cs typeface="Arial"/>
              </a:rPr>
              <a:t>Progressive</a:t>
            </a:r>
            <a:r>
              <a:rPr sz="4600" spc="-25" dirty="0">
                <a:solidFill>
                  <a:srgbClr val="184430"/>
                </a:solidFill>
                <a:latin typeface="Arial"/>
                <a:cs typeface="Arial"/>
              </a:rPr>
              <a:t> </a:t>
            </a:r>
            <a:r>
              <a:rPr sz="4600" spc="-5" dirty="0">
                <a:solidFill>
                  <a:srgbClr val="184430"/>
                </a:solidFill>
                <a:latin typeface="Arial"/>
                <a:cs typeface="Arial"/>
              </a:rPr>
              <a:t>Era</a:t>
            </a:r>
            <a:endParaRPr sz="4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488" y="3701796"/>
            <a:ext cx="4305300" cy="522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488" y="3976115"/>
            <a:ext cx="899160" cy="52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655" y="3976115"/>
            <a:ext cx="393192" cy="522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2855" y="3976115"/>
            <a:ext cx="899159" cy="522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2663" y="3766210"/>
            <a:ext cx="39490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84430"/>
                </a:solidFill>
                <a:latin typeface="Arial"/>
                <a:cs typeface="Arial"/>
              </a:rPr>
              <a:t>Political, Social, </a:t>
            </a:r>
            <a:r>
              <a:rPr sz="1800" spc="-10" dirty="0">
                <a:solidFill>
                  <a:srgbClr val="184430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184430"/>
                </a:solidFill>
                <a:latin typeface="Arial"/>
                <a:cs typeface="Arial"/>
              </a:rPr>
              <a:t>Economic</a:t>
            </a:r>
            <a:r>
              <a:rPr sz="1800" spc="30" dirty="0">
                <a:solidFill>
                  <a:srgbClr val="1844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84430"/>
                </a:solidFill>
                <a:latin typeface="Arial"/>
                <a:cs typeface="Arial"/>
              </a:rPr>
              <a:t>Reform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184430"/>
                </a:solidFill>
                <a:latin typeface="Arial"/>
                <a:cs typeface="Arial"/>
              </a:rPr>
              <a:t>(1901-1917)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67428" y="0"/>
            <a:ext cx="4570476" cy="51434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1935" y="1077466"/>
            <a:ext cx="3622548" cy="398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5404" y="158495"/>
            <a:ext cx="8033004" cy="1027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9274" y="292353"/>
            <a:ext cx="744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Arial"/>
                <a:cs typeface="Arial"/>
              </a:rPr>
              <a:t>Political </a:t>
            </a:r>
            <a:r>
              <a:rPr b="0" dirty="0">
                <a:latin typeface="Arial"/>
                <a:cs typeface="Arial"/>
              </a:rPr>
              <a:t>Reforms </a:t>
            </a:r>
            <a:r>
              <a:rPr b="0" spc="-5" dirty="0">
                <a:latin typeface="Arial"/>
                <a:cs typeface="Arial"/>
              </a:rPr>
              <a:t>(Municipal </a:t>
            </a:r>
            <a:r>
              <a:rPr b="0" dirty="0">
                <a:latin typeface="Arial"/>
                <a:cs typeface="Arial"/>
              </a:rPr>
              <a:t>&amp;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State)</a:t>
            </a:r>
          </a:p>
        </p:txBody>
      </p:sp>
      <p:sp>
        <p:nvSpPr>
          <p:cNvPr id="5" name="object 5"/>
          <p:cNvSpPr/>
          <p:nvPr/>
        </p:nvSpPr>
        <p:spPr>
          <a:xfrm>
            <a:off x="382524" y="1325880"/>
            <a:ext cx="440435" cy="498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7136" y="1286255"/>
            <a:ext cx="2154936" cy="562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712" y="1684020"/>
            <a:ext cx="399288" cy="4511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5275" y="1650492"/>
            <a:ext cx="1790700" cy="5044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712" y="2007107"/>
            <a:ext cx="399288" cy="451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5275" y="1973579"/>
            <a:ext cx="1729739" cy="5044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3712" y="2330195"/>
            <a:ext cx="399288" cy="451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5275" y="2296667"/>
            <a:ext cx="2653283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0516" y="2653283"/>
            <a:ext cx="399288" cy="451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14272" y="2619755"/>
            <a:ext cx="1853183" cy="5044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0367" y="2974848"/>
            <a:ext cx="426719" cy="481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1076" y="2942844"/>
            <a:ext cx="527304" cy="5044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10155" y="2970276"/>
            <a:ext cx="335280" cy="3535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19883" y="2942844"/>
            <a:ext cx="2060447" cy="5044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3712" y="3299459"/>
            <a:ext cx="399288" cy="451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5275" y="3265932"/>
            <a:ext cx="3288791" cy="5044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2524" y="3621023"/>
            <a:ext cx="440435" cy="498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7136" y="3581400"/>
            <a:ext cx="2127504" cy="5623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3712" y="3979164"/>
            <a:ext cx="399288" cy="451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65275" y="3945635"/>
            <a:ext cx="2662428" cy="5044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3712" y="4302252"/>
            <a:ext cx="399288" cy="451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5275" y="4268723"/>
            <a:ext cx="3186683" cy="5044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0516" y="4625338"/>
            <a:ext cx="399288" cy="451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14272" y="4591810"/>
            <a:ext cx="2037588" cy="5044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09117" y="1279210"/>
            <a:ext cx="3689985" cy="365632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900" spc="-55" dirty="0">
                <a:solidFill>
                  <a:srgbClr val="FFFFFF"/>
                </a:solidFill>
                <a:latin typeface="Times New Roman"/>
                <a:cs typeface="Times New Roman"/>
              </a:rPr>
              <a:t>Voter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Participation</a:t>
            </a:r>
            <a:endParaRPr sz="19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52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Australian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Ballot</a:t>
            </a:r>
            <a:r>
              <a:rPr lang="en-US"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 – secret ballot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5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Direct</a:t>
            </a:r>
            <a:r>
              <a:rPr sz="17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Primaries</a:t>
            </a:r>
            <a:r>
              <a:rPr lang="en-US"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509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Direct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Election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7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Senators</a:t>
            </a:r>
            <a:endParaRPr sz="1700" dirty="0">
              <a:latin typeface="Times New Roman"/>
              <a:cs typeface="Times New Roman"/>
            </a:endParaRPr>
          </a:p>
          <a:p>
            <a:pPr marL="1047115" lvl="2" indent="-348615">
              <a:lnSpc>
                <a:spcPct val="100000"/>
              </a:lnSpc>
              <a:spcBef>
                <a:spcPts val="50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30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States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1912</a:t>
            </a:r>
            <a:endParaRPr sz="1700" dirty="0">
              <a:latin typeface="Times New Roman"/>
              <a:cs typeface="Times New Roman"/>
            </a:endParaRPr>
          </a:p>
          <a:p>
            <a:pPr marL="1047115">
              <a:lnSpc>
                <a:spcPct val="100000"/>
              </a:lnSpc>
              <a:spcBef>
                <a:spcPts val="505"/>
              </a:spcBef>
              <a:tabLst>
                <a:tab pos="1383665" algn="l"/>
              </a:tabLst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o	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17</a:t>
            </a:r>
            <a:r>
              <a:rPr sz="1650" baseline="25252" dirty="0">
                <a:solidFill>
                  <a:srgbClr val="FFFFFF"/>
                </a:solidFill>
                <a:latin typeface="Times New Roman"/>
                <a:cs typeface="Times New Roman"/>
              </a:rPr>
              <a:t>th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Amendment</a:t>
            </a:r>
            <a:r>
              <a:rPr sz="1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(1913)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509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Initiative,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Referendum, and</a:t>
            </a:r>
            <a:r>
              <a:rPr sz="17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Recall</a:t>
            </a:r>
            <a:endParaRPr sz="17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Municipal Reform</a:t>
            </a:r>
            <a:r>
              <a:rPr lang="en-US"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- no private</a:t>
            </a:r>
            <a:endParaRPr sz="19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52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Controlling Public</a:t>
            </a:r>
            <a:r>
              <a:rPr sz="17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50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Commissions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City</a:t>
            </a: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Managers</a:t>
            </a:r>
            <a:endParaRPr sz="1700" dirty="0">
              <a:latin typeface="Times New Roman"/>
              <a:cs typeface="Times New Roman"/>
            </a:endParaRPr>
          </a:p>
          <a:p>
            <a:pPr marL="1047115" lvl="2" indent="-348615">
              <a:lnSpc>
                <a:spcPct val="100000"/>
              </a:lnSpc>
              <a:spcBef>
                <a:spcPts val="505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Model of</a:t>
            </a:r>
            <a:r>
              <a:rPr sz="17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Galveston</a:t>
            </a:r>
            <a:r>
              <a:rPr lang="en-US"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 - vote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23588" y="1089660"/>
            <a:ext cx="4817364" cy="40538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47971" y="1114043"/>
            <a:ext cx="4713732" cy="402945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4919" y="16764"/>
            <a:ext cx="6638544" cy="135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4776" y="196341"/>
            <a:ext cx="5859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latin typeface="Arial"/>
                <a:cs typeface="Arial"/>
              </a:rPr>
              <a:t>Social </a:t>
            </a:r>
            <a:r>
              <a:rPr sz="4800" b="0" dirty="0">
                <a:latin typeface="Arial"/>
                <a:cs typeface="Arial"/>
              </a:rPr>
              <a:t>Reform</a:t>
            </a:r>
            <a:r>
              <a:rPr sz="4800" b="0" spc="-20" dirty="0">
                <a:latin typeface="Arial"/>
                <a:cs typeface="Arial"/>
              </a:rPr>
              <a:t> </a:t>
            </a:r>
            <a:r>
              <a:rPr sz="4800" b="0" dirty="0">
                <a:latin typeface="Arial"/>
                <a:cs typeface="Arial"/>
              </a:rPr>
              <a:t>(State)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140" y="1327403"/>
            <a:ext cx="374904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1293875"/>
            <a:ext cx="2595372" cy="475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851" y="1610867"/>
            <a:ext cx="333755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463" y="1583436"/>
            <a:ext cx="2923032" cy="419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140" y="1860804"/>
            <a:ext cx="374904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" y="1827276"/>
            <a:ext cx="1484376" cy="475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0851" y="2144267"/>
            <a:ext cx="333755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5463" y="2116835"/>
            <a:ext cx="1635252" cy="419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0851" y="2395727"/>
            <a:ext cx="333755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5463" y="2368295"/>
            <a:ext cx="1499615" cy="419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6000" y="2368295"/>
            <a:ext cx="348995" cy="419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75916" y="2368295"/>
            <a:ext cx="874776" cy="419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91611" y="2368295"/>
            <a:ext cx="318515" cy="419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51048" y="2368295"/>
            <a:ext cx="682751" cy="419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0851" y="2647188"/>
            <a:ext cx="333755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5463" y="2619755"/>
            <a:ext cx="3648455" cy="419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8140" y="2897123"/>
            <a:ext cx="374904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5800" y="2863595"/>
            <a:ext cx="777240" cy="4754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0851" y="3180588"/>
            <a:ext cx="333755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45463" y="3153155"/>
            <a:ext cx="2613660" cy="419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0851" y="3432047"/>
            <a:ext cx="333755" cy="3764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5463" y="3404615"/>
            <a:ext cx="2951988" cy="419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0851" y="3683508"/>
            <a:ext cx="333755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5463" y="3656076"/>
            <a:ext cx="906780" cy="419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57655" y="3934967"/>
            <a:ext cx="333756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4460" y="3907535"/>
            <a:ext cx="856488" cy="4191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33016" y="3907535"/>
            <a:ext cx="1098804" cy="4191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13888" y="3907535"/>
            <a:ext cx="777239" cy="4191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32047" y="3907535"/>
            <a:ext cx="348996" cy="4191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64635" y="3907535"/>
            <a:ext cx="438912" cy="4191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44467" y="3907535"/>
            <a:ext cx="318515" cy="4191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03903" y="3907535"/>
            <a:ext cx="586739" cy="4191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0851" y="4186428"/>
            <a:ext cx="333755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45463" y="4158996"/>
            <a:ext cx="1484376" cy="4191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11907" y="4158996"/>
            <a:ext cx="736092" cy="4191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0851" y="4437888"/>
            <a:ext cx="333755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45463" y="4410455"/>
            <a:ext cx="2383536" cy="4191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57655" y="4689346"/>
            <a:ext cx="333756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94460" y="4661915"/>
            <a:ext cx="2465831" cy="4191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64616" y="1304228"/>
            <a:ext cx="5097984" cy="3665106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Temperance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Prohibition</a:t>
            </a:r>
            <a:endParaRPr sz="16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1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By 1915: 2/3 of states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prohibited</a:t>
            </a:r>
            <a:r>
              <a:rPr sz="1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sale</a:t>
            </a:r>
            <a:endParaRPr sz="1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Social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Welfare</a:t>
            </a:r>
            <a:endParaRPr sz="16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1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Educational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reform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Penal &amp; juvenile detention</a:t>
            </a:r>
            <a:r>
              <a:rPr sz="1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reform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Improved conditions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tenements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factories</a:t>
            </a:r>
            <a:endParaRPr sz="1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Labor</a:t>
            </a:r>
            <a:endParaRPr sz="16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National Child Labor</a:t>
            </a:r>
            <a:r>
              <a:rPr sz="1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Committee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Compulsory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School Attendance</a:t>
            </a:r>
            <a:r>
              <a:rPr sz="1400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Laws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Workday</a:t>
            </a:r>
            <a:endParaRPr sz="1400" dirty="0">
              <a:latin typeface="Times New Roman"/>
              <a:cs typeface="Times New Roman"/>
            </a:endParaRPr>
          </a:p>
          <a:p>
            <a:pPr marL="1047115" lvl="2" indent="-34861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Lochner </a:t>
            </a:r>
            <a:r>
              <a:rPr sz="1400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v. 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New </a:t>
            </a:r>
            <a:r>
              <a:rPr sz="14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York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(1905) –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10-hour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Muller </a:t>
            </a:r>
            <a:r>
              <a:rPr sz="1400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v. </a:t>
            </a:r>
            <a:r>
              <a:rPr sz="14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Oregon</a:t>
            </a:r>
            <a:r>
              <a:rPr sz="14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(1908)</a:t>
            </a: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 – health of women/shorten hours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Working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Conditions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endParaRPr sz="1400" dirty="0">
              <a:latin typeface="Times New Roman"/>
              <a:cs typeface="Times New Roman"/>
            </a:endParaRPr>
          </a:p>
          <a:p>
            <a:pPr marL="1047115" lvl="2" indent="-34861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Triangle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Shirtwaist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Fire</a:t>
            </a:r>
            <a:r>
              <a:rPr sz="1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(1911)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364482" y="1315327"/>
            <a:ext cx="4393691" cy="376885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95840"/>
            <a:ext cx="9144000" cy="1047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833" y="0"/>
            <a:ext cx="0" cy="4093210"/>
          </a:xfrm>
          <a:custGeom>
            <a:avLst/>
            <a:gdLst/>
            <a:ahLst/>
            <a:cxnLst/>
            <a:rect l="l" t="t" r="r" b="b"/>
            <a:pathLst>
              <a:path h="4093210">
                <a:moveTo>
                  <a:pt x="0" y="4092786"/>
                </a:moveTo>
                <a:lnTo>
                  <a:pt x="0" y="0"/>
                </a:lnTo>
              </a:path>
            </a:pathLst>
          </a:custGeom>
          <a:ln w="15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497" y="64140"/>
            <a:ext cx="8704580" cy="0"/>
          </a:xfrm>
          <a:custGeom>
            <a:avLst/>
            <a:gdLst/>
            <a:ahLst/>
            <a:cxnLst/>
            <a:rect l="l" t="t" r="r" b="b"/>
            <a:pathLst>
              <a:path w="8704580">
                <a:moveTo>
                  <a:pt x="0" y="0"/>
                </a:moveTo>
                <a:lnTo>
                  <a:pt x="8704503" y="0"/>
                </a:lnTo>
              </a:path>
            </a:pathLst>
          </a:custGeom>
          <a:ln w="15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314" y="1272912"/>
            <a:ext cx="8808720" cy="17418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875" marR="5080" indent="38100">
              <a:lnSpc>
                <a:spcPct val="120600"/>
              </a:lnSpc>
              <a:spcBef>
                <a:spcPts val="114"/>
              </a:spcBef>
            </a:pPr>
            <a:r>
              <a:rPr sz="1550" b="0" spc="-30" dirty="0">
                <a:solidFill>
                  <a:srgbClr val="3B3B38"/>
                </a:solidFill>
                <a:latin typeface="Times New Roman"/>
                <a:cs typeface="Times New Roman"/>
              </a:rPr>
              <a:t>"To </a:t>
            </a:r>
            <a:r>
              <a:rPr sz="1550" b="0" spc="15" dirty="0">
                <a:solidFill>
                  <a:srgbClr val="3B3B38"/>
                </a:solidFill>
                <a:latin typeface="Times New Roman"/>
                <a:cs typeface="Times New Roman"/>
              </a:rPr>
              <a:t>be </a:t>
            </a:r>
            <a:r>
              <a:rPr sz="1550" b="0" spc="35" dirty="0">
                <a:solidFill>
                  <a:srgbClr val="3B3B38"/>
                </a:solidFill>
                <a:latin typeface="Times New Roman"/>
                <a:cs typeface="Times New Roman"/>
              </a:rPr>
              <a:t>sure, </a:t>
            </a:r>
            <a:r>
              <a:rPr sz="1550" b="0" spc="-5" dirty="0">
                <a:solidFill>
                  <a:srgbClr val="3B3B38"/>
                </a:solidFill>
                <a:latin typeface="Times New Roman"/>
                <a:cs typeface="Times New Roman"/>
              </a:rPr>
              <a:t>much </a:t>
            </a:r>
            <a:r>
              <a:rPr sz="1550" b="0" spc="-45" dirty="0">
                <a:solidFill>
                  <a:srgbClr val="3B3B38"/>
                </a:solidFill>
                <a:latin typeface="Times New Roman"/>
                <a:cs typeface="Times New Roman"/>
              </a:rPr>
              <a:t>of </a:t>
            </a:r>
            <a:r>
              <a:rPr sz="1400" b="0" dirty="0" err="1">
                <a:solidFill>
                  <a:srgbClr val="3B3B38"/>
                </a:solidFill>
                <a:latin typeface="Arial"/>
                <a:cs typeface="Arial"/>
              </a:rPr>
              <a:t>progressvism</a:t>
            </a:r>
            <a:r>
              <a:rPr sz="1400" b="0" dirty="0">
                <a:solidFill>
                  <a:srgbClr val="3B3B38"/>
                </a:solidFill>
                <a:latin typeface="Arial"/>
                <a:cs typeface="Arial"/>
              </a:rPr>
              <a:t> </a:t>
            </a:r>
            <a:r>
              <a:rPr sz="1550" b="0" spc="-15" dirty="0">
                <a:solidFill>
                  <a:srgbClr val="3B3B38"/>
                </a:solidFill>
                <a:latin typeface="Times New Roman"/>
                <a:cs typeface="Times New Roman"/>
              </a:rPr>
              <a:t>was </a:t>
            </a:r>
            <a:r>
              <a:rPr sz="1450" b="0" spc="-35" dirty="0">
                <a:solidFill>
                  <a:srgbClr val="3B3B38"/>
                </a:solidFill>
                <a:latin typeface="Arial"/>
                <a:cs typeface="Arial"/>
              </a:rPr>
              <a:t>ex</a:t>
            </a:r>
            <a:r>
              <a:rPr lang="en-US" sz="1450" b="0" spc="-35" dirty="0">
                <a:solidFill>
                  <a:srgbClr val="3B3B38"/>
                </a:solidFill>
              </a:rPr>
              <a:t>cl</a:t>
            </a:r>
            <a:r>
              <a:rPr sz="1450" b="0" spc="-35" dirty="0">
                <a:solidFill>
                  <a:srgbClr val="3B3B38"/>
                </a:solidFill>
                <a:latin typeface="Arial"/>
                <a:cs typeface="Arial"/>
              </a:rPr>
              <a:t>usionary. </a:t>
            </a:r>
            <a:r>
              <a:rPr lang="en-US" sz="1550" b="0" spc="-95" dirty="0">
                <a:solidFill>
                  <a:srgbClr val="3B3B38"/>
                </a:solidFill>
                <a:latin typeface="Times New Roman"/>
                <a:cs typeface="Times New Roman"/>
              </a:rPr>
              <a:t>Y</a:t>
            </a:r>
            <a:r>
              <a:rPr sz="1550" b="0" spc="-95" dirty="0">
                <a:solidFill>
                  <a:srgbClr val="3B3B38"/>
                </a:solidFill>
                <a:latin typeface="Times New Roman"/>
                <a:cs typeface="Times New Roman"/>
              </a:rPr>
              <a:t>et </a:t>
            </a:r>
            <a:r>
              <a:rPr lang="en-US" sz="1450" b="0" spc="-5" dirty="0">
                <a:solidFill>
                  <a:srgbClr val="3B3B38"/>
                </a:solidFill>
              </a:rPr>
              <a:t> we c</a:t>
            </a:r>
            <a:r>
              <a:rPr sz="1400" b="0" spc="-80" dirty="0">
                <a:solidFill>
                  <a:srgbClr val="3B3B38"/>
                </a:solidFill>
                <a:latin typeface="Arial"/>
                <a:cs typeface="Arial"/>
              </a:rPr>
              <a:t>an </a:t>
            </a:r>
            <a:r>
              <a:rPr sz="1450" b="0" spc="15" dirty="0">
                <a:solidFill>
                  <a:srgbClr val="3B3B38"/>
                </a:solidFill>
                <a:latin typeface="Arial"/>
                <a:cs typeface="Arial"/>
              </a:rPr>
              <a:t>now </a:t>
            </a:r>
            <a:r>
              <a:rPr sz="1450" b="0" spc="-90" dirty="0">
                <a:solidFill>
                  <a:srgbClr val="3B3B38"/>
                </a:solidFill>
                <a:latin typeface="Arial"/>
                <a:cs typeface="Arial"/>
              </a:rPr>
              <a:t>re</a:t>
            </a:r>
            <a:r>
              <a:rPr lang="en-US" sz="1450" b="0" spc="-90" dirty="0">
                <a:solidFill>
                  <a:srgbClr val="72706E"/>
                </a:solidFill>
                <a:latin typeface="Arial"/>
                <a:cs typeface="Arial"/>
              </a:rPr>
              <a:t>cognize </a:t>
            </a:r>
            <a:r>
              <a:rPr sz="1450" b="0" spc="5" dirty="0">
                <a:solidFill>
                  <a:srgbClr val="3B3B38"/>
                </a:solidFill>
                <a:latin typeface="Arial"/>
                <a:cs typeface="Arial"/>
              </a:rPr>
              <a:t>not </a:t>
            </a:r>
            <a:r>
              <a:rPr sz="1550" b="0" spc="0" dirty="0">
                <a:solidFill>
                  <a:srgbClr val="3B3B38"/>
                </a:solidFill>
                <a:latin typeface="Times New Roman"/>
                <a:cs typeface="Times New Roman"/>
              </a:rPr>
              <a:t>a </a:t>
            </a:r>
            <a:r>
              <a:rPr sz="1400" b="0" spc="50" dirty="0">
                <a:solidFill>
                  <a:srgbClr val="3B3B38"/>
                </a:solidFill>
                <a:latin typeface="Arial"/>
                <a:cs typeface="Arial"/>
              </a:rPr>
              <a:t>singular </a:t>
            </a:r>
            <a:r>
              <a:rPr sz="1400" b="0" spc="90" dirty="0">
                <a:solidFill>
                  <a:srgbClr val="3B3B38"/>
                </a:solidFill>
                <a:latin typeface="Arial"/>
                <a:cs typeface="Arial"/>
              </a:rPr>
              <a:t>political  </a:t>
            </a:r>
            <a:r>
              <a:rPr sz="1400" b="0" spc="15" dirty="0">
                <a:solidFill>
                  <a:srgbClr val="3B3B38"/>
                </a:solidFill>
                <a:latin typeface="Arial"/>
                <a:cs typeface="Arial"/>
              </a:rPr>
              <a:t>persuasion, but </a:t>
            </a:r>
            <a:r>
              <a:rPr sz="1550" b="0" spc="50" dirty="0">
                <a:solidFill>
                  <a:srgbClr val="4F4D49"/>
                </a:solidFill>
                <a:latin typeface="Times New Roman"/>
                <a:cs typeface="Times New Roman"/>
              </a:rPr>
              <a:t>rather</a:t>
            </a:r>
            <a:r>
              <a:rPr lang="en-US" sz="1550" b="0" spc="50" dirty="0">
                <a:solidFill>
                  <a:srgbClr val="4F4D49"/>
                </a:solidFill>
                <a:latin typeface="Times New Roman"/>
                <a:cs typeface="Times New Roman"/>
              </a:rPr>
              <a:t> a </a:t>
            </a:r>
            <a:r>
              <a:rPr sz="1400" b="0" spc="35" dirty="0">
                <a:solidFill>
                  <a:srgbClr val="3B3B38"/>
                </a:solidFill>
                <a:latin typeface="Arial"/>
                <a:cs typeface="Arial"/>
              </a:rPr>
              <a:t>truly </a:t>
            </a:r>
            <a:r>
              <a:rPr sz="1350" b="0" spc="50" dirty="0">
                <a:solidFill>
                  <a:srgbClr val="3B3B38"/>
                </a:solidFill>
                <a:latin typeface="Arial"/>
                <a:cs typeface="Arial"/>
              </a:rPr>
              <a:t>plural </a:t>
            </a:r>
            <a:r>
              <a:rPr sz="1400" b="0" spc="35" dirty="0">
                <a:solidFill>
                  <a:srgbClr val="3B3B38"/>
                </a:solidFill>
                <a:latin typeface="Arial"/>
                <a:cs typeface="Arial"/>
              </a:rPr>
              <a:t>set </a:t>
            </a:r>
            <a:r>
              <a:rPr sz="1550" b="0" spc="-25" dirty="0">
                <a:solidFill>
                  <a:srgbClr val="3B3B38"/>
                </a:solidFill>
                <a:latin typeface="Times New Roman"/>
                <a:cs typeface="Times New Roman"/>
              </a:rPr>
              <a:t>of </a:t>
            </a:r>
            <a:r>
              <a:rPr sz="1550" b="0" spc="-10" dirty="0">
                <a:solidFill>
                  <a:srgbClr val="3B3B38"/>
                </a:solidFill>
                <a:latin typeface="Times New Roman"/>
                <a:cs typeface="Times New Roman"/>
              </a:rPr>
              <a:t>progressivisms; </a:t>
            </a:r>
            <a:r>
              <a:rPr sz="1400" b="0" spc="75" dirty="0">
                <a:solidFill>
                  <a:srgbClr val="3B3B38"/>
                </a:solidFill>
                <a:latin typeface="Arial"/>
                <a:cs typeface="Arial"/>
              </a:rPr>
              <a:t>with </a:t>
            </a:r>
            <a:r>
              <a:rPr sz="1400" b="0" spc="15" dirty="0">
                <a:solidFill>
                  <a:srgbClr val="3B3B38"/>
                </a:solidFill>
                <a:latin typeface="Arial"/>
                <a:cs typeface="Arial"/>
              </a:rPr>
              <a:t>workers, </a:t>
            </a:r>
            <a:r>
              <a:rPr sz="1550" b="0" spc="-35" dirty="0">
                <a:solidFill>
                  <a:srgbClr val="3B3B38"/>
                </a:solidFill>
                <a:latin typeface="Times New Roman"/>
                <a:cs typeface="Times New Roman"/>
              </a:rPr>
              <a:t>African </a:t>
            </a:r>
            <a:r>
              <a:rPr sz="1400" b="0" spc="10" dirty="0">
                <a:solidFill>
                  <a:srgbClr val="3B3B38"/>
                </a:solidFill>
                <a:latin typeface="Arial"/>
                <a:cs typeface="Arial"/>
              </a:rPr>
              <a:t>Amenicans, </a:t>
            </a:r>
            <a:r>
              <a:rPr sz="1400" b="0" spc="130" dirty="0">
                <a:solidFill>
                  <a:srgbClr val="3B3B38"/>
                </a:solidFill>
                <a:latin typeface="Arial"/>
                <a:cs typeface="Arial"/>
              </a:rPr>
              <a:t>women, </a:t>
            </a:r>
            <a:r>
              <a:rPr sz="1400" b="0" spc="125" dirty="0">
                <a:solidFill>
                  <a:srgbClr val="3B3B38"/>
                </a:solidFill>
                <a:latin typeface="Arial"/>
                <a:cs typeface="Arial"/>
              </a:rPr>
              <a:t>and  </a:t>
            </a:r>
            <a:r>
              <a:rPr sz="1550" b="0" spc="35" dirty="0">
                <a:solidFill>
                  <a:srgbClr val="3B3B38"/>
                </a:solidFill>
                <a:latin typeface="Times New Roman"/>
                <a:cs typeface="Times New Roman"/>
              </a:rPr>
              <a:t>even </a:t>
            </a:r>
            <a:r>
              <a:rPr sz="1550" b="0" spc="-25" dirty="0">
                <a:solidFill>
                  <a:srgbClr val="3B3B38"/>
                </a:solidFill>
                <a:latin typeface="Times New Roman"/>
                <a:cs typeface="Times New Roman"/>
              </a:rPr>
              <a:t>Native </a:t>
            </a:r>
            <a:r>
              <a:rPr sz="1550" b="0" spc="60" dirty="0">
                <a:solidFill>
                  <a:srgbClr val="3B3B38"/>
                </a:solidFill>
                <a:latin typeface="Times New Roman"/>
                <a:cs typeface="Times New Roman"/>
              </a:rPr>
              <a:t>Americans- </a:t>
            </a:r>
            <a:r>
              <a:rPr sz="1400" b="0" spc="15" dirty="0">
                <a:solidFill>
                  <a:srgbClr val="4F4D49"/>
                </a:solidFill>
                <a:latin typeface="Arial"/>
                <a:cs typeface="Arial"/>
              </a:rPr>
              <a:t>along </a:t>
            </a:r>
            <a:r>
              <a:rPr sz="1400" b="0" spc="75" dirty="0">
                <a:solidFill>
                  <a:srgbClr val="3B3B38"/>
                </a:solidFill>
                <a:latin typeface="Arial"/>
                <a:cs typeface="Arial"/>
              </a:rPr>
              <a:t>with </a:t>
            </a:r>
            <a:r>
              <a:rPr sz="1550" b="0" spc="-20" dirty="0">
                <a:solidFill>
                  <a:srgbClr val="3B3B38"/>
                </a:solidFill>
                <a:latin typeface="Times New Roman"/>
                <a:cs typeface="Times New Roman"/>
              </a:rPr>
              <a:t>a </a:t>
            </a:r>
            <a:r>
              <a:rPr sz="1350" b="0" spc="25" dirty="0">
                <a:solidFill>
                  <a:srgbClr val="3B3B38"/>
                </a:solidFill>
                <a:latin typeface="Arial"/>
                <a:cs typeface="Arial"/>
              </a:rPr>
              <a:t>diverse </a:t>
            </a:r>
            <a:r>
              <a:rPr sz="1550" b="0" spc="-5" dirty="0">
                <a:solidFill>
                  <a:srgbClr val="3B3B38"/>
                </a:solidFill>
                <a:latin typeface="Times New Roman"/>
                <a:cs typeface="Times New Roman"/>
              </a:rPr>
              <a:t>and </a:t>
            </a:r>
            <a:r>
              <a:rPr sz="1400" b="0" spc="25" dirty="0">
                <a:solidFill>
                  <a:srgbClr val="3B3B38"/>
                </a:solidFill>
                <a:latin typeface="Arial"/>
                <a:cs typeface="Arial"/>
              </a:rPr>
              <a:t>contentious </a:t>
            </a:r>
            <a:r>
              <a:rPr sz="1550" b="0" spc="15" dirty="0">
                <a:solidFill>
                  <a:srgbClr val="3B3B38"/>
                </a:solidFill>
                <a:latin typeface="Times New Roman"/>
                <a:cs typeface="Times New Roman"/>
              </a:rPr>
              <a:t>set </a:t>
            </a:r>
            <a:r>
              <a:rPr sz="1550" b="0" spc="-15" dirty="0">
                <a:solidFill>
                  <a:srgbClr val="3B3B38"/>
                </a:solidFill>
                <a:latin typeface="Times New Roman"/>
                <a:cs typeface="Times New Roman"/>
              </a:rPr>
              <a:t>of </a:t>
            </a:r>
            <a:r>
              <a:rPr sz="1400" b="0" spc="55" dirty="0">
                <a:solidFill>
                  <a:srgbClr val="3B3B38"/>
                </a:solidFill>
                <a:latin typeface="Arial"/>
                <a:cs typeface="Arial"/>
              </a:rPr>
              <a:t>middling </a:t>
            </a:r>
            <a:r>
              <a:rPr sz="1400" b="0" spc="210" dirty="0">
                <a:solidFill>
                  <a:srgbClr val="3B3B38"/>
                </a:solidFill>
                <a:latin typeface="Arial"/>
                <a:cs typeface="Arial"/>
              </a:rPr>
              <a:t>folk- </a:t>
            </a:r>
            <a:r>
              <a:rPr sz="1600" b="0" spc="15" dirty="0">
                <a:solidFill>
                  <a:srgbClr val="3B3B38"/>
                </a:solidFill>
                <a:latin typeface="Times New Roman"/>
                <a:cs typeface="Times New Roman"/>
              </a:rPr>
              <a:t>taking </a:t>
            </a:r>
            <a:r>
              <a:rPr sz="1550" b="0" spc="75" dirty="0">
                <a:solidFill>
                  <a:srgbClr val="3B3B38"/>
                </a:solidFill>
                <a:latin typeface="Times New Roman"/>
                <a:cs typeface="Times New Roman"/>
              </a:rPr>
              <a:t>up </a:t>
            </a:r>
            <a:r>
              <a:rPr sz="1400" b="0" spc="55" dirty="0">
                <a:solidFill>
                  <a:srgbClr val="3B3B38"/>
                </a:solidFill>
                <a:latin typeface="Arial"/>
                <a:cs typeface="Arial"/>
              </a:rPr>
              <a:t>the  </a:t>
            </a:r>
            <a:r>
              <a:rPr sz="1350" b="0" spc="40" dirty="0">
                <a:solidFill>
                  <a:srgbClr val="3B3B38"/>
                </a:solidFill>
                <a:latin typeface="Arial"/>
                <a:cs typeface="Arial"/>
              </a:rPr>
              <a:t>language </a:t>
            </a:r>
            <a:r>
              <a:rPr sz="1400" b="0" spc="50" dirty="0">
                <a:solidFill>
                  <a:srgbClr val="3B3B38"/>
                </a:solidFill>
                <a:latin typeface="Arial"/>
                <a:cs typeface="Arial"/>
              </a:rPr>
              <a:t>and </a:t>
            </a:r>
            <a:r>
              <a:rPr sz="1350" b="0" spc="35" dirty="0">
                <a:solidFill>
                  <a:srgbClr val="4F4D49"/>
                </a:solidFill>
                <a:latin typeface="Arial"/>
                <a:cs typeface="Arial"/>
              </a:rPr>
              <a:t>ideas </a:t>
            </a:r>
            <a:r>
              <a:rPr sz="1400" b="0" spc="30" dirty="0">
                <a:solidFill>
                  <a:srgbClr val="3B3B38"/>
                </a:solidFill>
                <a:latin typeface="Arial"/>
                <a:cs typeface="Arial"/>
              </a:rPr>
              <a:t>of </a:t>
            </a:r>
            <a:r>
              <a:rPr sz="1400" b="0" spc="40" dirty="0">
                <a:solidFill>
                  <a:srgbClr val="3B3B38"/>
                </a:solidFill>
                <a:latin typeface="Arial"/>
                <a:cs typeface="Arial"/>
              </a:rPr>
              <a:t>what </a:t>
            </a:r>
            <a:r>
              <a:rPr sz="1350" b="0" spc="0" dirty="0">
                <a:solidFill>
                  <a:srgbClr val="3B3B38"/>
                </a:solidFill>
                <a:latin typeface="Arial"/>
                <a:cs typeface="Arial"/>
              </a:rPr>
              <a:t>was </a:t>
            </a:r>
            <a:r>
              <a:rPr sz="1350" b="0" spc="25" dirty="0">
                <a:solidFill>
                  <a:srgbClr val="3B3B38"/>
                </a:solidFill>
                <a:latin typeface="Arial"/>
                <a:cs typeface="Arial"/>
              </a:rPr>
              <a:t>once </a:t>
            </a:r>
            <a:r>
              <a:rPr sz="1400" b="0" spc="0" dirty="0">
                <a:solidFill>
                  <a:srgbClr val="3B3B38"/>
                </a:solidFill>
                <a:latin typeface="Arial"/>
                <a:cs typeface="Arial"/>
              </a:rPr>
              <a:t>conceived </a:t>
            </a:r>
            <a:r>
              <a:rPr sz="1400" b="0" dirty="0">
                <a:solidFill>
                  <a:srgbClr val="3B3B38"/>
                </a:solidFill>
                <a:latin typeface="Arial"/>
                <a:cs typeface="Arial"/>
              </a:rPr>
              <a:t>of </a:t>
            </a:r>
            <a:r>
              <a:rPr sz="1500" b="0" spc="35" dirty="0">
                <a:solidFill>
                  <a:srgbClr val="3B3B38"/>
                </a:solidFill>
                <a:latin typeface="Times New Roman"/>
                <a:cs typeface="Times New Roman"/>
              </a:rPr>
              <a:t>as </a:t>
            </a:r>
            <a:r>
              <a:rPr sz="1400" b="0" spc="-25" dirty="0">
                <a:solidFill>
                  <a:srgbClr val="3B3B38"/>
                </a:solidFill>
                <a:latin typeface="Arial"/>
                <a:cs typeface="Arial"/>
              </a:rPr>
              <a:t>an </a:t>
            </a:r>
            <a:r>
              <a:rPr sz="1350" b="0" spc="40" dirty="0">
                <a:solidFill>
                  <a:srgbClr val="3B3B38"/>
                </a:solidFill>
                <a:latin typeface="Arial"/>
                <a:cs typeface="Arial"/>
              </a:rPr>
              <a:t>almost </a:t>
            </a:r>
            <a:r>
              <a:rPr sz="1400" b="0" spc="25" dirty="0">
                <a:solidFill>
                  <a:srgbClr val="3B3B38"/>
                </a:solidFill>
                <a:latin typeface="Arial"/>
                <a:cs typeface="Arial"/>
              </a:rPr>
              <a:t>entirely </a:t>
            </a:r>
            <a:r>
              <a:rPr sz="1500" b="0" spc="55" dirty="0">
                <a:solidFill>
                  <a:srgbClr val="3B3B38"/>
                </a:solidFill>
                <a:latin typeface="Times New Roman"/>
                <a:cs typeface="Times New Roman"/>
              </a:rPr>
              <a:t>white, </a:t>
            </a:r>
            <a:r>
              <a:rPr sz="1400" b="0" spc="65" dirty="0">
                <a:solidFill>
                  <a:srgbClr val="3B3B38"/>
                </a:solidFill>
                <a:latin typeface="Arial"/>
                <a:cs typeface="Arial"/>
              </a:rPr>
              <a:t>male, </a:t>
            </a:r>
            <a:r>
              <a:rPr sz="1400" b="0" spc="100" dirty="0">
                <a:solidFill>
                  <a:srgbClr val="3B3B38"/>
                </a:solidFill>
                <a:latin typeface="Arial"/>
                <a:cs typeface="Arial"/>
              </a:rPr>
              <a:t>middle </a:t>
            </a:r>
            <a:r>
              <a:rPr sz="1400" b="0" spc="30" dirty="0">
                <a:solidFill>
                  <a:srgbClr val="3B3B38"/>
                </a:solidFill>
                <a:latin typeface="Arial"/>
                <a:cs typeface="Arial"/>
              </a:rPr>
              <a:t>class  </a:t>
            </a:r>
            <a:r>
              <a:rPr sz="1400" b="0" spc="65" dirty="0">
                <a:solidFill>
                  <a:srgbClr val="3B3B38"/>
                </a:solidFill>
                <a:latin typeface="Arial"/>
                <a:cs typeface="Arial"/>
              </a:rPr>
              <a:t>movement. </a:t>
            </a:r>
            <a:r>
              <a:rPr sz="1400" b="0" spc="-45" dirty="0">
                <a:solidFill>
                  <a:srgbClr val="3B3B38"/>
                </a:solidFill>
                <a:latin typeface="Arial"/>
                <a:cs typeface="Arial"/>
              </a:rPr>
              <a:t>As </a:t>
            </a:r>
            <a:r>
              <a:rPr sz="1400" b="0" spc="-30" dirty="0">
                <a:solidFill>
                  <a:srgbClr val="3B3B38"/>
                </a:solidFill>
                <a:latin typeface="Arial"/>
                <a:cs typeface="Arial"/>
              </a:rPr>
              <a:t>for </a:t>
            </a:r>
            <a:r>
              <a:rPr sz="1500" b="0" spc="-35" dirty="0">
                <a:solidFill>
                  <a:srgbClr val="3B3B38"/>
                </a:solidFill>
                <a:latin typeface="Times New Roman"/>
                <a:cs typeface="Times New Roman"/>
              </a:rPr>
              <a:t>the</a:t>
            </a:r>
            <a:r>
              <a:rPr sz="1500" b="0" spc="-145" dirty="0">
                <a:solidFill>
                  <a:srgbClr val="3B3B38"/>
                </a:solidFill>
                <a:latin typeface="Times New Roman"/>
                <a:cs typeface="Times New Roman"/>
              </a:rPr>
              <a:t> </a:t>
            </a:r>
            <a:r>
              <a:rPr sz="1500" b="0" spc="75" dirty="0">
                <a:solidFill>
                  <a:srgbClr val="3B3B38"/>
                </a:solidFill>
                <a:latin typeface="Times New Roman"/>
                <a:cs typeface="Times New Roman"/>
              </a:rPr>
              <a:t>dreams </a:t>
            </a:r>
            <a:r>
              <a:rPr sz="1500" b="0" spc="0" dirty="0">
                <a:solidFill>
                  <a:srgbClr val="3B3B38"/>
                </a:solidFill>
                <a:latin typeface="Times New Roman"/>
                <a:cs typeface="Times New Roman"/>
              </a:rPr>
              <a:t>of </a:t>
            </a:r>
            <a:r>
              <a:rPr sz="1500" b="0" dirty="0">
                <a:solidFill>
                  <a:srgbClr val="3B3B38"/>
                </a:solidFill>
                <a:latin typeface="Times New Roman"/>
                <a:cs typeface="Times New Roman"/>
              </a:rPr>
              <a:t>de</a:t>
            </a:r>
            <a:r>
              <a:rPr sz="1500" b="0" spc="-40" dirty="0">
                <a:solidFill>
                  <a:srgbClr val="3B3B38"/>
                </a:solidFill>
                <a:latin typeface="Times New Roman"/>
                <a:cs typeface="Times New Roman"/>
              </a:rPr>
              <a:t>mocracy</a:t>
            </a:r>
            <a:r>
              <a:rPr sz="1500" b="0" spc="-40" dirty="0">
                <a:solidFill>
                  <a:srgbClr val="8A8987"/>
                </a:solidFill>
                <a:latin typeface="Times New Roman"/>
                <a:cs typeface="Times New Roman"/>
              </a:rPr>
              <a:t>· </a:t>
            </a:r>
            <a:r>
              <a:rPr sz="1400" b="0" spc="75" dirty="0">
                <a:solidFill>
                  <a:srgbClr val="3B3B38"/>
                </a:solidFill>
                <a:latin typeface="Arial"/>
                <a:cs typeface="Arial"/>
              </a:rPr>
              <a:t>from </a:t>
            </a:r>
            <a:r>
              <a:rPr sz="1400" b="0" spc="55" dirty="0">
                <a:solidFill>
                  <a:srgbClr val="3B3B38"/>
                </a:solidFill>
                <a:latin typeface="Arial"/>
                <a:cs typeface="Arial"/>
              </a:rPr>
              <a:t>the </a:t>
            </a:r>
            <a:r>
              <a:rPr sz="1400" b="0" spc="25" dirty="0">
                <a:solidFill>
                  <a:srgbClr val="3B3B38"/>
                </a:solidFill>
                <a:latin typeface="Arial"/>
                <a:cs typeface="Arial"/>
              </a:rPr>
              <a:t>period: </a:t>
            </a:r>
            <a:r>
              <a:rPr sz="1550" b="0" spc="50" dirty="0">
                <a:solidFill>
                  <a:srgbClr val="3B3B38"/>
                </a:solidFill>
                <a:latin typeface="Times New Roman"/>
                <a:cs typeface="Times New Roman"/>
              </a:rPr>
              <a:t>despite </a:t>
            </a:r>
            <a:r>
              <a:rPr sz="1500" b="0" spc="40" dirty="0">
                <a:solidFill>
                  <a:srgbClr val="3B3B38"/>
                </a:solidFill>
                <a:latin typeface="Times New Roman"/>
                <a:cs typeface="Times New Roman"/>
              </a:rPr>
              <a:t>the </a:t>
            </a:r>
            <a:r>
              <a:rPr sz="1500" b="0" spc="100" dirty="0">
                <a:solidFill>
                  <a:srgbClr val="4F4D49"/>
                </a:solidFill>
                <a:latin typeface="Times New Roman"/>
                <a:cs typeface="Times New Roman"/>
              </a:rPr>
              <a:t>frequent </a:t>
            </a:r>
            <a:r>
              <a:rPr sz="1400" b="0" spc="50" dirty="0">
                <a:solidFill>
                  <a:srgbClr val="3B3B38"/>
                </a:solidFill>
                <a:latin typeface="Arial"/>
                <a:cs typeface="Arial"/>
              </a:rPr>
              <a:t>blindness </a:t>
            </a:r>
            <a:r>
              <a:rPr sz="1500" b="0" spc="50" dirty="0">
                <a:solidFill>
                  <a:srgbClr val="3B3B38"/>
                </a:solidFill>
                <a:latin typeface="Times New Roman"/>
                <a:cs typeface="Times New Roman"/>
              </a:rPr>
              <a:t>of </a:t>
            </a:r>
            <a:r>
              <a:rPr sz="1550" b="0" spc="40" dirty="0">
                <a:solidFill>
                  <a:srgbClr val="3B3B38"/>
                </a:solidFill>
                <a:latin typeface="Times New Roman"/>
                <a:cs typeface="Times New Roman"/>
              </a:rPr>
              <a:t>the</a:t>
            </a: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b="0" spc="50" dirty="0">
                <a:solidFill>
                  <a:srgbClr val="3B3B38"/>
                </a:solidFill>
                <a:latin typeface="Arial"/>
                <a:cs typeface="Arial"/>
              </a:rPr>
              <a:t>those </a:t>
            </a:r>
            <a:r>
              <a:rPr sz="1500" b="0" spc="60" dirty="0">
                <a:solidFill>
                  <a:srgbClr val="3B3B38"/>
                </a:solidFill>
                <a:latin typeface="Times New Roman"/>
                <a:cs typeface="Times New Roman"/>
              </a:rPr>
              <a:t>who </a:t>
            </a:r>
            <a:r>
              <a:rPr sz="1400" b="0" spc="25" dirty="0">
                <a:solidFill>
                  <a:srgbClr val="3B3B38"/>
                </a:solidFill>
                <a:latin typeface="Arial"/>
                <a:cs typeface="Arial"/>
              </a:rPr>
              <a:t>e</a:t>
            </a:r>
            <a:r>
              <a:rPr sz="1400" b="0" spc="25" dirty="0">
                <a:solidFill>
                  <a:srgbClr val="8A8987"/>
                </a:solidFill>
                <a:latin typeface="Arial"/>
                <a:cs typeface="Arial"/>
              </a:rPr>
              <a:t>'</a:t>
            </a:r>
            <a:r>
              <a:rPr sz="1400" b="0" spc="25" dirty="0">
                <a:solidFill>
                  <a:srgbClr val="3B3B38"/>
                </a:solidFill>
                <a:latin typeface="Arial"/>
                <a:cs typeface="Arial"/>
              </a:rPr>
              <a:t>mbodied </a:t>
            </a:r>
            <a:r>
              <a:rPr sz="1500" b="0" spc="85" dirty="0">
                <a:solidFill>
                  <a:srgbClr val="3B3B38"/>
                </a:solidFill>
                <a:latin typeface="Times New Roman"/>
                <a:cs typeface="Times New Roman"/>
              </a:rPr>
              <a:t>them, </a:t>
            </a:r>
            <a:r>
              <a:rPr sz="1600" b="0" spc="15" dirty="0">
                <a:solidFill>
                  <a:srgbClr val="3B3B38"/>
                </a:solidFill>
                <a:latin typeface="Times New Roman"/>
                <a:cs typeface="Times New Roman"/>
              </a:rPr>
              <a:t>they </a:t>
            </a:r>
            <a:r>
              <a:rPr sz="1400" b="0" spc="25" dirty="0">
                <a:solidFill>
                  <a:srgbClr val="3B3B38"/>
                </a:solidFill>
                <a:latin typeface="Arial"/>
                <a:cs typeface="Arial"/>
              </a:rPr>
              <a:t>remain bold, </a:t>
            </a:r>
            <a:r>
              <a:rPr sz="1350" b="0" spc="15" dirty="0">
                <a:solidFill>
                  <a:srgbClr val="3B3B38"/>
                </a:solidFill>
                <a:latin typeface="Arial"/>
                <a:cs typeface="Arial"/>
              </a:rPr>
              <a:t>diverse, </a:t>
            </a:r>
            <a:r>
              <a:rPr sz="1400" b="0" spc="25" dirty="0">
                <a:solidFill>
                  <a:srgbClr val="3B3B38"/>
                </a:solidFill>
                <a:latin typeface="Arial"/>
                <a:cs typeface="Arial"/>
              </a:rPr>
              <a:t>and </a:t>
            </a:r>
            <a:r>
              <a:rPr sz="1400" b="0" spc="5" dirty="0">
                <a:solidFill>
                  <a:srgbClr val="3B3B38"/>
                </a:solidFill>
                <a:latin typeface="Arial"/>
                <a:cs typeface="Arial"/>
              </a:rPr>
              <a:t>daring. </a:t>
            </a:r>
            <a:r>
              <a:rPr sz="1500" b="0" spc="10" dirty="0">
                <a:solidFill>
                  <a:srgbClr val="3B3B38"/>
                </a:solidFill>
                <a:latin typeface="Times New Roman"/>
                <a:cs typeface="Times New Roman"/>
              </a:rPr>
              <a:t>It </a:t>
            </a:r>
            <a:r>
              <a:rPr sz="1400" b="0" dirty="0">
                <a:solidFill>
                  <a:srgbClr val="3B3B38"/>
                </a:solidFill>
                <a:latin typeface="Arial"/>
                <a:cs typeface="Arial"/>
              </a:rPr>
              <a:t>is for </a:t>
            </a:r>
            <a:r>
              <a:rPr sz="1500" b="0" spc="55" dirty="0">
                <a:solidFill>
                  <a:srgbClr val="3B3B38"/>
                </a:solidFill>
                <a:latin typeface="Times New Roman"/>
                <a:cs typeface="Times New Roman"/>
              </a:rPr>
              <a:t>this </a:t>
            </a:r>
            <a:r>
              <a:rPr sz="1400" b="0" spc="30" dirty="0">
                <a:solidFill>
                  <a:srgbClr val="3B3B38"/>
                </a:solidFill>
                <a:latin typeface="Arial"/>
                <a:cs typeface="Arial"/>
              </a:rPr>
              <a:t>reason </a:t>
            </a:r>
            <a:r>
              <a:rPr sz="1500" b="0" spc="135" dirty="0">
                <a:solidFill>
                  <a:srgbClr val="3B3B38"/>
                </a:solidFill>
                <a:latin typeface="Times New Roman"/>
                <a:cs typeface="Times New Roman"/>
              </a:rPr>
              <a:t>that</a:t>
            </a:r>
            <a:r>
              <a:rPr sz="1500" b="0" spc="-195" dirty="0">
                <a:solidFill>
                  <a:srgbClr val="3B3B38"/>
                </a:solidFill>
                <a:latin typeface="Times New Roman"/>
                <a:cs typeface="Times New Roman"/>
              </a:rPr>
              <a:t> </a:t>
            </a:r>
            <a:r>
              <a:rPr sz="1650" b="0" spc="60" dirty="0">
                <a:solidFill>
                  <a:srgbClr val="3B3B38"/>
                </a:solidFill>
                <a:latin typeface="Times New Roman"/>
                <a:cs typeface="Times New Roman"/>
              </a:rPr>
              <a:t>democratic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002" y="2980421"/>
            <a:ext cx="8892540" cy="109918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95"/>
              </a:spcBef>
            </a:pPr>
            <a:r>
              <a:rPr sz="1500" spc="-15" dirty="0">
                <a:solidFill>
                  <a:srgbClr val="3B3B38"/>
                </a:solidFill>
                <a:latin typeface="Times New Roman"/>
                <a:cs typeface="Times New Roman"/>
              </a:rPr>
              <a:t>poliUcal </a:t>
            </a:r>
            <a:r>
              <a:rPr sz="1500" spc="50" dirty="0">
                <a:solidFill>
                  <a:srgbClr val="3B3B38"/>
                </a:solidFill>
                <a:latin typeface="Times New Roman"/>
                <a:cs typeface="Times New Roman"/>
              </a:rPr>
              <a:t>theorists</a:t>
            </a:r>
            <a:r>
              <a:rPr sz="1500" spc="50" dirty="0">
                <a:solidFill>
                  <a:srgbClr val="4F4D49"/>
                </a:solidFill>
                <a:latin typeface="Times New Roman"/>
                <a:cs typeface="Times New Roman"/>
              </a:rPr>
              <a:t>...</a:t>
            </a:r>
            <a:r>
              <a:rPr sz="1500" spc="50" dirty="0">
                <a:solidFill>
                  <a:srgbClr val="3B3B38"/>
                </a:solidFill>
                <a:latin typeface="Times New Roman"/>
                <a:cs typeface="Times New Roman"/>
              </a:rPr>
              <a:t>have </a:t>
            </a:r>
            <a:r>
              <a:rPr sz="1350" spc="55" dirty="0">
                <a:solidFill>
                  <a:srgbClr val="3B3B38"/>
                </a:solidFill>
                <a:latin typeface="Arial"/>
                <a:cs typeface="Arial"/>
              </a:rPr>
              <a:t>looked </a:t>
            </a:r>
            <a:r>
              <a:rPr sz="1350" spc="10" dirty="0">
                <a:solidFill>
                  <a:srgbClr val="3B3B38"/>
                </a:solidFill>
                <a:latin typeface="Arial"/>
                <a:cs typeface="Arial"/>
              </a:rPr>
              <a:t>so </a:t>
            </a:r>
            <a:r>
              <a:rPr sz="1350" spc="25" dirty="0">
                <a:solidFill>
                  <a:srgbClr val="3B3B38"/>
                </a:solidFill>
                <a:latin typeface="Arial"/>
                <a:cs typeface="Arial"/>
              </a:rPr>
              <a:t>longingly at </a:t>
            </a:r>
            <a:r>
              <a:rPr sz="1350" spc="30" dirty="0">
                <a:solidFill>
                  <a:srgbClr val="3B3B38"/>
                </a:solidFill>
                <a:latin typeface="Arial"/>
                <a:cs typeface="Arial"/>
              </a:rPr>
              <a:t>the </a:t>
            </a:r>
            <a:r>
              <a:rPr sz="1350" spc="40" dirty="0">
                <a:solidFill>
                  <a:srgbClr val="3B3B38"/>
                </a:solidFill>
                <a:latin typeface="Arial"/>
                <a:cs typeface="Arial"/>
              </a:rPr>
              <a:t>active </a:t>
            </a:r>
            <a:r>
              <a:rPr sz="1350" spc="35" dirty="0">
                <a:solidFill>
                  <a:srgbClr val="3B3B38"/>
                </a:solidFill>
                <a:latin typeface="Arial"/>
                <a:cs typeface="Arial"/>
              </a:rPr>
              <a:t>citizenship </a:t>
            </a:r>
            <a:r>
              <a:rPr sz="1350" spc="30" dirty="0">
                <a:solidFill>
                  <a:srgbClr val="3B3B38"/>
                </a:solidFill>
                <a:latin typeface="Arial"/>
                <a:cs typeface="Arial"/>
              </a:rPr>
              <a:t>of </a:t>
            </a:r>
            <a:r>
              <a:rPr sz="1500" spc="35" dirty="0">
                <a:solidFill>
                  <a:srgbClr val="3B3B38"/>
                </a:solidFill>
                <a:latin typeface="Times New Roman"/>
                <a:cs typeface="Times New Roman"/>
              </a:rPr>
              <a:t>the </a:t>
            </a:r>
            <a:r>
              <a:rPr sz="1450" spc="-105" dirty="0">
                <a:solidFill>
                  <a:srgbClr val="3B3B38"/>
                </a:solidFill>
                <a:latin typeface="Arial"/>
                <a:cs typeface="Arial"/>
              </a:rPr>
              <a:t>Pr </a:t>
            </a:r>
            <a:r>
              <a:rPr sz="1450" spc="-55" dirty="0">
                <a:solidFill>
                  <a:srgbClr val="3B3B38"/>
                </a:solidFill>
                <a:latin typeface="Arial"/>
                <a:cs typeface="Arial"/>
              </a:rPr>
              <a:t>ogr</a:t>
            </a:r>
            <a:r>
              <a:rPr sz="1450" spc="-55" dirty="0">
                <a:solidFill>
                  <a:srgbClr val="8A8987"/>
                </a:solidFill>
                <a:latin typeface="Arial"/>
                <a:cs typeface="Arial"/>
              </a:rPr>
              <a:t>,</a:t>
            </a:r>
            <a:r>
              <a:rPr sz="1450" spc="-55" dirty="0">
                <a:solidFill>
                  <a:srgbClr val="3B3B38"/>
                </a:solidFill>
                <a:latin typeface="Arial"/>
                <a:cs typeface="Arial"/>
              </a:rPr>
              <a:t>essrve </a:t>
            </a:r>
            <a:r>
              <a:rPr sz="1350" spc="-85" dirty="0">
                <a:solidFill>
                  <a:srgbClr val="3B3B38"/>
                </a:solidFill>
                <a:latin typeface="Arial"/>
                <a:cs typeface="Arial"/>
              </a:rPr>
              <a:t>Er </a:t>
            </a:r>
            <a:r>
              <a:rPr sz="1350" spc="-185" dirty="0">
                <a:solidFill>
                  <a:srgbClr val="3B3B38"/>
                </a:solidFill>
                <a:latin typeface="Arial"/>
                <a:cs typeface="Arial"/>
              </a:rPr>
              <a:t>a</a:t>
            </a:r>
            <a:r>
              <a:rPr sz="1350" spc="-185" dirty="0">
                <a:solidFill>
                  <a:srgbClr val="72706E"/>
                </a:solidFill>
                <a:latin typeface="Arial"/>
                <a:cs typeface="Arial"/>
              </a:rPr>
              <a:t>,</a:t>
            </a:r>
            <a:r>
              <a:rPr sz="1350" spc="-185" dirty="0">
                <a:solidFill>
                  <a:srgbClr val="4F4D49"/>
                </a:solidFill>
                <a:latin typeface="Arial"/>
                <a:cs typeface="Arial"/>
              </a:rPr>
              <a:t>, </a:t>
            </a:r>
            <a:r>
              <a:rPr sz="1400" spc="-120" dirty="0">
                <a:solidFill>
                  <a:srgbClr val="8A8987"/>
                </a:solidFill>
                <a:latin typeface="Arial"/>
                <a:cs typeface="Arial"/>
              </a:rPr>
              <a:t>·</a:t>
            </a:r>
            <a:r>
              <a:rPr sz="1400" spc="-120" dirty="0">
                <a:solidFill>
                  <a:srgbClr val="3B3B38"/>
                </a:solidFill>
                <a:latin typeface="Arial"/>
                <a:cs typeface="Arial"/>
              </a:rPr>
              <a:t>se </a:t>
            </a:r>
            <a:r>
              <a:rPr sz="1400" spc="0" dirty="0">
                <a:solidFill>
                  <a:srgbClr val="3B3B38"/>
                </a:solidFill>
                <a:latin typeface="Arial"/>
                <a:cs typeface="Arial"/>
              </a:rPr>
              <a:t>eki </a:t>
            </a:r>
            <a:r>
              <a:rPr sz="1400" spc="65" dirty="0">
                <a:solidFill>
                  <a:srgbClr val="3B3B38"/>
                </a:solidFill>
                <a:latin typeface="Arial"/>
                <a:cs typeface="Arial"/>
              </a:rPr>
              <a:t>ng</a:t>
            </a:r>
            <a:r>
              <a:rPr sz="1400" spc="135" dirty="0">
                <a:solidFill>
                  <a:srgbClr val="3B3B38"/>
                </a:solidFill>
                <a:latin typeface="Arial"/>
                <a:cs typeface="Arial"/>
              </a:rPr>
              <a:t> </a:t>
            </a:r>
            <a:r>
              <a:rPr sz="1450" spc="30" dirty="0">
                <a:solidFill>
                  <a:srgbClr val="3B3B38"/>
                </a:solidFill>
                <a:latin typeface="Arial"/>
                <a:cs typeface="Arial"/>
              </a:rPr>
              <a:t>ways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400" spc="25" dirty="0">
                <a:solidFill>
                  <a:srgbClr val="4F4D49"/>
                </a:solidFill>
                <a:latin typeface="Arial"/>
                <a:cs typeface="Arial"/>
              </a:rPr>
              <a:t>to </a:t>
            </a:r>
            <a:r>
              <a:rPr sz="1400" spc="-215" dirty="0">
                <a:solidFill>
                  <a:srgbClr val="4F4D49"/>
                </a:solidFill>
                <a:latin typeface="Arial"/>
                <a:cs typeface="Arial"/>
              </a:rPr>
              <a:t>r</a:t>
            </a:r>
            <a:r>
              <a:rPr sz="1400" spc="-215" dirty="0">
                <a:solidFill>
                  <a:srgbClr val="72706E"/>
                </a:solidFill>
                <a:latin typeface="Arial"/>
                <a:cs typeface="Arial"/>
              </a:rPr>
              <a:t>,</a:t>
            </a:r>
            <a:r>
              <a:rPr sz="1400" spc="-215" dirty="0">
                <a:solidFill>
                  <a:srgbClr val="4F4D49"/>
                </a:solidFill>
                <a:latin typeface="Arial"/>
                <a:cs typeface="Arial"/>
              </a:rPr>
              <a:t>e </a:t>
            </a:r>
            <a:r>
              <a:rPr sz="1400" spc="5" dirty="0">
                <a:solidFill>
                  <a:srgbClr val="3B3B38"/>
                </a:solidFill>
                <a:latin typeface="Arial"/>
                <a:cs typeface="Arial"/>
              </a:rPr>
              <a:t>kind </a:t>
            </a:r>
            <a:r>
              <a:rPr sz="1400" spc="-75" dirty="0">
                <a:solidFill>
                  <a:srgbClr val="3B3B38"/>
                </a:solidFill>
                <a:latin typeface="Arial"/>
                <a:cs typeface="Arial"/>
              </a:rPr>
              <a:t>re </a:t>
            </a:r>
            <a:r>
              <a:rPr sz="1400" spc="-35" dirty="0">
                <a:solidFill>
                  <a:srgbClr val="3B3B38"/>
                </a:solidFill>
                <a:latin typeface="Arial"/>
                <a:cs typeface="Arial"/>
              </a:rPr>
              <a:t>the </a:t>
            </a:r>
            <a:r>
              <a:rPr sz="1400" spc="30" dirty="0">
                <a:solidFill>
                  <a:srgbClr val="3B3B38"/>
                </a:solidFill>
                <a:latin typeface="Arial"/>
                <a:cs typeface="Arial"/>
              </a:rPr>
              <a:t>democratic </a:t>
            </a:r>
            <a:r>
              <a:rPr sz="1400" spc="5" dirty="0">
                <a:solidFill>
                  <a:srgbClr val="4F4D49"/>
                </a:solidFill>
                <a:latin typeface="Arial"/>
                <a:cs typeface="Arial"/>
              </a:rPr>
              <a:t>impulses </a:t>
            </a:r>
            <a:r>
              <a:rPr sz="1400" spc="0" dirty="0">
                <a:solidFill>
                  <a:srgbClr val="3B3B38"/>
                </a:solidFill>
                <a:latin typeface="Arial"/>
                <a:cs typeface="Arial"/>
              </a:rPr>
              <a:t>of </a:t>
            </a:r>
            <a:r>
              <a:rPr sz="1400" spc="-70" dirty="0">
                <a:solidFill>
                  <a:srgbClr val="3B3B38"/>
                </a:solidFill>
                <a:latin typeface="Arial"/>
                <a:cs typeface="Arial"/>
              </a:rPr>
              <a:t>a </a:t>
            </a:r>
            <a:r>
              <a:rPr sz="1400" spc="35" dirty="0">
                <a:solidFill>
                  <a:srgbClr val="3B3B38"/>
                </a:solidFill>
                <a:latin typeface="Arial"/>
                <a:cs typeface="Arial"/>
              </a:rPr>
              <a:t>century</a:t>
            </a:r>
            <a:r>
              <a:rPr sz="1400" spc="-135" dirty="0">
                <a:solidFill>
                  <a:srgbClr val="3B3B38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B3B38"/>
                </a:solidFill>
                <a:latin typeface="Arial"/>
                <a:cs typeface="Arial"/>
              </a:rPr>
              <a:t>ago"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L="4257675">
              <a:lnSpc>
                <a:spcPct val="100000"/>
              </a:lnSpc>
            </a:pPr>
            <a:r>
              <a:rPr sz="1500" spc="15" dirty="0">
                <a:solidFill>
                  <a:srgbClr val="3B3B38"/>
                </a:solidFill>
                <a:latin typeface="Times New Roman"/>
                <a:cs typeface="Times New Roman"/>
              </a:rPr>
              <a:t>Robert </a:t>
            </a:r>
            <a:r>
              <a:rPr sz="1500" spc="-100" dirty="0">
                <a:solidFill>
                  <a:srgbClr val="3B3B38"/>
                </a:solidFill>
                <a:latin typeface="Times New Roman"/>
                <a:cs typeface="Times New Roman"/>
              </a:rPr>
              <a:t>D. </a:t>
            </a:r>
            <a:r>
              <a:rPr sz="1500" spc="35" dirty="0">
                <a:solidFill>
                  <a:srgbClr val="3B3B38"/>
                </a:solidFill>
                <a:latin typeface="Times New Roman"/>
                <a:cs typeface="Times New Roman"/>
              </a:rPr>
              <a:t>Johnson, </a:t>
            </a:r>
            <a:r>
              <a:rPr sz="1500" spc="10" dirty="0">
                <a:solidFill>
                  <a:srgbClr val="3B3B38"/>
                </a:solidFill>
                <a:latin typeface="Times New Roman"/>
                <a:cs typeface="Times New Roman"/>
              </a:rPr>
              <a:t>"The </a:t>
            </a:r>
            <a:r>
              <a:rPr sz="1500" spc="25" dirty="0">
                <a:solidFill>
                  <a:srgbClr val="3B3B38"/>
                </a:solidFill>
                <a:latin typeface="Times New Roman"/>
                <a:cs typeface="Times New Roman"/>
              </a:rPr>
              <a:t>Possibilities </a:t>
            </a:r>
            <a:r>
              <a:rPr sz="1500" spc="10" dirty="0">
                <a:solidFill>
                  <a:srgbClr val="3B3B38"/>
                </a:solidFill>
                <a:latin typeface="Times New Roman"/>
                <a:cs typeface="Times New Roman"/>
              </a:rPr>
              <a:t>of </a:t>
            </a:r>
            <a:r>
              <a:rPr sz="1400" spc="65" dirty="0">
                <a:solidFill>
                  <a:srgbClr val="3B3B38"/>
                </a:solidFill>
                <a:latin typeface="Arial"/>
                <a:cs typeface="Arial"/>
              </a:rPr>
              <a:t>Politics."</a:t>
            </a:r>
            <a:r>
              <a:rPr sz="1400" spc="275" dirty="0">
                <a:solidFill>
                  <a:srgbClr val="3B3B38"/>
                </a:solidFill>
                <a:latin typeface="Arial"/>
                <a:cs typeface="Arial"/>
              </a:rPr>
              <a:t> </a:t>
            </a:r>
            <a:r>
              <a:rPr sz="1500" spc="160" dirty="0">
                <a:solidFill>
                  <a:srgbClr val="3B3B38"/>
                </a:solidFill>
                <a:latin typeface="Times New Roman"/>
                <a:cs typeface="Times New Roman"/>
              </a:rPr>
              <a:t>2011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8064" y="1621536"/>
            <a:ext cx="3912108" cy="2997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6344" y="16764"/>
            <a:ext cx="8235696" cy="1359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6226" y="196341"/>
            <a:ext cx="74498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latin typeface="Arial"/>
                <a:cs typeface="Arial"/>
              </a:rPr>
              <a:t>The </a:t>
            </a:r>
            <a:r>
              <a:rPr sz="4800" b="0" spc="-30" dirty="0">
                <a:latin typeface="Arial"/>
                <a:cs typeface="Arial"/>
              </a:rPr>
              <a:t>Triangle </a:t>
            </a:r>
            <a:r>
              <a:rPr sz="4800" b="0" spc="-5" dirty="0">
                <a:latin typeface="Arial"/>
                <a:cs typeface="Arial"/>
              </a:rPr>
              <a:t>Shirtwaist</a:t>
            </a:r>
            <a:r>
              <a:rPr sz="4800" b="0" dirty="0">
                <a:latin typeface="Arial"/>
                <a:cs typeface="Arial"/>
              </a:rPr>
              <a:t> Fire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74535" y="1121663"/>
            <a:ext cx="2569464" cy="4021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121663"/>
            <a:ext cx="2976372" cy="4021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9467" y="1060703"/>
            <a:ext cx="3764279" cy="3037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2231" y="431291"/>
            <a:ext cx="1191768" cy="438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0711" y="62484"/>
            <a:ext cx="1359407" cy="4945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51788" y="442087"/>
            <a:ext cx="1438275" cy="41592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" algn="ctr">
              <a:lnSpc>
                <a:spcPts val="5405"/>
              </a:lnSpc>
            </a:pPr>
            <a:r>
              <a:rPr sz="4800" b="1" spc="-25" dirty="0">
                <a:solidFill>
                  <a:srgbClr val="184430"/>
                </a:solidFill>
                <a:latin typeface="Arial"/>
                <a:cs typeface="Arial"/>
              </a:rPr>
              <a:t>Roosevelt’s</a:t>
            </a:r>
            <a:endParaRPr sz="4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800" b="1" spc="-5" dirty="0">
                <a:solidFill>
                  <a:srgbClr val="184430"/>
                </a:solidFill>
                <a:latin typeface="Arial"/>
                <a:cs typeface="Arial"/>
              </a:rPr>
              <a:t>“Square</a:t>
            </a:r>
            <a:r>
              <a:rPr sz="4800" b="1" spc="-35" dirty="0">
                <a:solidFill>
                  <a:srgbClr val="184430"/>
                </a:solidFill>
                <a:latin typeface="Arial"/>
                <a:cs typeface="Arial"/>
              </a:rPr>
              <a:t> </a:t>
            </a:r>
            <a:r>
              <a:rPr sz="4800" b="1" spc="-10" dirty="0">
                <a:solidFill>
                  <a:srgbClr val="184430"/>
                </a:solidFill>
                <a:latin typeface="Arial"/>
                <a:cs typeface="Arial"/>
              </a:rPr>
              <a:t>Deal”</a:t>
            </a:r>
            <a:endParaRPr sz="4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3231" y="731519"/>
            <a:ext cx="1004316" cy="307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14059" y="725423"/>
            <a:ext cx="1351788" cy="3139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131" y="4186428"/>
            <a:ext cx="2066544" cy="3139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02223" y="4186428"/>
            <a:ext cx="1758696" cy="3139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7136" y="16764"/>
            <a:ext cx="7752588" cy="135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7018" y="196341"/>
            <a:ext cx="69659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" dirty="0"/>
              <a:t>Roosevelt’s </a:t>
            </a:r>
            <a:r>
              <a:rPr sz="4800" dirty="0"/>
              <a:t>“Three</a:t>
            </a:r>
            <a:r>
              <a:rPr sz="4800" spc="35" dirty="0"/>
              <a:t> </a:t>
            </a:r>
            <a:r>
              <a:rPr sz="4800" spc="-50" dirty="0"/>
              <a:t>C’s”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2979420" y="1712976"/>
            <a:ext cx="3554095" cy="1111250"/>
          </a:xfrm>
          <a:custGeom>
            <a:avLst/>
            <a:gdLst/>
            <a:ahLst/>
            <a:cxnLst/>
            <a:rect l="l" t="t" r="r" b="b"/>
            <a:pathLst>
              <a:path w="3554095" h="1111250">
                <a:moveTo>
                  <a:pt x="0" y="1110996"/>
                </a:moveTo>
                <a:lnTo>
                  <a:pt x="3553967" y="1110996"/>
                </a:lnTo>
                <a:lnTo>
                  <a:pt x="3553967" y="0"/>
                </a:lnTo>
                <a:lnTo>
                  <a:pt x="0" y="0"/>
                </a:lnTo>
                <a:lnTo>
                  <a:pt x="0" y="111099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9420" y="1712976"/>
            <a:ext cx="3554095" cy="1111250"/>
          </a:xfrm>
          <a:custGeom>
            <a:avLst/>
            <a:gdLst/>
            <a:ahLst/>
            <a:cxnLst/>
            <a:rect l="l" t="t" r="r" b="b"/>
            <a:pathLst>
              <a:path w="3554095" h="1111250">
                <a:moveTo>
                  <a:pt x="0" y="1110996"/>
                </a:moveTo>
                <a:lnTo>
                  <a:pt x="3553967" y="1110996"/>
                </a:lnTo>
                <a:lnTo>
                  <a:pt x="3553967" y="0"/>
                </a:lnTo>
                <a:lnTo>
                  <a:pt x="0" y="0"/>
                </a:lnTo>
                <a:lnTo>
                  <a:pt x="0" y="1110996"/>
                </a:lnTo>
                <a:close/>
              </a:path>
            </a:pathLst>
          </a:custGeom>
          <a:ln w="12192">
            <a:solidFill>
              <a:srgbClr val="F8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37152" y="1824608"/>
            <a:ext cx="1884680" cy="8191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193675">
              <a:lnSpc>
                <a:spcPts val="2890"/>
              </a:lnSpc>
              <a:spcBef>
                <a:spcPts val="580"/>
              </a:spcBef>
            </a:pPr>
            <a:r>
              <a:rPr sz="2800" spc="-5" dirty="0">
                <a:latin typeface="Times New Roman"/>
                <a:cs typeface="Times New Roman"/>
              </a:rPr>
              <a:t>Control of  Co</a:t>
            </a:r>
            <a:r>
              <a:rPr sz="2800" dirty="0">
                <a:latin typeface="Times New Roman"/>
                <a:cs typeface="Times New Roman"/>
              </a:rPr>
              <a:t>rpo</a:t>
            </a:r>
            <a:r>
              <a:rPr sz="2800" spc="-5" dirty="0">
                <a:latin typeface="Times New Roman"/>
                <a:cs typeface="Times New Roman"/>
              </a:rPr>
              <a:t>rati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22220" y="1261871"/>
            <a:ext cx="1394460" cy="1825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2616" y="1353311"/>
            <a:ext cx="1153668" cy="1565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3355" y="3419855"/>
            <a:ext cx="3556000" cy="1111250"/>
          </a:xfrm>
          <a:custGeom>
            <a:avLst/>
            <a:gdLst/>
            <a:ahLst/>
            <a:cxnLst/>
            <a:rect l="l" t="t" r="r" b="b"/>
            <a:pathLst>
              <a:path w="3556000" h="1111250">
                <a:moveTo>
                  <a:pt x="0" y="1110996"/>
                </a:moveTo>
                <a:lnTo>
                  <a:pt x="3555492" y="1110996"/>
                </a:lnTo>
                <a:lnTo>
                  <a:pt x="3555492" y="0"/>
                </a:lnTo>
                <a:lnTo>
                  <a:pt x="0" y="0"/>
                </a:lnTo>
                <a:lnTo>
                  <a:pt x="0" y="111099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3355" y="3419855"/>
            <a:ext cx="3556000" cy="1111250"/>
          </a:xfrm>
          <a:custGeom>
            <a:avLst/>
            <a:gdLst/>
            <a:ahLst/>
            <a:cxnLst/>
            <a:rect l="l" t="t" r="r" b="b"/>
            <a:pathLst>
              <a:path w="3556000" h="1111250">
                <a:moveTo>
                  <a:pt x="0" y="1110996"/>
                </a:moveTo>
                <a:lnTo>
                  <a:pt x="3555492" y="1110996"/>
                </a:lnTo>
                <a:lnTo>
                  <a:pt x="3555492" y="0"/>
                </a:lnTo>
                <a:lnTo>
                  <a:pt x="0" y="0"/>
                </a:lnTo>
                <a:lnTo>
                  <a:pt x="0" y="1110996"/>
                </a:lnTo>
                <a:close/>
              </a:path>
            </a:pathLst>
          </a:custGeom>
          <a:ln w="12191">
            <a:solidFill>
              <a:srgbClr val="F8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99842" y="3531514"/>
            <a:ext cx="1487170" cy="819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ts val="3125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Con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er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125"/>
              </a:lnSpc>
            </a:pPr>
            <a:r>
              <a:rPr sz="2800" spc="-5" dirty="0">
                <a:latin typeface="Times New Roman"/>
                <a:cs typeface="Times New Roman"/>
              </a:rPr>
              <a:t>Protection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6448" y="2955035"/>
            <a:ext cx="1296924" cy="18547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3795" y="3046476"/>
            <a:ext cx="1062228" cy="1592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69764" y="3419855"/>
            <a:ext cx="3554095" cy="1111250"/>
          </a:xfrm>
          <a:custGeom>
            <a:avLst/>
            <a:gdLst/>
            <a:ahLst/>
            <a:cxnLst/>
            <a:rect l="l" t="t" r="r" b="b"/>
            <a:pathLst>
              <a:path w="3554095" h="1111250">
                <a:moveTo>
                  <a:pt x="0" y="1110996"/>
                </a:moveTo>
                <a:lnTo>
                  <a:pt x="3553967" y="1110996"/>
                </a:lnTo>
                <a:lnTo>
                  <a:pt x="3553967" y="0"/>
                </a:lnTo>
                <a:lnTo>
                  <a:pt x="0" y="0"/>
                </a:lnTo>
                <a:lnTo>
                  <a:pt x="0" y="111099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69764" y="3419855"/>
            <a:ext cx="3554095" cy="1111250"/>
          </a:xfrm>
          <a:custGeom>
            <a:avLst/>
            <a:gdLst/>
            <a:ahLst/>
            <a:cxnLst/>
            <a:rect l="l" t="t" r="r" b="b"/>
            <a:pathLst>
              <a:path w="3554095" h="1111250">
                <a:moveTo>
                  <a:pt x="0" y="1110996"/>
                </a:moveTo>
                <a:lnTo>
                  <a:pt x="3553967" y="1110996"/>
                </a:lnTo>
                <a:lnTo>
                  <a:pt x="3553967" y="0"/>
                </a:lnTo>
                <a:lnTo>
                  <a:pt x="0" y="0"/>
                </a:lnTo>
                <a:lnTo>
                  <a:pt x="0" y="1110996"/>
                </a:lnTo>
                <a:close/>
              </a:path>
            </a:pathLst>
          </a:custGeom>
          <a:ln w="12191">
            <a:solidFill>
              <a:srgbClr val="F8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49544" y="3531514"/>
            <a:ext cx="2639695" cy="819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25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Conservation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ts val="3125"/>
              </a:lnSpc>
            </a:pPr>
            <a:r>
              <a:rPr sz="2800" spc="-5" dirty="0">
                <a:latin typeface="Times New Roman"/>
                <a:cs typeface="Times New Roman"/>
              </a:rPr>
              <a:t>Natural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Resources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9620" y="2982467"/>
            <a:ext cx="1260348" cy="17967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96967" y="3073907"/>
            <a:ext cx="1025651" cy="1537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7828"/>
            <a:ext cx="4576572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297256"/>
            <a:ext cx="3945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National</a:t>
            </a:r>
            <a:r>
              <a:rPr sz="4000" spc="-55" dirty="0"/>
              <a:t> </a:t>
            </a:r>
            <a:r>
              <a:rPr sz="4000" spc="-5" dirty="0"/>
              <a:t>Reform</a:t>
            </a:r>
            <a:endParaRPr sz="4000"/>
          </a:p>
        </p:txBody>
      </p:sp>
      <p:sp>
        <p:nvSpPr>
          <p:cNvPr id="28" name="object 28"/>
          <p:cNvSpPr txBox="1"/>
          <p:nvPr/>
        </p:nvSpPr>
        <p:spPr>
          <a:xfrm>
            <a:off x="286087" y="1232915"/>
            <a:ext cx="6495713" cy="382220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5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Labor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509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Anthracite Coal Strike &amp; Arbitration</a:t>
            </a:r>
            <a:r>
              <a:rPr sz="15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(1902)</a:t>
            </a:r>
            <a:r>
              <a:rPr lang="en-US"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  - result: 10% wage increase/9 hour workday for miners</a:t>
            </a:r>
            <a:endParaRPr sz="15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48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Department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Commerce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Labor</a:t>
            </a:r>
            <a:r>
              <a:rPr sz="15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(1903)</a:t>
            </a:r>
            <a:r>
              <a:rPr lang="en-US" sz="1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Trust-Busting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509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Northern Securities</a:t>
            </a:r>
            <a:r>
              <a:rPr sz="1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(1904)</a:t>
            </a:r>
            <a:r>
              <a:rPr lang="en-US" sz="1500" dirty="0">
                <a:solidFill>
                  <a:srgbClr val="FFFFFF"/>
                </a:solidFill>
                <a:latin typeface="Times New Roman"/>
                <a:cs typeface="Times New Roman"/>
              </a:rPr>
              <a:t>- combo of railroads – broke up the monopoly</a:t>
            </a:r>
            <a:endParaRPr sz="15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48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Standard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Oil</a:t>
            </a:r>
            <a:endParaRPr sz="15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48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“Good”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vs. “Bad”</a:t>
            </a:r>
            <a:r>
              <a:rPr sz="15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Trusts</a:t>
            </a:r>
            <a:r>
              <a:rPr lang="en-US"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 – bad – harmed public &amp; limited competition – good – through efficiency  low prices dominated a market. </a:t>
            </a:r>
            <a:endParaRPr sz="1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Railroad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Regulation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515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ICC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 Expansion</a:t>
            </a:r>
            <a:endParaRPr sz="1500" dirty="0">
              <a:latin typeface="Times New Roman"/>
              <a:cs typeface="Times New Roman"/>
            </a:endParaRPr>
          </a:p>
          <a:p>
            <a:pPr marL="1047750" lvl="2" indent="-349250">
              <a:lnSpc>
                <a:spcPct val="100000"/>
              </a:lnSpc>
              <a:spcBef>
                <a:spcPts val="480"/>
              </a:spcBef>
              <a:buFont typeface="Wingdings 2"/>
              <a:buChar char=""/>
              <a:tabLst>
                <a:tab pos="1047115" algn="l"/>
                <a:tab pos="104838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Elkins Act</a:t>
            </a:r>
            <a:r>
              <a:rPr sz="15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(1903)</a:t>
            </a:r>
            <a:r>
              <a:rPr lang="en-US" sz="1500" dirty="0">
                <a:solidFill>
                  <a:srgbClr val="FFFFFF"/>
                </a:solidFill>
                <a:latin typeface="Times New Roman"/>
                <a:cs typeface="Times New Roman"/>
              </a:rPr>
              <a:t> – strengthen power of ICC – stop rebates</a:t>
            </a:r>
            <a:endParaRPr sz="1500" dirty="0">
              <a:latin typeface="Times New Roman"/>
              <a:cs typeface="Times New Roman"/>
            </a:endParaRPr>
          </a:p>
          <a:p>
            <a:pPr marL="1047750" lvl="2" indent="-349250">
              <a:lnSpc>
                <a:spcPct val="100000"/>
              </a:lnSpc>
              <a:spcBef>
                <a:spcPts val="480"/>
              </a:spcBef>
              <a:buFont typeface="Wingdings 2"/>
              <a:buChar char=""/>
              <a:tabLst>
                <a:tab pos="1047115" algn="l"/>
                <a:tab pos="104838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Hepburn Act</a:t>
            </a:r>
            <a:r>
              <a:rPr sz="15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(1906)</a:t>
            </a:r>
            <a:r>
              <a:rPr lang="en-US" sz="1500" dirty="0">
                <a:solidFill>
                  <a:srgbClr val="FFFFFF"/>
                </a:solidFill>
                <a:latin typeface="Times New Roman"/>
                <a:cs typeface="Times New Roman"/>
              </a:rPr>
              <a:t> – ICC fix rates for railroads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41638" y="1232915"/>
            <a:ext cx="2802362" cy="3777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7828"/>
            <a:ext cx="4576572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297256"/>
            <a:ext cx="3945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National</a:t>
            </a:r>
            <a:r>
              <a:rPr sz="4000" spc="-55" dirty="0"/>
              <a:t> </a:t>
            </a:r>
            <a:r>
              <a:rPr sz="4000" spc="-5" dirty="0"/>
              <a:t>Reform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330708" y="1345691"/>
            <a:ext cx="464820" cy="5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319" y="1306067"/>
            <a:ext cx="2511552" cy="588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419" y="1752600"/>
            <a:ext cx="419099" cy="47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3460" y="1716023"/>
            <a:ext cx="1266443" cy="531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3767" y="1716023"/>
            <a:ext cx="1336547" cy="531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0224" y="2119883"/>
            <a:ext cx="419100" cy="47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2455" y="2083307"/>
            <a:ext cx="3227832" cy="5318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0224" y="2487167"/>
            <a:ext cx="419100" cy="47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62455" y="2450592"/>
            <a:ext cx="2846832" cy="5318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0708" y="2851404"/>
            <a:ext cx="464820" cy="524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319" y="2811779"/>
            <a:ext cx="1716024" cy="5882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3419" y="3258311"/>
            <a:ext cx="419099" cy="47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3460" y="3221735"/>
            <a:ext cx="3863340" cy="5318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3419" y="3625596"/>
            <a:ext cx="419099" cy="473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3460" y="3589020"/>
            <a:ext cx="3494532" cy="5318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3419" y="3992879"/>
            <a:ext cx="419099" cy="47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3460" y="3956303"/>
            <a:ext cx="3601212" cy="5318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0224" y="4360164"/>
            <a:ext cx="419100" cy="473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62455" y="4323588"/>
            <a:ext cx="2988564" cy="5318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62455" y="4652771"/>
            <a:ext cx="1089659" cy="4907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64616" y="1266228"/>
            <a:ext cx="5780737" cy="3807966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Consumer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Protection</a:t>
            </a:r>
            <a:endParaRPr sz="20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76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Impact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Jungle</a:t>
            </a:r>
            <a:endParaRPr sz="1800" dirty="0">
              <a:latin typeface="Times New Roman"/>
              <a:cs typeface="Times New Roman"/>
            </a:endParaRPr>
          </a:p>
          <a:p>
            <a:pPr marL="1047115" lvl="2" indent="-348615">
              <a:lnSpc>
                <a:spcPct val="100000"/>
              </a:lnSpc>
              <a:spcBef>
                <a:spcPts val="735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Pure Food and Drug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r>
              <a:rPr sz="18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(1906)</a:t>
            </a:r>
            <a:endParaRPr sz="1800" dirty="0">
              <a:latin typeface="Times New Roman"/>
              <a:cs typeface="Times New Roman"/>
            </a:endParaRPr>
          </a:p>
          <a:p>
            <a:pPr marL="1047115" lvl="2" indent="-348615">
              <a:lnSpc>
                <a:spcPct val="100000"/>
              </a:lnSpc>
              <a:spcBef>
                <a:spcPts val="73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Meat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Inspection Act</a:t>
            </a:r>
            <a:r>
              <a:rPr sz="1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(1906)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Conservation</a:t>
            </a:r>
            <a:endParaRPr sz="20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76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Increased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Scope of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Forest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Reserve</a:t>
            </a:r>
            <a:r>
              <a:rPr sz="18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endParaRPr sz="18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73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Newlands Reclamation Act</a:t>
            </a:r>
            <a:r>
              <a:rPr sz="1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(1902)</a:t>
            </a:r>
            <a:r>
              <a:rPr lang="en-US" sz="1800" dirty="0">
                <a:solidFill>
                  <a:srgbClr val="FFFFFF"/>
                </a:solidFill>
                <a:latin typeface="Times New Roman"/>
                <a:cs typeface="Times New Roman"/>
              </a:rPr>
              <a:t> – irrigation</a:t>
            </a:r>
            <a:endParaRPr sz="18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73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National Conservation</a:t>
            </a:r>
            <a:r>
              <a:rPr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Commission</a:t>
            </a:r>
            <a:endParaRPr sz="1800" dirty="0">
              <a:latin typeface="Times New Roman"/>
              <a:cs typeface="Times New Roman"/>
            </a:endParaRPr>
          </a:p>
          <a:p>
            <a:pPr marL="1047115" marR="585470" lvl="2" indent="-348615">
              <a:lnSpc>
                <a:spcPct val="120000"/>
              </a:lnSpc>
              <a:spcBef>
                <a:spcPts val="305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Gifford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Pinchot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(U.S. Forest  </a:t>
            </a:r>
            <a:endParaRPr lang="en-US" sz="1800" spc="-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698500" marR="585470" lvl="2">
              <a:lnSpc>
                <a:spcPct val="120000"/>
              </a:lnSpc>
              <a:spcBef>
                <a:spcPts val="305"/>
              </a:spcBef>
              <a:tabLst>
                <a:tab pos="1047115" algn="l"/>
                <a:tab pos="1047750" algn="l"/>
              </a:tabLst>
            </a:pPr>
            <a:r>
              <a:rPr lang="en-US" spc="-5" dirty="0">
                <a:solidFill>
                  <a:srgbClr val="FFFFFF"/>
                </a:solidFill>
                <a:latin typeface="Times New Roman"/>
                <a:cs typeface="Times New Roman"/>
              </a:rPr>
              <a:t>      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Service)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54167" y="140207"/>
            <a:ext cx="3569208" cy="30769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78552" y="164592"/>
            <a:ext cx="3465576" cy="29733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19800" y="3625596"/>
            <a:ext cx="2990088" cy="13136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7828"/>
            <a:ext cx="4689348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714" y="297256"/>
            <a:ext cx="4172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0" dirty="0"/>
              <a:t>Taft’s</a:t>
            </a:r>
            <a:r>
              <a:rPr sz="4000" spc="-70" dirty="0"/>
              <a:t> </a:t>
            </a:r>
            <a:r>
              <a:rPr sz="4000" spc="-5" dirty="0"/>
              <a:t>Presidency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248411" y="1350263"/>
            <a:ext cx="446531" cy="50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3" y="1310639"/>
            <a:ext cx="870203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1852" y="1310639"/>
            <a:ext cx="426720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7196" y="1310639"/>
            <a:ext cx="1130808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648" y="1729739"/>
            <a:ext cx="400811" cy="455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2688" y="1693164"/>
            <a:ext cx="3800855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2688" y="1994916"/>
            <a:ext cx="714756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9596" y="1994916"/>
            <a:ext cx="384047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15796" y="1994916"/>
            <a:ext cx="1089660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9452" y="2371344"/>
            <a:ext cx="400812" cy="455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1683" y="2334767"/>
            <a:ext cx="2164079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8411" y="2705100"/>
            <a:ext cx="446531" cy="505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3023" y="2665476"/>
            <a:ext cx="1905000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2648" y="3084576"/>
            <a:ext cx="400811" cy="455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2688" y="3048000"/>
            <a:ext cx="841248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66088" y="3048000"/>
            <a:ext cx="3840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2288" y="3048000"/>
            <a:ext cx="1933956" cy="51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8411" y="3418332"/>
            <a:ext cx="446531" cy="505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3023" y="3378708"/>
            <a:ext cx="2311908" cy="569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2648" y="3797808"/>
            <a:ext cx="400811" cy="455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2688" y="3761232"/>
            <a:ext cx="870203" cy="51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95044" y="3761232"/>
            <a:ext cx="3840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71244" y="3761232"/>
            <a:ext cx="2235708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2648" y="4137659"/>
            <a:ext cx="400811" cy="455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2688" y="4101084"/>
            <a:ext cx="536448" cy="513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07008" y="4130040"/>
            <a:ext cx="335279" cy="35356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24355" y="4101084"/>
            <a:ext cx="2106168" cy="5135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2648" y="4477511"/>
            <a:ext cx="400811" cy="455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2688" y="4440935"/>
            <a:ext cx="1969008" cy="5135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77139" y="1296134"/>
            <a:ext cx="8690661" cy="351763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Trust-Busting</a:t>
            </a:r>
            <a:endParaRPr sz="20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55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Over 90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suits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brought under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Sherman</a:t>
            </a:r>
            <a:endParaRPr sz="1800" dirty="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Anti-trust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endParaRPr sz="1800" dirty="0">
              <a:latin typeface="Times New Roman"/>
              <a:cs typeface="Times New Roman"/>
            </a:endParaRPr>
          </a:p>
          <a:p>
            <a:pPr marL="1047750" lvl="2" indent="-349250">
              <a:lnSpc>
                <a:spcPct val="100000"/>
              </a:lnSpc>
              <a:spcBef>
                <a:spcPts val="520"/>
              </a:spcBef>
              <a:buFont typeface="Wingdings 2"/>
              <a:buChar char=""/>
              <a:tabLst>
                <a:tab pos="1047115" algn="l"/>
                <a:tab pos="104838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Including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U.S.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Steel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ICC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Expansion</a:t>
            </a:r>
            <a:endParaRPr sz="20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545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Mann-Elkins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(1910)</a:t>
            </a:r>
            <a:r>
              <a:rPr lang="en-US"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– oversee other public companies (water, telegraph)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Economic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Changes</a:t>
            </a:r>
            <a:endParaRPr sz="20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55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Payne-Aldrich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Tariff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(1909)</a:t>
            </a:r>
            <a:r>
              <a:rPr lang="en-US" sz="1800" dirty="0">
                <a:solidFill>
                  <a:srgbClr val="FFFFFF"/>
                </a:solidFill>
                <a:latin typeface="Times New Roman"/>
                <a:cs typeface="Times New Roman"/>
              </a:rPr>
              <a:t> – raised the tariff on most imports – angered Progressives</a:t>
            </a:r>
            <a:endParaRPr sz="18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515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16</a:t>
            </a:r>
            <a:r>
              <a:rPr sz="1800" spc="-7" baseline="25462" dirty="0">
                <a:solidFill>
                  <a:srgbClr val="FFFFFF"/>
                </a:solidFill>
                <a:latin typeface="Times New Roman"/>
                <a:cs typeface="Times New Roman"/>
              </a:rPr>
              <a:t>th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Amendment</a:t>
            </a:r>
            <a:r>
              <a:rPr sz="1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(1913)</a:t>
            </a:r>
            <a:r>
              <a:rPr lang="en-US" sz="1800" dirty="0">
                <a:solidFill>
                  <a:srgbClr val="FFFFFF"/>
                </a:solidFill>
                <a:latin typeface="Times New Roman"/>
                <a:cs typeface="Times New Roman"/>
              </a:rPr>
              <a:t> – income tax – applied to wealthy</a:t>
            </a:r>
            <a:endParaRPr sz="18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52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Dollar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Diplomacy</a:t>
            </a:r>
            <a:r>
              <a:rPr lang="en-US"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 - pro-imperialist; guarantees loans to foreign companies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486401" y="73915"/>
            <a:ext cx="3657600" cy="297408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111252"/>
            <a:ext cx="7415783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0650" y="260349"/>
            <a:ext cx="67602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Before &amp; After: </a:t>
            </a:r>
            <a:r>
              <a:rPr sz="4000" spc="-70" dirty="0"/>
              <a:t>Teddy </a:t>
            </a:r>
            <a:r>
              <a:rPr sz="4000" spc="-5" dirty="0"/>
              <a:t>&amp;</a:t>
            </a:r>
            <a:r>
              <a:rPr sz="4000" spc="-45" dirty="0"/>
              <a:t> </a:t>
            </a:r>
            <a:r>
              <a:rPr sz="4000" spc="-80" dirty="0"/>
              <a:t>Taft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388620" y="1275587"/>
            <a:ext cx="3979164" cy="3867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2855" y="1275587"/>
            <a:ext cx="4512563" cy="3867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5900" y="16764"/>
            <a:ext cx="6196584" cy="135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5757" y="196341"/>
            <a:ext cx="54171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latin typeface="Arial"/>
                <a:cs typeface="Arial"/>
              </a:rPr>
              <a:t>Essential</a:t>
            </a:r>
            <a:r>
              <a:rPr sz="4800" b="0" spc="-25" dirty="0">
                <a:latin typeface="Arial"/>
                <a:cs typeface="Arial"/>
              </a:rPr>
              <a:t> </a:t>
            </a:r>
            <a:r>
              <a:rPr sz="4800" b="0" dirty="0">
                <a:latin typeface="Arial"/>
                <a:cs typeface="Arial"/>
              </a:rPr>
              <a:t>Questions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1382344"/>
            <a:ext cx="4055745" cy="3322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170"/>
              </a:lnSpc>
              <a:spcBef>
                <a:spcPts val="95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How successful were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progressive</a:t>
            </a:r>
            <a:endParaRPr sz="1900">
              <a:latin typeface="Times New Roman"/>
              <a:cs typeface="Times New Roman"/>
            </a:endParaRPr>
          </a:p>
          <a:p>
            <a:pPr marL="355600">
              <a:lnSpc>
                <a:spcPts val="2170"/>
              </a:lnSpc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reforms with respect to the</a:t>
            </a:r>
            <a:r>
              <a:rPr sz="1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following?</a:t>
            </a:r>
            <a:endParaRPr sz="190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405"/>
              </a:spcBef>
              <a:buFont typeface="Courier New"/>
              <a:buChar char="o"/>
              <a:tabLst>
                <a:tab pos="698500" algn="l"/>
                <a:tab pos="699135" algn="l"/>
              </a:tabLst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Industrial</a:t>
            </a: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conditions</a:t>
            </a:r>
            <a:endParaRPr sz="170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95"/>
              </a:spcBef>
              <a:buFont typeface="Courier New"/>
              <a:buChar char="o"/>
              <a:tabLst>
                <a:tab pos="698500" algn="l"/>
                <a:tab pos="699135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Urban</a:t>
            </a:r>
            <a:r>
              <a:rPr sz="17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endParaRPr sz="170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tabLst>
                <a:tab pos="698500" algn="l"/>
                <a:tab pos="699135" algn="l"/>
              </a:tabLst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Politics</a:t>
            </a:r>
            <a:endParaRPr sz="17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Courier New"/>
              <a:buChar char="o"/>
            </a:pPr>
            <a:endParaRPr sz="1700">
              <a:latin typeface="Times New Roman"/>
              <a:cs typeface="Times New Roman"/>
            </a:endParaRPr>
          </a:p>
          <a:p>
            <a:pPr marL="355600" marR="92710" indent="-342900">
              <a:lnSpc>
                <a:spcPct val="90000"/>
              </a:lnSpc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Evaluate the 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effectiveness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  Progressive Era reformers and the  federal government in bringing about  reform at the national level. Analyze  the 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successes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limitations of these  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efforts.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26052" y="1360932"/>
            <a:ext cx="4917948" cy="3631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50435" y="1385316"/>
            <a:ext cx="4893564" cy="3528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136" y="0"/>
            <a:ext cx="4044696" cy="935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3332" y="408431"/>
            <a:ext cx="1525524" cy="1136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2010" y="0"/>
            <a:ext cx="32473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</a:t>
            </a:r>
            <a:r>
              <a:rPr sz="4000" spc="-240" dirty="0"/>
              <a:t> </a:t>
            </a:r>
            <a:r>
              <a:rPr sz="4000" spc="-5" dirty="0"/>
              <a:t>Republican</a:t>
            </a:r>
            <a:endParaRPr sz="40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spc="-5" dirty="0"/>
              <a:t>Rift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242315" y="1335024"/>
            <a:ext cx="464820" cy="524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927" y="1295400"/>
            <a:ext cx="1385316" cy="588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6551" y="1712976"/>
            <a:ext cx="419099" cy="473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6591" y="1676400"/>
            <a:ext cx="2071116" cy="531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315" y="2048255"/>
            <a:ext cx="464820" cy="524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6927" y="2008632"/>
            <a:ext cx="1301496" cy="5882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8760" y="2008632"/>
            <a:ext cx="445008" cy="588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4103" y="2008632"/>
            <a:ext cx="2450592" cy="5882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6551" y="2426207"/>
            <a:ext cx="419099" cy="473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6591" y="2389632"/>
            <a:ext cx="3342132" cy="5318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6591" y="2691383"/>
            <a:ext cx="2295144" cy="5318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2315" y="3063239"/>
            <a:ext cx="464820" cy="524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6927" y="3023616"/>
            <a:ext cx="2837688" cy="5882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40252" y="3404615"/>
            <a:ext cx="402336" cy="5318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44406" y="1295400"/>
            <a:ext cx="6655716" cy="384566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Tariff</a:t>
            </a:r>
            <a:endParaRPr sz="20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55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Upset Progressives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Ballinger-Pinchot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Controversy</a:t>
            </a:r>
            <a:endParaRPr sz="2000" dirty="0">
              <a:latin typeface="Times New Roman"/>
              <a:cs typeface="Times New Roman"/>
            </a:endParaRPr>
          </a:p>
          <a:p>
            <a:pPr marL="698500" marR="5080" lvl="1" indent="-336550">
              <a:lnSpc>
                <a:spcPct val="110100"/>
              </a:lnSpc>
              <a:spcBef>
                <a:spcPts val="33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Sec. Interior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sells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land in</a:t>
            </a:r>
            <a:r>
              <a:rPr sz="18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Alaska 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Taft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fires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Pinchot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Congress vs.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Presidency</a:t>
            </a:r>
            <a:endParaRPr sz="2000" dirty="0">
              <a:latin typeface="Times New Roman"/>
              <a:cs typeface="Times New Roman"/>
            </a:endParaRPr>
          </a:p>
          <a:p>
            <a:pPr marL="698500" marR="272415" lvl="1" indent="-336550">
              <a:lnSpc>
                <a:spcPct val="110100"/>
              </a:lnSpc>
              <a:spcBef>
                <a:spcPts val="33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Taft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supports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Joe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Cannon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(R-  Speaker)</a:t>
            </a:r>
            <a:r>
              <a:rPr lang="en-US" sz="1800" dirty="0">
                <a:solidFill>
                  <a:srgbClr val="FFFFFF"/>
                </a:solidFill>
                <a:latin typeface="Times New Roman"/>
                <a:cs typeface="Times New Roman"/>
              </a:rPr>
              <a:t> – no reduction in his powers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Midterms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(1910)</a:t>
            </a:r>
            <a:endParaRPr sz="20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55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Conservatives vs.</a:t>
            </a:r>
            <a:r>
              <a:rPr sz="1800" spc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Progressives</a:t>
            </a:r>
            <a:endParaRPr lang="en-US" sz="1800" spc="-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155700" lvl="2" indent="-336550">
              <a:spcBef>
                <a:spcPts val="55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lang="en-US" spc="-5" dirty="0">
                <a:solidFill>
                  <a:srgbClr val="FFFFFF"/>
                </a:solidFill>
                <a:latin typeface="Times New Roman"/>
                <a:cs typeface="Times New Roman"/>
              </a:rPr>
              <a:t>Split progressive party – 1912 election will result in Democrat in office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43295" y="78371"/>
            <a:ext cx="2939796" cy="26013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0"/>
            <a:ext cx="4018788" cy="905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9991" y="426719"/>
            <a:ext cx="1633727" cy="1027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4578" y="10490"/>
            <a:ext cx="33032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The </a:t>
            </a:r>
            <a:r>
              <a:rPr spc="-5" dirty="0"/>
              <a:t>Election</a:t>
            </a:r>
            <a:r>
              <a:rPr spc="-55" dirty="0"/>
              <a:t> </a:t>
            </a:r>
            <a:r>
              <a:rPr dirty="0"/>
              <a:t>of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1912</a:t>
            </a:r>
          </a:p>
        </p:txBody>
      </p:sp>
      <p:sp>
        <p:nvSpPr>
          <p:cNvPr id="5" name="object 5"/>
          <p:cNvSpPr/>
          <p:nvPr/>
        </p:nvSpPr>
        <p:spPr>
          <a:xfrm>
            <a:off x="297179" y="1240536"/>
            <a:ext cx="374904" cy="422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840" y="1207008"/>
            <a:ext cx="1252728" cy="475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8368" y="1524000"/>
            <a:ext cx="333756" cy="376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2980" y="1496567"/>
            <a:ext cx="1519428" cy="419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368" y="1775460"/>
            <a:ext cx="333756" cy="376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2980" y="1748027"/>
            <a:ext cx="3006851" cy="419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368" y="2026920"/>
            <a:ext cx="333756" cy="376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80" y="1999488"/>
            <a:ext cx="1630680" cy="419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8368" y="2278379"/>
            <a:ext cx="333756" cy="376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80" y="2250948"/>
            <a:ext cx="1405128" cy="419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179" y="2528316"/>
            <a:ext cx="374904" cy="422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4840" y="2494788"/>
            <a:ext cx="1124711" cy="475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8368" y="2811779"/>
            <a:ext cx="333756" cy="376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2980" y="2784348"/>
            <a:ext cx="2546604" cy="419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8368" y="3063239"/>
            <a:ext cx="333756" cy="376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2980" y="3035807"/>
            <a:ext cx="2101596" cy="419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7179" y="3313176"/>
            <a:ext cx="374904" cy="422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4840" y="3279647"/>
            <a:ext cx="947928" cy="4754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8368" y="3596640"/>
            <a:ext cx="333756" cy="376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2980" y="3569208"/>
            <a:ext cx="2057400" cy="4191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02742" y="1216292"/>
            <a:ext cx="5540858" cy="263969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Candidates:</a:t>
            </a:r>
            <a:endParaRPr sz="16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1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Taft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(Republican)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Roosevelt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(Progressive “Bull</a:t>
            </a:r>
            <a:r>
              <a:rPr sz="1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Moose”)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Wilson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(Democrat)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Debs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(Socialist)</a:t>
            </a:r>
            <a:endParaRPr sz="1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Campaign</a:t>
            </a:r>
            <a:endParaRPr sz="16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1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Roosevelt’s “New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Nationalism”</a:t>
            </a:r>
            <a:r>
              <a:rPr lang="en-US"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– more govt regulation in business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Wilson’s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“New</a:t>
            </a:r>
            <a:r>
              <a:rPr sz="1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Freedom”</a:t>
            </a:r>
            <a:r>
              <a:rPr lang="en-US"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– limit big business &amp; government</a:t>
            </a:r>
            <a:endParaRPr sz="1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Results:</a:t>
            </a:r>
            <a:endParaRPr sz="16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Wilson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wins w/only</a:t>
            </a:r>
            <a:r>
              <a:rPr sz="1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42%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6700" y="3869435"/>
            <a:ext cx="4229100" cy="12664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39629" y="524255"/>
            <a:ext cx="2775710" cy="40949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27827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3159" y="85520"/>
            <a:ext cx="6848831" cy="4715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7323" y="12217"/>
            <a:ext cx="976676" cy="51312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14066" y="4849010"/>
            <a:ext cx="1243965" cy="25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85"/>
              </a:lnSpc>
              <a:spcBef>
                <a:spcPts val="100"/>
              </a:spcBef>
            </a:pPr>
            <a:r>
              <a:rPr sz="750" spc="-5" dirty="0">
                <a:solidFill>
                  <a:srgbClr val="595959"/>
                </a:solidFill>
                <a:latin typeface="Arial"/>
                <a:cs typeface="Arial"/>
              </a:rPr>
              <a:t>'l'J:m </a:t>
            </a:r>
            <a:r>
              <a:rPr sz="750" spc="10" dirty="0">
                <a:solidFill>
                  <a:srgbClr val="595959"/>
                </a:solidFill>
                <a:latin typeface="Times New Roman"/>
                <a:cs typeface="Times New Roman"/>
              </a:rPr>
              <a:t>FlNISl:JlNG</a:t>
            </a:r>
            <a:r>
              <a:rPr sz="750" spc="10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750" spc="5" dirty="0">
                <a:solidFill>
                  <a:srgbClr val="595959"/>
                </a:solidFill>
                <a:latin typeface="Times New Roman"/>
                <a:cs typeface="Times New Roman"/>
              </a:rPr>
              <a:t>TOUCH</a:t>
            </a:r>
            <a:endParaRPr sz="750">
              <a:latin typeface="Times New Roman"/>
              <a:cs typeface="Times New Roman"/>
            </a:endParaRPr>
          </a:p>
          <a:p>
            <a:pPr marL="224154">
              <a:lnSpc>
                <a:spcPts val="885"/>
              </a:lnSpc>
            </a:pPr>
            <a:r>
              <a:rPr sz="750" i="1" spc="-60" dirty="0">
                <a:solidFill>
                  <a:srgbClr val="6E6E6E"/>
                </a:solidFill>
                <a:latin typeface="Arial"/>
                <a:cs typeface="Arial"/>
              </a:rPr>
              <a:t>mu</a:t>
            </a:r>
            <a:r>
              <a:rPr sz="750" i="1" spc="80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600" b="1" i="1" spc="-35" dirty="0">
                <a:solidFill>
                  <a:srgbClr val="6E6E6E"/>
                </a:solidFill>
                <a:latin typeface="Arial"/>
                <a:cs typeface="Arial"/>
              </a:rPr>
              <a:t>r.i, </a:t>
            </a:r>
            <a:r>
              <a:rPr sz="600" b="1" i="1" spc="15" dirty="0">
                <a:solidFill>
                  <a:srgbClr val="6E6E6E"/>
                </a:solidFill>
                <a:latin typeface="Arial"/>
                <a:cs typeface="Arial"/>
              </a:rPr>
              <a:t>E</a:t>
            </a:r>
            <a:r>
              <a:rPr sz="600" b="1" i="1" spc="15" dirty="0">
                <a:solidFill>
                  <a:srgbClr val="8C8C8C"/>
                </a:solidFill>
                <a:latin typeface="Arial"/>
                <a:cs typeface="Arial"/>
              </a:rPr>
              <a:t>. </a:t>
            </a:r>
            <a:r>
              <a:rPr sz="600" b="1" i="1" spc="10" dirty="0">
                <a:solidFill>
                  <a:srgbClr val="6E6E6E"/>
                </a:solidFill>
                <a:latin typeface="Arial"/>
                <a:cs typeface="Arial"/>
              </a:rPr>
              <a:t>,r </a:t>
            </a:r>
            <a:r>
              <a:rPr sz="600" b="1" i="1" spc="10" dirty="0">
                <a:solidFill>
                  <a:srgbClr val="8C8C8C"/>
                </a:solidFill>
                <a:latin typeface="Arial"/>
                <a:cs typeface="Arial"/>
              </a:rPr>
              <a:t>.</a:t>
            </a:r>
            <a:r>
              <a:rPr sz="600" b="1" i="1" spc="-40" dirty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z="600" b="1" i="1" spc="-10" dirty="0">
                <a:solidFill>
                  <a:srgbClr val="8C8C8C"/>
                </a:solidFill>
                <a:latin typeface="Arial"/>
                <a:cs typeface="Arial"/>
              </a:rPr>
              <a:t>K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5807" y="88392"/>
            <a:ext cx="6108192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0034" y="221741"/>
            <a:ext cx="5668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Wilson’s </a:t>
            </a:r>
            <a:r>
              <a:rPr spc="-5" dirty="0"/>
              <a:t>Moral</a:t>
            </a:r>
            <a:r>
              <a:rPr spc="-30" dirty="0"/>
              <a:t> </a:t>
            </a:r>
            <a:r>
              <a:rPr spc="-5" dirty="0"/>
              <a:t>Diplomacy</a:t>
            </a:r>
          </a:p>
        </p:txBody>
      </p:sp>
      <p:sp>
        <p:nvSpPr>
          <p:cNvPr id="4" name="object 4"/>
          <p:cNvSpPr/>
          <p:nvPr/>
        </p:nvSpPr>
        <p:spPr>
          <a:xfrm>
            <a:off x="271272" y="1338072"/>
            <a:ext cx="374903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8931" y="1304544"/>
            <a:ext cx="1638300" cy="475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59" y="1621536"/>
            <a:ext cx="333756" cy="3764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7072" y="1594103"/>
            <a:ext cx="2058924" cy="419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9263" y="1872995"/>
            <a:ext cx="333756" cy="3764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6067" y="1845564"/>
            <a:ext cx="1833372" cy="419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272" y="2122932"/>
            <a:ext cx="374903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8931" y="2089404"/>
            <a:ext cx="1648968" cy="475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459" y="2406395"/>
            <a:ext cx="333756" cy="3764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7072" y="2378964"/>
            <a:ext cx="2225040" cy="419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1272" y="2656332"/>
            <a:ext cx="374903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8931" y="2622804"/>
            <a:ext cx="2554224" cy="475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2459" y="2939795"/>
            <a:ext cx="333756" cy="3764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7072" y="2912364"/>
            <a:ext cx="1176528" cy="419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74520" y="2912364"/>
            <a:ext cx="318516" cy="419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33955" y="2912364"/>
            <a:ext cx="906780" cy="419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81655" y="2912364"/>
            <a:ext cx="348995" cy="419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15767" y="2912364"/>
            <a:ext cx="877824" cy="4191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4511" y="2912364"/>
            <a:ext cx="646176" cy="419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64279" y="2912364"/>
            <a:ext cx="957072" cy="419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2459" y="3191255"/>
            <a:ext cx="333756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7072" y="3163823"/>
            <a:ext cx="2186940" cy="419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1272" y="3441191"/>
            <a:ext cx="374903" cy="422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8931" y="3407664"/>
            <a:ext cx="1502664" cy="4754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2459" y="3724655"/>
            <a:ext cx="333756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7072" y="3697223"/>
            <a:ext cx="2435352" cy="4191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2459" y="3976115"/>
            <a:ext cx="333756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7072" y="3948684"/>
            <a:ext cx="826008" cy="4191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4000" y="3948684"/>
            <a:ext cx="318515" cy="419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83436" y="3948684"/>
            <a:ext cx="2401824" cy="4191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9263" y="4227576"/>
            <a:ext cx="333756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06067" y="4200144"/>
            <a:ext cx="1982724" cy="4191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29711" y="4200144"/>
            <a:ext cx="1077467" cy="4191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06067" y="4413503"/>
            <a:ext cx="1034795" cy="4191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81783" y="4413503"/>
            <a:ext cx="762000" cy="4191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2459" y="4692394"/>
            <a:ext cx="333756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57072" y="4664964"/>
            <a:ext cx="3189731" cy="4191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69359" y="882394"/>
            <a:ext cx="4881371" cy="418642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91464" y="49149"/>
            <a:ext cx="12357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Times New Roman"/>
                <a:cs typeface="Times New Roman"/>
              </a:rPr>
              <a:t>Background: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8969" y="262508"/>
            <a:ext cx="2211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Times New Roman"/>
                <a:cs typeface="Times New Roman"/>
              </a:rPr>
              <a:t>“Schoolmaster”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Politics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06194" y="476250"/>
            <a:ext cx="17354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Times New Roman"/>
                <a:cs typeface="Times New Roman"/>
              </a:rPr>
              <a:t>Stubborn,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inflexible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7138" y="689609"/>
            <a:ext cx="4881371" cy="42992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0890" marR="144716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770890" algn="l"/>
                <a:tab pos="771525" algn="l"/>
              </a:tabLst>
            </a:pPr>
            <a:r>
              <a:rPr sz="1400" dirty="0">
                <a:latin typeface="Times New Roman"/>
                <a:cs typeface="Times New Roman"/>
              </a:rPr>
              <a:t>Second </a:t>
            </a:r>
            <a:r>
              <a:rPr sz="1400" spc="-5" dirty="0">
                <a:latin typeface="Times New Roman"/>
                <a:cs typeface="Times New Roman"/>
              </a:rPr>
              <a:t>Democrat </a:t>
            </a:r>
            <a:r>
              <a:rPr sz="1400" dirty="0">
                <a:latin typeface="Times New Roman"/>
                <a:cs typeface="Times New Roman"/>
              </a:rPr>
              <a:t>since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war  </a:t>
            </a:r>
            <a:r>
              <a:rPr sz="1400" dirty="0">
                <a:latin typeface="Times New Roman"/>
                <a:cs typeface="Times New Roman"/>
              </a:rPr>
              <a:t>and first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southerner.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Tariff</a:t>
            </a:r>
            <a:r>
              <a:rPr sz="1600" spc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Reduction</a:t>
            </a:r>
            <a:endParaRPr sz="16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1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Underwood 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Tariff</a:t>
            </a:r>
            <a:r>
              <a:rPr sz="1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(1913)</a:t>
            </a:r>
            <a:endParaRPr sz="1400" dirty="0">
              <a:latin typeface="Times New Roman"/>
              <a:cs typeface="Times New Roman"/>
            </a:endParaRPr>
          </a:p>
          <a:p>
            <a:pPr marL="1047750" lvl="2" indent="-349250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1047115" algn="l"/>
                <a:tab pos="1048385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Graduated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income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tax</a:t>
            </a:r>
            <a:endParaRPr sz="1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Banking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Reform</a:t>
            </a:r>
            <a:endParaRPr sz="16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1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Federal Reserve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r>
              <a:rPr sz="1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(1914)</a:t>
            </a: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 – dollar bills in circulation</a:t>
            </a:r>
            <a:endParaRPr sz="1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Business Regulation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(1914)</a:t>
            </a:r>
            <a:endParaRPr sz="16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1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Clayton Anti-trust Act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“Magna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Carta of</a:t>
            </a:r>
            <a:r>
              <a:rPr sz="14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Labor”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Federal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Trade</a:t>
            </a:r>
            <a:r>
              <a:rPr sz="1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Commission</a:t>
            </a:r>
            <a:r>
              <a:rPr lang="en-US"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– fair trade; banks not covered</a:t>
            </a:r>
            <a:endParaRPr sz="1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Other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Reforms</a:t>
            </a:r>
            <a:endParaRPr sz="16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05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Federal Farm Loan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r>
              <a:rPr sz="14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(1916)</a:t>
            </a: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- low interest rate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05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Keating-Owen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Child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Labor Act</a:t>
            </a:r>
            <a:r>
              <a:rPr sz="14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(1916)</a:t>
            </a:r>
            <a:endParaRPr sz="1400" dirty="0">
              <a:latin typeface="Times New Roman"/>
              <a:cs typeface="Times New Roman"/>
            </a:endParaRPr>
          </a:p>
          <a:p>
            <a:pPr marL="1047750" marR="662305" lvl="2" indent="-349250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1047115" algn="l"/>
                <a:tab pos="1048385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Ruled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unconstitutional (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Hammer </a:t>
            </a:r>
            <a:r>
              <a:rPr sz="1400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v.  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Dagenhart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1918)</a:t>
            </a: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 – under age 14 illegal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Workingmen’s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Compensation Act</a:t>
            </a:r>
            <a:r>
              <a:rPr sz="1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(1916)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5" y="121920"/>
            <a:ext cx="9060180" cy="970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141" y="248792"/>
            <a:ext cx="850519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/>
              <a:t>African Americans in the Progressive</a:t>
            </a:r>
            <a:r>
              <a:rPr sz="3400" spc="-55" dirty="0"/>
              <a:t> </a:t>
            </a:r>
            <a:r>
              <a:rPr sz="3400" spc="-5" dirty="0"/>
              <a:t>Era</a:t>
            </a:r>
            <a:endParaRPr sz="3400"/>
          </a:p>
        </p:txBody>
      </p:sp>
      <p:sp>
        <p:nvSpPr>
          <p:cNvPr id="28" name="object 28"/>
          <p:cNvSpPr/>
          <p:nvPr/>
        </p:nvSpPr>
        <p:spPr>
          <a:xfrm>
            <a:off x="2074164" y="3438144"/>
            <a:ext cx="307848" cy="374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48739" y="3654552"/>
            <a:ext cx="307847" cy="374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15698" y="1371600"/>
            <a:ext cx="5299302" cy="3131627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8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Washington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vs.</a:t>
            </a:r>
            <a:r>
              <a:rPr sz="15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DuBois</a:t>
            </a:r>
            <a:endParaRPr sz="15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15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Economic Gains 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Toward</a:t>
            </a:r>
            <a:r>
              <a:rPr sz="13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Equality</a:t>
            </a:r>
            <a:endParaRPr sz="1300" dirty="0">
              <a:latin typeface="Times New Roman"/>
              <a:cs typeface="Times New Roman"/>
            </a:endParaRPr>
          </a:p>
          <a:p>
            <a:pPr marL="1047115" marR="8890" lvl="2" indent="-348615">
              <a:lnSpc>
                <a:spcPts val="1400"/>
              </a:lnSpc>
              <a:spcBef>
                <a:spcPts val="33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Atlanta Exposition,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Tuskegee, </a:t>
            </a:r>
            <a:r>
              <a:rPr sz="13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Up </a:t>
            </a:r>
            <a:r>
              <a:rPr sz="13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From  </a:t>
            </a:r>
            <a:r>
              <a:rPr sz="13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Slavery</a:t>
            </a:r>
            <a:endParaRPr sz="1300" dirty="0">
              <a:latin typeface="Times New Roman"/>
              <a:cs typeface="Times New Roman"/>
            </a:endParaRPr>
          </a:p>
          <a:p>
            <a:pPr marL="698500" marR="27940" lvl="1" indent="-337185">
              <a:lnSpc>
                <a:spcPts val="1400"/>
              </a:lnSpc>
              <a:spcBef>
                <a:spcPts val="30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Civil Rights: Social, Economic, and Political  Equality</a:t>
            </a:r>
            <a:endParaRPr sz="1300" dirty="0">
              <a:latin typeface="Times New Roman"/>
              <a:cs typeface="Times New Roman"/>
            </a:endParaRPr>
          </a:p>
          <a:p>
            <a:pPr marL="1047115" lvl="2" indent="-348615">
              <a:lnSpc>
                <a:spcPct val="100000"/>
              </a:lnSpc>
              <a:spcBef>
                <a:spcPts val="13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Talented 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Tenth, </a:t>
            </a:r>
            <a:r>
              <a:rPr sz="13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Souls of Black</a:t>
            </a:r>
            <a:r>
              <a:rPr sz="1300" i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Folk</a:t>
            </a:r>
            <a:endParaRPr sz="13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1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“Great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Migration”</a:t>
            </a:r>
            <a:endParaRPr sz="15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15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Push factors: Jim 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Crow,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crop</a:t>
            </a:r>
            <a:r>
              <a:rPr sz="13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destruction</a:t>
            </a:r>
            <a:endParaRPr sz="13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14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Pull Factors: Industrial jobs, 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World </a:t>
            </a:r>
            <a:r>
              <a:rPr sz="1300" spc="-45" dirty="0">
                <a:solidFill>
                  <a:srgbClr val="FFFFFF"/>
                </a:solidFill>
                <a:latin typeface="Times New Roman"/>
                <a:cs typeface="Times New Roman"/>
              </a:rPr>
              <a:t>War</a:t>
            </a:r>
            <a:r>
              <a:rPr sz="13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13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1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Civil Rights</a:t>
            </a:r>
            <a:r>
              <a:rPr sz="15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Organizations</a:t>
            </a:r>
            <a:endParaRPr sz="15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15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3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Niagara Movement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– DuBois</a:t>
            </a:r>
            <a:r>
              <a:rPr sz="13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(1905)</a:t>
            </a:r>
            <a:r>
              <a:rPr lang="en-US"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 – protest and action to bring equality</a:t>
            </a:r>
            <a:endParaRPr sz="13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14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NAACP –</a:t>
            </a:r>
            <a:r>
              <a:rPr sz="13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1908</a:t>
            </a:r>
            <a:r>
              <a:rPr lang="en-US"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 – protect from discrimination</a:t>
            </a:r>
            <a:endParaRPr sz="13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15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National Urban League</a:t>
            </a:r>
            <a:r>
              <a:rPr sz="13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(1911)</a:t>
            </a:r>
            <a:r>
              <a:rPr lang="en-US"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 – hope those migrating from South</a:t>
            </a:r>
            <a:endParaRPr sz="13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Ida B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Wells</a:t>
            </a:r>
            <a:r>
              <a:rPr lang="en-US"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 – anti-lynching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254752" y="1243583"/>
            <a:ext cx="3889248" cy="3899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00600" y="1371600"/>
            <a:ext cx="1525524" cy="2575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11014" y="1382649"/>
            <a:ext cx="1483868" cy="2148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4411" y="1371600"/>
            <a:ext cx="752856" cy="211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55841" y="1382649"/>
            <a:ext cx="710184" cy="1686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71359" y="1418844"/>
            <a:ext cx="89916" cy="1630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87869" y="1435480"/>
            <a:ext cx="37083" cy="1102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87869" y="150850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541" y="0"/>
                </a:moveTo>
                <a:lnTo>
                  <a:pt x="23749" y="0"/>
                </a:lnTo>
                <a:lnTo>
                  <a:pt x="28066" y="1778"/>
                </a:lnTo>
                <a:lnTo>
                  <a:pt x="31750" y="5461"/>
                </a:lnTo>
                <a:lnTo>
                  <a:pt x="35305" y="9144"/>
                </a:lnTo>
                <a:lnTo>
                  <a:pt x="37083" y="13462"/>
                </a:lnTo>
                <a:lnTo>
                  <a:pt x="37083" y="18669"/>
                </a:lnTo>
                <a:lnTo>
                  <a:pt x="37083" y="23749"/>
                </a:lnTo>
                <a:lnTo>
                  <a:pt x="35305" y="28067"/>
                </a:lnTo>
                <a:lnTo>
                  <a:pt x="31623" y="31750"/>
                </a:lnTo>
                <a:lnTo>
                  <a:pt x="28066" y="35306"/>
                </a:lnTo>
                <a:lnTo>
                  <a:pt x="23622" y="37211"/>
                </a:lnTo>
                <a:lnTo>
                  <a:pt x="18541" y="37211"/>
                </a:lnTo>
                <a:lnTo>
                  <a:pt x="13334" y="37211"/>
                </a:lnTo>
                <a:lnTo>
                  <a:pt x="9016" y="35306"/>
                </a:lnTo>
                <a:lnTo>
                  <a:pt x="5333" y="31750"/>
                </a:lnTo>
                <a:lnTo>
                  <a:pt x="1777" y="28067"/>
                </a:lnTo>
                <a:lnTo>
                  <a:pt x="0" y="23749"/>
                </a:lnTo>
                <a:lnTo>
                  <a:pt x="0" y="18669"/>
                </a:lnTo>
                <a:lnTo>
                  <a:pt x="0" y="13462"/>
                </a:lnTo>
                <a:lnTo>
                  <a:pt x="1777" y="9144"/>
                </a:lnTo>
                <a:lnTo>
                  <a:pt x="5333" y="5461"/>
                </a:lnTo>
                <a:lnTo>
                  <a:pt x="9016" y="1778"/>
                </a:lnTo>
                <a:lnTo>
                  <a:pt x="13334" y="0"/>
                </a:lnTo>
                <a:lnTo>
                  <a:pt x="18541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87869" y="1435480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541" y="0"/>
                </a:moveTo>
                <a:lnTo>
                  <a:pt x="23749" y="0"/>
                </a:lnTo>
                <a:lnTo>
                  <a:pt x="28066" y="1778"/>
                </a:lnTo>
                <a:lnTo>
                  <a:pt x="31750" y="5461"/>
                </a:lnTo>
                <a:lnTo>
                  <a:pt x="35305" y="9017"/>
                </a:lnTo>
                <a:lnTo>
                  <a:pt x="37083" y="13335"/>
                </a:lnTo>
                <a:lnTo>
                  <a:pt x="37083" y="18542"/>
                </a:lnTo>
                <a:lnTo>
                  <a:pt x="37083" y="23622"/>
                </a:lnTo>
                <a:lnTo>
                  <a:pt x="35305" y="28067"/>
                </a:lnTo>
                <a:lnTo>
                  <a:pt x="31750" y="31623"/>
                </a:lnTo>
                <a:lnTo>
                  <a:pt x="28066" y="35306"/>
                </a:lnTo>
                <a:lnTo>
                  <a:pt x="23749" y="37084"/>
                </a:lnTo>
                <a:lnTo>
                  <a:pt x="18541" y="37084"/>
                </a:lnTo>
                <a:lnTo>
                  <a:pt x="13461" y="37084"/>
                </a:lnTo>
                <a:lnTo>
                  <a:pt x="9144" y="35306"/>
                </a:lnTo>
                <a:lnTo>
                  <a:pt x="5460" y="31623"/>
                </a:lnTo>
                <a:lnTo>
                  <a:pt x="1904" y="28067"/>
                </a:lnTo>
                <a:lnTo>
                  <a:pt x="0" y="23622"/>
                </a:lnTo>
                <a:lnTo>
                  <a:pt x="0" y="18542"/>
                </a:lnTo>
                <a:lnTo>
                  <a:pt x="0" y="13335"/>
                </a:lnTo>
                <a:lnTo>
                  <a:pt x="1904" y="9017"/>
                </a:lnTo>
                <a:lnTo>
                  <a:pt x="5460" y="5461"/>
                </a:lnTo>
                <a:lnTo>
                  <a:pt x="9144" y="1778"/>
                </a:lnTo>
                <a:lnTo>
                  <a:pt x="13461" y="0"/>
                </a:lnTo>
                <a:lnTo>
                  <a:pt x="18541" y="0"/>
                </a:lnTo>
                <a:close/>
              </a:path>
            </a:pathLst>
          </a:custGeom>
          <a:ln w="10667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95444" y="1648967"/>
            <a:ext cx="2157983" cy="2087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06873" y="1660525"/>
            <a:ext cx="2115438" cy="165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95444" y="1920239"/>
            <a:ext cx="2526792" cy="2575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07128" y="1931289"/>
            <a:ext cx="2484247" cy="2148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95444" y="2194560"/>
            <a:ext cx="2450592" cy="2118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06492" y="2205608"/>
            <a:ext cx="2408300" cy="1686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92396" y="2468879"/>
            <a:ext cx="1153668" cy="2118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04079" y="2479929"/>
            <a:ext cx="1110742" cy="1686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" y="129539"/>
            <a:ext cx="9131807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Women </a:t>
            </a:r>
            <a:r>
              <a:rPr dirty="0"/>
              <a:t>and the Progressive</a:t>
            </a:r>
            <a:r>
              <a:rPr spc="-85" dirty="0"/>
              <a:t> </a:t>
            </a:r>
            <a:r>
              <a:rPr dirty="0"/>
              <a:t>Movement</a:t>
            </a:r>
          </a:p>
        </p:txBody>
      </p:sp>
      <p:sp>
        <p:nvSpPr>
          <p:cNvPr id="4" name="object 4"/>
          <p:cNvSpPr/>
          <p:nvPr/>
        </p:nvSpPr>
        <p:spPr>
          <a:xfrm>
            <a:off x="89915" y="1333500"/>
            <a:ext cx="399288" cy="452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7576" y="1299972"/>
            <a:ext cx="2685288" cy="505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676" y="1638300"/>
            <a:ext cx="352044" cy="394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1606296"/>
            <a:ext cx="1508760" cy="4465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" y="1905000"/>
            <a:ext cx="352044" cy="394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6236" y="1872995"/>
            <a:ext cx="1889760" cy="4465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676" y="2171700"/>
            <a:ext cx="352044" cy="394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" y="2139695"/>
            <a:ext cx="1760220" cy="4465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2480" y="2438400"/>
            <a:ext cx="352044" cy="394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6236" y="2406395"/>
            <a:ext cx="1072896" cy="4465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2480" y="2705100"/>
            <a:ext cx="352044" cy="394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6236" y="2673095"/>
            <a:ext cx="2756916" cy="4465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5676" y="2971800"/>
            <a:ext cx="352044" cy="394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7240" y="2939795"/>
            <a:ext cx="1603248" cy="4465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44267" y="2964179"/>
            <a:ext cx="295656" cy="3124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40279" y="2939795"/>
            <a:ext cx="1773936" cy="4465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15" y="3230879"/>
            <a:ext cx="399288" cy="452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7576" y="3197351"/>
            <a:ext cx="1382268" cy="5059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5676" y="3535679"/>
            <a:ext cx="352044" cy="394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7240" y="3503676"/>
            <a:ext cx="667512" cy="4465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70432" y="3503676"/>
            <a:ext cx="338328" cy="4465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34439" y="3503676"/>
            <a:ext cx="856487" cy="4465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2480" y="3802379"/>
            <a:ext cx="352044" cy="394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26236" y="3770376"/>
            <a:ext cx="2744724" cy="4465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26236" y="3998976"/>
            <a:ext cx="2142743" cy="4465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5676" y="4297679"/>
            <a:ext cx="352044" cy="394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240" y="4265676"/>
            <a:ext cx="2903220" cy="4465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240" y="4494276"/>
            <a:ext cx="1315211" cy="4465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04316" y="1312876"/>
            <a:ext cx="4215283" cy="3505447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The Campaign for</a:t>
            </a:r>
            <a:r>
              <a:rPr sz="17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Suffrage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1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NAWSA</a:t>
            </a:r>
            <a:r>
              <a:rPr sz="15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(1900)</a:t>
            </a:r>
            <a:endParaRPr sz="1500" dirty="0">
              <a:latin typeface="Times New Roman"/>
              <a:cs typeface="Times New Roman"/>
            </a:endParaRPr>
          </a:p>
          <a:p>
            <a:pPr marL="1047115" lvl="2" indent="-34861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Carrie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Chapman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Catt</a:t>
            </a:r>
            <a:endParaRPr sz="15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Militant</a:t>
            </a:r>
            <a:r>
              <a:rPr sz="15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Suffragists</a:t>
            </a:r>
            <a:endParaRPr sz="1500" dirty="0">
              <a:latin typeface="Times New Roman"/>
              <a:cs typeface="Times New Roman"/>
            </a:endParaRPr>
          </a:p>
          <a:p>
            <a:pPr marL="1047115" lvl="2" indent="-34861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Alice</a:t>
            </a:r>
            <a:r>
              <a:rPr sz="15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Paul</a:t>
            </a:r>
            <a:r>
              <a:rPr lang="en-US" sz="1500" dirty="0">
                <a:solidFill>
                  <a:srgbClr val="FFFFFF"/>
                </a:solidFill>
                <a:latin typeface="Times New Roman"/>
                <a:cs typeface="Times New Roman"/>
              </a:rPr>
              <a:t> – National Women’s Party</a:t>
            </a:r>
            <a:endParaRPr sz="1500" dirty="0">
              <a:latin typeface="Times New Roman"/>
              <a:cs typeface="Times New Roman"/>
            </a:endParaRPr>
          </a:p>
          <a:p>
            <a:pPr marL="1047115" lvl="2" indent="-348615">
              <a:lnSpc>
                <a:spcPct val="100000"/>
              </a:lnSpc>
              <a:spcBef>
                <a:spcPts val="305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Pickets, Parades, Hunger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Strikes</a:t>
            </a:r>
            <a:endParaRPr sz="15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Passage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of the 19</a:t>
            </a:r>
            <a:r>
              <a:rPr sz="1500" baseline="25000" dirty="0">
                <a:solidFill>
                  <a:srgbClr val="FFFFFF"/>
                </a:solidFill>
                <a:latin typeface="Times New Roman"/>
                <a:cs typeface="Times New Roman"/>
              </a:rPr>
              <a:t>th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Amendment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(1920)</a:t>
            </a:r>
            <a:endParaRPr sz="1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17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Issues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9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Birth-control</a:t>
            </a:r>
            <a:endParaRPr sz="1500" dirty="0">
              <a:latin typeface="Times New Roman"/>
              <a:cs typeface="Times New Roman"/>
            </a:endParaRPr>
          </a:p>
          <a:p>
            <a:pPr marL="1047115" marR="194945" lvl="2" indent="-34861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American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Birth Control League  (Margaret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Sanger,</a:t>
            </a:r>
            <a:r>
              <a:rPr sz="15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1921)</a:t>
            </a:r>
            <a:endParaRPr sz="1500" dirty="0">
              <a:latin typeface="Times New Roman"/>
              <a:cs typeface="Times New Roman"/>
            </a:endParaRPr>
          </a:p>
          <a:p>
            <a:pPr marL="698500" marR="38481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Reforming marriage, divorce, and  property</a:t>
            </a:r>
            <a:r>
              <a:rPr sz="15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laws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02378" y="1156715"/>
            <a:ext cx="4477613" cy="39867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6003" y="129539"/>
            <a:ext cx="6053328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9848" y="262585"/>
            <a:ext cx="5464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Regressive</a:t>
            </a:r>
            <a:r>
              <a:rPr spc="-105" dirty="0"/>
              <a:t> </a:t>
            </a:r>
            <a:r>
              <a:rPr dirty="0"/>
              <a:t>Progressives</a:t>
            </a:r>
          </a:p>
        </p:txBody>
      </p:sp>
      <p:sp>
        <p:nvSpPr>
          <p:cNvPr id="4" name="object 4"/>
          <p:cNvSpPr/>
          <p:nvPr/>
        </p:nvSpPr>
        <p:spPr>
          <a:xfrm>
            <a:off x="67056" y="1316736"/>
            <a:ext cx="400811" cy="454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3191" y="1287780"/>
            <a:ext cx="1220724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1291" y="1623060"/>
            <a:ext cx="356616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2855" y="1598675"/>
            <a:ext cx="1283208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1291" y="1894332"/>
            <a:ext cx="35661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2855" y="1869948"/>
            <a:ext cx="1979676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1291" y="2165604"/>
            <a:ext cx="35661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2855" y="2119883"/>
            <a:ext cx="376428" cy="45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4963" y="2141220"/>
            <a:ext cx="2923032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2855" y="2336292"/>
            <a:ext cx="1924812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03348" y="2314955"/>
            <a:ext cx="376427" cy="457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8095" y="2631948"/>
            <a:ext cx="35661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1852" y="2607564"/>
            <a:ext cx="2005584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1291" y="2903220"/>
            <a:ext cx="35661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2855" y="2857500"/>
            <a:ext cx="376428" cy="45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4963" y="2878835"/>
            <a:ext cx="2354580" cy="457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056" y="3342132"/>
            <a:ext cx="400811" cy="454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3191" y="3313176"/>
            <a:ext cx="1249680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1291" y="3648455"/>
            <a:ext cx="356616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2855" y="3624071"/>
            <a:ext cx="1260347" cy="457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38883" y="3602735"/>
            <a:ext cx="376428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40992" y="3624071"/>
            <a:ext cx="413004" cy="4572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79676" y="3624071"/>
            <a:ext cx="1876044" cy="45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1291" y="3919728"/>
            <a:ext cx="356616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2855" y="3895344"/>
            <a:ext cx="2895599" cy="45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2855" y="4090415"/>
            <a:ext cx="816863" cy="457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8095" y="4386071"/>
            <a:ext cx="35661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01852" y="4361688"/>
            <a:ext cx="2029968" cy="4572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57500" y="4340352"/>
            <a:ext cx="376427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59607" y="4361688"/>
            <a:ext cx="800099" cy="4572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82067" y="1302112"/>
            <a:ext cx="3539490" cy="336867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5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Eugenics</a:t>
            </a:r>
            <a:endParaRPr sz="1800" dirty="0">
              <a:latin typeface="Book Antiqua"/>
              <a:cs typeface="Book Antiqua"/>
            </a:endParaRPr>
          </a:p>
          <a:p>
            <a:pPr marL="698500" lvl="1" indent="-337185">
              <a:lnSpc>
                <a:spcPct val="100000"/>
              </a:lnSpc>
              <a:spcBef>
                <a:spcPts val="22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Darwinism</a:t>
            </a:r>
            <a:endParaRPr sz="1600" dirty="0">
              <a:latin typeface="Book Antiqua"/>
              <a:cs typeface="Book Antiqua"/>
            </a:endParaRPr>
          </a:p>
          <a:p>
            <a:pPr marL="698500" lvl="1" indent="-337185">
              <a:lnSpc>
                <a:spcPct val="100000"/>
              </a:lnSpc>
              <a:spcBef>
                <a:spcPts val="21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Charles</a:t>
            </a: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Davenport</a:t>
            </a:r>
            <a:endParaRPr sz="1600" dirty="0">
              <a:latin typeface="Book Antiqua"/>
              <a:cs typeface="Book Antiqua"/>
            </a:endParaRPr>
          </a:p>
          <a:p>
            <a:pPr marL="698500" lvl="1" indent="-337185">
              <a:lnSpc>
                <a:spcPts val="1730"/>
              </a:lnSpc>
              <a:spcBef>
                <a:spcPts val="21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600" spc="-5" dirty="0">
                <a:solidFill>
                  <a:srgbClr val="FFFFFF"/>
                </a:solidFill>
                <a:latin typeface="MS PGothic"/>
                <a:cs typeface="MS PGothic"/>
              </a:rPr>
              <a:t>“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Some people are born </a:t>
            </a: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16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endParaRPr sz="1600" dirty="0">
              <a:latin typeface="Book Antiqua"/>
              <a:cs typeface="Book Antiqua"/>
            </a:endParaRPr>
          </a:p>
          <a:p>
            <a:pPr marL="698500">
              <a:lnSpc>
                <a:spcPts val="1730"/>
              </a:lnSpc>
            </a:pP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burden 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on </a:t>
            </a: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600" spc="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rest</a:t>
            </a:r>
            <a:r>
              <a:rPr sz="1600" spc="-5" dirty="0">
                <a:solidFill>
                  <a:srgbClr val="FFFFFF"/>
                </a:solidFill>
                <a:latin typeface="MS PGothic"/>
                <a:cs typeface="MS PGothic"/>
              </a:rPr>
              <a:t>”</a:t>
            </a:r>
            <a:endParaRPr sz="1600" dirty="0">
              <a:latin typeface="MS PGothic"/>
              <a:cs typeface="MS PGothic"/>
            </a:endParaRPr>
          </a:p>
          <a:p>
            <a:pPr marL="1047115" lvl="2" indent="-348615">
              <a:lnSpc>
                <a:spcPct val="100000"/>
              </a:lnSpc>
              <a:spcBef>
                <a:spcPts val="219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Forced</a:t>
            </a: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 sterilization</a:t>
            </a:r>
            <a:endParaRPr sz="1600" dirty="0">
              <a:latin typeface="Book Antiqua"/>
              <a:cs typeface="Book Antiqua"/>
            </a:endParaRPr>
          </a:p>
          <a:p>
            <a:pPr marL="698500" lvl="1" indent="-337185">
              <a:lnSpc>
                <a:spcPct val="100000"/>
              </a:lnSpc>
              <a:spcBef>
                <a:spcPts val="21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600" spc="-10" dirty="0">
                <a:solidFill>
                  <a:srgbClr val="FFFFFF"/>
                </a:solidFill>
                <a:latin typeface="MS PGothic"/>
                <a:cs typeface="MS PGothic"/>
              </a:rPr>
              <a:t>“</a:t>
            </a: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Fitter 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Family” Contests</a:t>
            </a:r>
            <a:endParaRPr sz="1600" dirty="0">
              <a:latin typeface="Book Antiqua"/>
              <a:cs typeface="Book Antiqua"/>
            </a:endParaRPr>
          </a:p>
          <a:p>
            <a:pPr marL="355600" indent="-342900">
              <a:lnSpc>
                <a:spcPct val="100000"/>
              </a:lnSpc>
              <a:spcBef>
                <a:spcPts val="156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Nativism</a:t>
            </a:r>
            <a:endParaRPr sz="1800" dirty="0">
              <a:latin typeface="Book Antiqua"/>
              <a:cs typeface="Book Antiqua"/>
            </a:endParaRPr>
          </a:p>
          <a:p>
            <a:pPr marL="698500" lvl="1" indent="-337185">
              <a:lnSpc>
                <a:spcPct val="100000"/>
              </a:lnSpc>
              <a:spcBef>
                <a:spcPts val="22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Gentlemen</a:t>
            </a:r>
            <a:r>
              <a:rPr sz="1600" spc="-5" dirty="0">
                <a:solidFill>
                  <a:srgbClr val="FFFFFF"/>
                </a:solidFill>
                <a:latin typeface="MS PGothic"/>
                <a:cs typeface="MS PGothic"/>
              </a:rPr>
              <a:t>’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s Agreement</a:t>
            </a:r>
            <a:r>
              <a:rPr sz="16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(1908)</a:t>
            </a:r>
            <a:endParaRPr sz="1600" dirty="0">
              <a:latin typeface="Book Antiqua"/>
              <a:cs typeface="Book Antiqua"/>
            </a:endParaRPr>
          </a:p>
          <a:p>
            <a:pPr marL="698500" marR="266065" lvl="1" indent="-337185">
              <a:lnSpc>
                <a:spcPts val="1540"/>
              </a:lnSpc>
              <a:spcBef>
                <a:spcPts val="58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Literacy Test </a:t>
            </a: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for Immigrants  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(1917)</a:t>
            </a:r>
            <a:endParaRPr sz="1600" dirty="0">
              <a:latin typeface="Book Antiqua"/>
              <a:cs typeface="Book Antiqua"/>
            </a:endParaRPr>
          </a:p>
          <a:p>
            <a:pPr marL="1047115" lvl="2" indent="-348615">
              <a:lnSpc>
                <a:spcPct val="100000"/>
              </a:lnSpc>
              <a:spcBef>
                <a:spcPts val="22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passed 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over Wilson</a:t>
            </a:r>
            <a:r>
              <a:rPr sz="1600" spc="-5" dirty="0">
                <a:solidFill>
                  <a:srgbClr val="FFFFFF"/>
                </a:solidFill>
                <a:latin typeface="MS PGothic"/>
                <a:cs typeface="MS PGothic"/>
              </a:rPr>
              <a:t>’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sz="16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veto</a:t>
            </a:r>
            <a:endParaRPr sz="1600" dirty="0">
              <a:latin typeface="Book Antiqua"/>
              <a:cs typeface="Book Antiqu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20084" y="763523"/>
            <a:ext cx="5423916" cy="43799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42003" y="1271015"/>
            <a:ext cx="5184647" cy="37109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8511" y="129539"/>
            <a:ext cx="7068311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2357" y="262585"/>
            <a:ext cx="6478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Impact of the </a:t>
            </a:r>
            <a:r>
              <a:rPr spc="-5" dirty="0"/>
              <a:t>Progressive</a:t>
            </a:r>
            <a:r>
              <a:rPr spc="-70" dirty="0"/>
              <a:t> </a:t>
            </a:r>
            <a:r>
              <a:rPr dirty="0"/>
              <a:t>Era</a:t>
            </a:r>
          </a:p>
        </p:txBody>
      </p:sp>
      <p:sp>
        <p:nvSpPr>
          <p:cNvPr id="4" name="object 4"/>
          <p:cNvSpPr/>
          <p:nvPr/>
        </p:nvSpPr>
        <p:spPr>
          <a:xfrm>
            <a:off x="373379" y="1371600"/>
            <a:ext cx="336804" cy="37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563" y="1347216"/>
            <a:ext cx="2042160" cy="431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379" y="1676400"/>
            <a:ext cx="336804" cy="37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2563" y="1652016"/>
            <a:ext cx="2857500" cy="4312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379" y="1981200"/>
            <a:ext cx="336804" cy="37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2563" y="1956816"/>
            <a:ext cx="2842260" cy="4312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2563" y="2189988"/>
            <a:ext cx="981456" cy="4312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4939" y="2171700"/>
            <a:ext cx="355091" cy="4312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68196" y="2189988"/>
            <a:ext cx="801623" cy="4312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3379" y="2514600"/>
            <a:ext cx="336804" cy="37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2563" y="2490216"/>
            <a:ext cx="2348484" cy="4312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3379" y="2819400"/>
            <a:ext cx="336804" cy="37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2563" y="2795016"/>
            <a:ext cx="1618488" cy="4312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61972" y="2795016"/>
            <a:ext cx="323088" cy="4312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5979" y="2795016"/>
            <a:ext cx="1953768" cy="4312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2563" y="3023616"/>
            <a:ext cx="854963" cy="4312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3379" y="3352800"/>
            <a:ext cx="336804" cy="37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2563" y="3328415"/>
            <a:ext cx="2619756" cy="4312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2563" y="3557015"/>
            <a:ext cx="1880616" cy="4312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9995" y="3886200"/>
            <a:ext cx="315467" cy="3581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4608" y="3866388"/>
            <a:ext cx="2895600" cy="4008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4608" y="4079747"/>
            <a:ext cx="751331" cy="4008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9995" y="4389120"/>
            <a:ext cx="315467" cy="3581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54608" y="4369308"/>
            <a:ext cx="1956815" cy="40081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70632" y="4370832"/>
            <a:ext cx="1056132" cy="4008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9995" y="4678678"/>
            <a:ext cx="315467" cy="3581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54608" y="4658866"/>
            <a:ext cx="1545336" cy="4008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59151" y="4658866"/>
            <a:ext cx="1583436" cy="4008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67664" y="1308861"/>
            <a:ext cx="3438525" cy="36239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Local </a:t>
            </a:r>
            <a:r>
              <a:rPr sz="1500" dirty="0">
                <a:solidFill>
                  <a:srgbClr val="FFFFFF"/>
                </a:solidFill>
                <a:latin typeface="Book Antiqua"/>
                <a:cs typeface="Book Antiqua"/>
              </a:rPr>
              <a:t>&amp; </a:t>
            </a: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State</a:t>
            </a:r>
            <a:r>
              <a:rPr sz="15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Reform</a:t>
            </a:r>
            <a:endParaRPr sz="1500">
              <a:latin typeface="Book Antiqua"/>
              <a:cs typeface="Book Antiqu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Increase in Democratic</a:t>
            </a:r>
            <a:r>
              <a:rPr sz="15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Process</a:t>
            </a:r>
            <a:endParaRPr sz="1500">
              <a:latin typeface="Book Antiqua"/>
              <a:cs typeface="Book Antiqu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Era of Consumer Protection</a:t>
            </a:r>
            <a:r>
              <a:rPr sz="1500" spc="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500" dirty="0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endParaRPr sz="1500">
              <a:latin typeface="Book Antiqua"/>
              <a:cs typeface="Book Antiqua"/>
            </a:endParaRPr>
          </a:p>
          <a:p>
            <a:pPr marL="355600">
              <a:lnSpc>
                <a:spcPct val="100000"/>
              </a:lnSpc>
              <a:spcBef>
                <a:spcPts val="35"/>
              </a:spcBef>
            </a:pP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Workers</a:t>
            </a:r>
            <a:r>
              <a:rPr sz="1500" spc="-5" dirty="0">
                <a:solidFill>
                  <a:srgbClr val="FFFFFF"/>
                </a:solidFill>
                <a:latin typeface="MS PGothic"/>
                <a:cs typeface="MS PGothic"/>
              </a:rPr>
              <a:t>’</a:t>
            </a:r>
            <a:r>
              <a:rPr sz="1500" spc="-90" dirty="0">
                <a:solidFill>
                  <a:srgbClr val="FFFFFF"/>
                </a:solidFill>
                <a:latin typeface="MS PGothic"/>
                <a:cs typeface="MS PGothic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Rights</a:t>
            </a:r>
            <a:endParaRPr sz="1500">
              <a:latin typeface="Book Antiqua"/>
              <a:cs typeface="Book Antiqua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500" dirty="0">
                <a:solidFill>
                  <a:srgbClr val="FFFFFF"/>
                </a:solidFill>
                <a:latin typeface="Book Antiqua"/>
                <a:cs typeface="Book Antiqua"/>
              </a:rPr>
              <a:t>Fear &amp; </a:t>
            </a: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Nativism</a:t>
            </a:r>
            <a:r>
              <a:rPr sz="15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500" dirty="0">
                <a:solidFill>
                  <a:srgbClr val="FFFFFF"/>
                </a:solidFill>
                <a:latin typeface="Book Antiqua"/>
                <a:cs typeface="Book Antiqua"/>
              </a:rPr>
              <a:t>Remain</a:t>
            </a:r>
            <a:endParaRPr sz="1500">
              <a:latin typeface="Book Antiqua"/>
              <a:cs typeface="Book Antiqua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Social and Socio-economic problems  remain</a:t>
            </a:r>
            <a:endParaRPr sz="1500">
              <a:latin typeface="Book Antiqua"/>
              <a:cs typeface="Book Antiqu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Limited to no change in</a:t>
            </a:r>
            <a:r>
              <a:rPr sz="15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endParaRPr sz="1500">
              <a:latin typeface="Book Antiqua"/>
              <a:cs typeface="Book Antiqu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educational</a:t>
            </a:r>
            <a:r>
              <a:rPr sz="15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500" dirty="0">
                <a:solidFill>
                  <a:srgbClr val="FFFFFF"/>
                </a:solidFill>
                <a:latin typeface="Book Antiqua"/>
                <a:cs typeface="Book Antiqua"/>
              </a:rPr>
              <a:t>system</a:t>
            </a:r>
            <a:endParaRPr sz="1500">
              <a:latin typeface="Book Antiqua"/>
              <a:cs typeface="Book Antiqua"/>
            </a:endParaRPr>
          </a:p>
          <a:p>
            <a:pPr marL="698500" marR="119380" lvl="1" indent="-337185">
              <a:lnSpc>
                <a:spcPct val="100000"/>
              </a:lnSpc>
              <a:spcBef>
                <a:spcPts val="605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400" spc="-5" dirty="0">
                <a:solidFill>
                  <a:srgbClr val="FFFFFF"/>
                </a:solidFill>
                <a:latin typeface="Book Antiqua"/>
                <a:cs typeface="Book Antiqua"/>
              </a:rPr>
              <a:t>new areas were added: trade </a:t>
            </a:r>
            <a:r>
              <a:rPr sz="1400" dirty="0">
                <a:solidFill>
                  <a:srgbClr val="FFFFFF"/>
                </a:solidFill>
                <a:latin typeface="Book Antiqua"/>
                <a:cs typeface="Book Antiqua"/>
              </a:rPr>
              <a:t>and  </a:t>
            </a:r>
            <a:r>
              <a:rPr sz="1400" spc="-5" dirty="0">
                <a:solidFill>
                  <a:srgbClr val="FFFFFF"/>
                </a:solidFill>
                <a:latin typeface="Book Antiqua"/>
                <a:cs typeface="Book Antiqua"/>
              </a:rPr>
              <a:t>fitness</a:t>
            </a:r>
            <a:endParaRPr sz="1400">
              <a:latin typeface="Book Antiqua"/>
              <a:cs typeface="Book Antiqua"/>
            </a:endParaRPr>
          </a:p>
          <a:p>
            <a:pPr marL="698500" lvl="1" indent="-337185">
              <a:lnSpc>
                <a:spcPct val="100000"/>
              </a:lnSpc>
              <a:spcBef>
                <a:spcPts val="60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400" dirty="0">
                <a:solidFill>
                  <a:srgbClr val="FFFFFF"/>
                </a:solidFill>
                <a:latin typeface="Book Antiqua"/>
                <a:cs typeface="Book Antiqua"/>
              </a:rPr>
              <a:t>new </a:t>
            </a:r>
            <a:r>
              <a:rPr sz="1400" spc="-5" dirty="0">
                <a:solidFill>
                  <a:srgbClr val="FFFFFF"/>
                </a:solidFill>
                <a:latin typeface="Book Antiqua"/>
                <a:cs typeface="Book Antiqua"/>
              </a:rPr>
              <a:t>types </a:t>
            </a:r>
            <a:r>
              <a:rPr sz="1400" dirty="0">
                <a:solidFill>
                  <a:srgbClr val="FFFFFF"/>
                </a:solidFill>
                <a:latin typeface="Book Antiqua"/>
                <a:cs typeface="Book Antiqua"/>
              </a:rPr>
              <a:t>of schools:</a:t>
            </a:r>
            <a:r>
              <a:rPr sz="14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400" i="1" dirty="0">
                <a:solidFill>
                  <a:srgbClr val="FFFFFF"/>
                </a:solidFill>
                <a:latin typeface="Book Antiqua"/>
                <a:cs typeface="Book Antiqua"/>
              </a:rPr>
              <a:t>Montessori</a:t>
            </a:r>
            <a:endParaRPr sz="1400">
              <a:latin typeface="Book Antiqua"/>
              <a:cs typeface="Book Antiqua"/>
            </a:endParaRPr>
          </a:p>
          <a:p>
            <a:pPr marL="698500" lvl="1" indent="-337185">
              <a:lnSpc>
                <a:spcPct val="100000"/>
              </a:lnSpc>
              <a:spcBef>
                <a:spcPts val="60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400" dirty="0">
                <a:solidFill>
                  <a:srgbClr val="FFFFFF"/>
                </a:solidFill>
                <a:latin typeface="Book Antiqua"/>
                <a:cs typeface="Book Antiqua"/>
              </a:rPr>
              <a:t>core curriculum </a:t>
            </a:r>
            <a:r>
              <a:rPr sz="1400" spc="-5" dirty="0">
                <a:solidFill>
                  <a:srgbClr val="FFFFFF"/>
                </a:solidFill>
                <a:latin typeface="Book Antiqua"/>
                <a:cs typeface="Book Antiqua"/>
              </a:rPr>
              <a:t>largely</a:t>
            </a:r>
            <a:r>
              <a:rPr sz="14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ook Antiqua"/>
                <a:cs typeface="Book Antiqua"/>
              </a:rPr>
              <a:t>remained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117847" y="998219"/>
            <a:ext cx="4834128" cy="41452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9084" y="653795"/>
            <a:ext cx="760476" cy="947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59479" y="751331"/>
            <a:ext cx="519684" cy="713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3304" y="759459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4">
                <a:moveTo>
                  <a:pt x="0" y="0"/>
                </a:moveTo>
                <a:lnTo>
                  <a:pt x="272034" y="0"/>
                </a:lnTo>
              </a:path>
            </a:pathLst>
          </a:custGeom>
          <a:ln w="28448">
            <a:solidFill>
              <a:srgbClr val="F3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9401" y="783844"/>
            <a:ext cx="260350" cy="33020"/>
          </a:xfrm>
          <a:custGeom>
            <a:avLst/>
            <a:gdLst/>
            <a:ahLst/>
            <a:cxnLst/>
            <a:rect l="l" t="t" r="r" b="b"/>
            <a:pathLst>
              <a:path w="260350" h="33019">
                <a:moveTo>
                  <a:pt x="259841" y="0"/>
                </a:moveTo>
                <a:lnTo>
                  <a:pt x="259841" y="32511"/>
                </a:lnTo>
                <a:lnTo>
                  <a:pt x="0" y="32511"/>
                </a:lnTo>
                <a:lnTo>
                  <a:pt x="0" y="0"/>
                </a:lnTo>
                <a:lnTo>
                  <a:pt x="259841" y="0"/>
                </a:lnTo>
                <a:close/>
              </a:path>
            </a:pathLst>
          </a:custGeom>
          <a:ln w="12192">
            <a:solidFill>
              <a:srgbClr val="F3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59479" y="832485"/>
            <a:ext cx="520065" cy="632460"/>
          </a:xfrm>
          <a:custGeom>
            <a:avLst/>
            <a:gdLst/>
            <a:ahLst/>
            <a:cxnLst/>
            <a:rect l="l" t="t" r="r" b="b"/>
            <a:pathLst>
              <a:path w="520064" h="632460">
                <a:moveTo>
                  <a:pt x="389763" y="0"/>
                </a:moveTo>
                <a:lnTo>
                  <a:pt x="389763" y="372237"/>
                </a:lnTo>
                <a:lnTo>
                  <a:pt x="519684" y="372237"/>
                </a:lnTo>
                <a:lnTo>
                  <a:pt x="259842" y="632078"/>
                </a:lnTo>
                <a:lnTo>
                  <a:pt x="0" y="372237"/>
                </a:lnTo>
                <a:lnTo>
                  <a:pt x="129921" y="372237"/>
                </a:lnTo>
                <a:lnTo>
                  <a:pt x="129921" y="0"/>
                </a:lnTo>
                <a:lnTo>
                  <a:pt x="389763" y="0"/>
                </a:lnTo>
                <a:close/>
              </a:path>
            </a:pathLst>
          </a:custGeom>
          <a:ln w="12192">
            <a:solidFill>
              <a:srgbClr val="F3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1352" y="653795"/>
            <a:ext cx="758951" cy="949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41747" y="751331"/>
            <a:ext cx="518160" cy="714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5191" y="759396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72" y="0"/>
                </a:lnTo>
              </a:path>
            </a:pathLst>
          </a:custGeom>
          <a:ln w="28321">
            <a:solidFill>
              <a:srgbClr val="F3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71288" y="783716"/>
            <a:ext cx="259079" cy="32384"/>
          </a:xfrm>
          <a:custGeom>
            <a:avLst/>
            <a:gdLst/>
            <a:ahLst/>
            <a:cxnLst/>
            <a:rect l="l" t="t" r="r" b="b"/>
            <a:pathLst>
              <a:path w="259079" h="32384">
                <a:moveTo>
                  <a:pt x="259079" y="0"/>
                </a:moveTo>
                <a:lnTo>
                  <a:pt x="259079" y="32385"/>
                </a:lnTo>
                <a:lnTo>
                  <a:pt x="0" y="32385"/>
                </a:lnTo>
                <a:lnTo>
                  <a:pt x="0" y="0"/>
                </a:lnTo>
                <a:lnTo>
                  <a:pt x="259079" y="0"/>
                </a:lnTo>
                <a:close/>
              </a:path>
            </a:pathLst>
          </a:custGeom>
          <a:ln w="12192">
            <a:solidFill>
              <a:srgbClr val="F3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41747" y="832230"/>
            <a:ext cx="518159" cy="634365"/>
          </a:xfrm>
          <a:custGeom>
            <a:avLst/>
            <a:gdLst/>
            <a:ahLst/>
            <a:cxnLst/>
            <a:rect l="l" t="t" r="r" b="b"/>
            <a:pathLst>
              <a:path w="518160" h="634365">
                <a:moveTo>
                  <a:pt x="388619" y="0"/>
                </a:moveTo>
                <a:lnTo>
                  <a:pt x="388619" y="374777"/>
                </a:lnTo>
                <a:lnTo>
                  <a:pt x="518160" y="374777"/>
                </a:lnTo>
                <a:lnTo>
                  <a:pt x="259079" y="633857"/>
                </a:lnTo>
                <a:lnTo>
                  <a:pt x="0" y="374777"/>
                </a:lnTo>
                <a:lnTo>
                  <a:pt x="129539" y="374777"/>
                </a:lnTo>
                <a:lnTo>
                  <a:pt x="129539" y="0"/>
                </a:lnTo>
                <a:lnTo>
                  <a:pt x="388619" y="0"/>
                </a:lnTo>
                <a:close/>
              </a:path>
            </a:pathLst>
          </a:custGeom>
          <a:ln w="12192">
            <a:solidFill>
              <a:srgbClr val="F3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34511" y="64007"/>
            <a:ext cx="2156460" cy="650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53384" y="202692"/>
            <a:ext cx="1950719" cy="7223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7558" y="904621"/>
            <a:ext cx="1808352" cy="1760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4841" y="899286"/>
            <a:ext cx="1716404" cy="1866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7558" y="908685"/>
            <a:ext cx="88265" cy="168910"/>
          </a:xfrm>
          <a:custGeom>
            <a:avLst/>
            <a:gdLst/>
            <a:ahLst/>
            <a:cxnLst/>
            <a:rect l="l" t="t" r="r" b="b"/>
            <a:pathLst>
              <a:path w="88265" h="168909">
                <a:moveTo>
                  <a:pt x="0" y="0"/>
                </a:moveTo>
                <a:lnTo>
                  <a:pt x="88010" y="0"/>
                </a:lnTo>
                <a:lnTo>
                  <a:pt x="88010" y="4572"/>
                </a:lnTo>
                <a:lnTo>
                  <a:pt x="82422" y="4572"/>
                </a:lnTo>
                <a:lnTo>
                  <a:pt x="77597" y="4572"/>
                </a:lnTo>
                <a:lnTo>
                  <a:pt x="73659" y="5461"/>
                </a:lnTo>
                <a:lnTo>
                  <a:pt x="70612" y="7112"/>
                </a:lnTo>
                <a:lnTo>
                  <a:pt x="68453" y="8254"/>
                </a:lnTo>
                <a:lnTo>
                  <a:pt x="66802" y="10287"/>
                </a:lnTo>
                <a:lnTo>
                  <a:pt x="65531" y="13080"/>
                </a:lnTo>
                <a:lnTo>
                  <a:pt x="64643" y="15112"/>
                </a:lnTo>
                <a:lnTo>
                  <a:pt x="64262" y="20319"/>
                </a:lnTo>
                <a:lnTo>
                  <a:pt x="64262" y="28828"/>
                </a:lnTo>
                <a:lnTo>
                  <a:pt x="64262" y="139573"/>
                </a:lnTo>
                <a:lnTo>
                  <a:pt x="64262" y="148209"/>
                </a:lnTo>
                <a:lnTo>
                  <a:pt x="64643" y="153669"/>
                </a:lnTo>
                <a:lnTo>
                  <a:pt x="65659" y="155828"/>
                </a:lnTo>
                <a:lnTo>
                  <a:pt x="66547" y="157987"/>
                </a:lnTo>
                <a:lnTo>
                  <a:pt x="68453" y="159765"/>
                </a:lnTo>
                <a:lnTo>
                  <a:pt x="71247" y="161416"/>
                </a:lnTo>
                <a:lnTo>
                  <a:pt x="74040" y="163067"/>
                </a:lnTo>
                <a:lnTo>
                  <a:pt x="77724" y="163829"/>
                </a:lnTo>
                <a:lnTo>
                  <a:pt x="82422" y="163829"/>
                </a:lnTo>
                <a:lnTo>
                  <a:pt x="88010" y="163829"/>
                </a:lnTo>
                <a:lnTo>
                  <a:pt x="88010" y="168401"/>
                </a:lnTo>
                <a:lnTo>
                  <a:pt x="0" y="168401"/>
                </a:lnTo>
                <a:lnTo>
                  <a:pt x="0" y="163829"/>
                </a:lnTo>
                <a:lnTo>
                  <a:pt x="5587" y="163829"/>
                </a:lnTo>
                <a:lnTo>
                  <a:pt x="10413" y="163829"/>
                </a:lnTo>
                <a:lnTo>
                  <a:pt x="14350" y="162940"/>
                </a:lnTo>
                <a:lnTo>
                  <a:pt x="17399" y="161289"/>
                </a:lnTo>
                <a:lnTo>
                  <a:pt x="19557" y="160147"/>
                </a:lnTo>
                <a:lnTo>
                  <a:pt x="21209" y="158114"/>
                </a:lnTo>
                <a:lnTo>
                  <a:pt x="22352" y="155320"/>
                </a:lnTo>
                <a:lnTo>
                  <a:pt x="23240" y="153288"/>
                </a:lnTo>
                <a:lnTo>
                  <a:pt x="23749" y="148081"/>
                </a:lnTo>
                <a:lnTo>
                  <a:pt x="23749" y="139573"/>
                </a:lnTo>
                <a:lnTo>
                  <a:pt x="23749" y="28828"/>
                </a:lnTo>
                <a:lnTo>
                  <a:pt x="23749" y="20192"/>
                </a:lnTo>
                <a:lnTo>
                  <a:pt x="23240" y="14731"/>
                </a:lnTo>
                <a:lnTo>
                  <a:pt x="22352" y="12573"/>
                </a:lnTo>
                <a:lnTo>
                  <a:pt x="21462" y="10413"/>
                </a:lnTo>
                <a:lnTo>
                  <a:pt x="19557" y="8636"/>
                </a:lnTo>
                <a:lnTo>
                  <a:pt x="16763" y="6985"/>
                </a:lnTo>
                <a:lnTo>
                  <a:pt x="13969" y="5334"/>
                </a:lnTo>
                <a:lnTo>
                  <a:pt x="10287" y="4572"/>
                </a:lnTo>
                <a:lnTo>
                  <a:pt x="5587" y="4572"/>
                </a:lnTo>
                <a:lnTo>
                  <a:pt x="0" y="4572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88354" y="899286"/>
            <a:ext cx="1440306" cy="1871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41854" y="1580007"/>
            <a:ext cx="3530092" cy="4234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32707" y="1710563"/>
            <a:ext cx="126492" cy="1562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10655" y="1707388"/>
            <a:ext cx="104394" cy="662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66132" y="1707388"/>
            <a:ext cx="104394" cy="662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11979" y="1707388"/>
            <a:ext cx="116078" cy="154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64408" y="1707388"/>
            <a:ext cx="104394" cy="662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84011" y="1670176"/>
            <a:ext cx="246379" cy="237490"/>
          </a:xfrm>
          <a:custGeom>
            <a:avLst/>
            <a:gdLst/>
            <a:ahLst/>
            <a:cxnLst/>
            <a:rect l="l" t="t" r="r" b="b"/>
            <a:pathLst>
              <a:path w="246379" h="237489">
                <a:moveTo>
                  <a:pt x="0" y="0"/>
                </a:moveTo>
                <a:lnTo>
                  <a:pt x="65786" y="0"/>
                </a:lnTo>
                <a:lnTo>
                  <a:pt x="110489" y="120903"/>
                </a:lnTo>
                <a:lnTo>
                  <a:pt x="123443" y="161417"/>
                </a:lnTo>
                <a:lnTo>
                  <a:pt x="126873" y="151130"/>
                </a:lnTo>
                <a:lnTo>
                  <a:pt x="129032" y="144272"/>
                </a:lnTo>
                <a:lnTo>
                  <a:pt x="129921" y="141097"/>
                </a:lnTo>
                <a:lnTo>
                  <a:pt x="131952" y="134365"/>
                </a:lnTo>
                <a:lnTo>
                  <a:pt x="134238" y="127635"/>
                </a:lnTo>
                <a:lnTo>
                  <a:pt x="136525" y="120903"/>
                </a:lnTo>
                <a:lnTo>
                  <a:pt x="181737" y="0"/>
                </a:lnTo>
                <a:lnTo>
                  <a:pt x="246252" y="0"/>
                </a:lnTo>
                <a:lnTo>
                  <a:pt x="152018" y="236981"/>
                </a:lnTo>
                <a:lnTo>
                  <a:pt x="95503" y="236981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87872" y="1670176"/>
            <a:ext cx="62865" cy="237490"/>
          </a:xfrm>
          <a:custGeom>
            <a:avLst/>
            <a:gdLst/>
            <a:ahLst/>
            <a:cxnLst/>
            <a:rect l="l" t="t" r="r" b="b"/>
            <a:pathLst>
              <a:path w="62864" h="237489">
                <a:moveTo>
                  <a:pt x="0" y="0"/>
                </a:moveTo>
                <a:lnTo>
                  <a:pt x="62737" y="0"/>
                </a:lnTo>
                <a:lnTo>
                  <a:pt x="62737" y="236981"/>
                </a:lnTo>
                <a:lnTo>
                  <a:pt x="0" y="236981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50584" y="1664716"/>
            <a:ext cx="221615" cy="248285"/>
          </a:xfrm>
          <a:custGeom>
            <a:avLst/>
            <a:gdLst/>
            <a:ahLst/>
            <a:cxnLst/>
            <a:rect l="l" t="t" r="r" b="b"/>
            <a:pathLst>
              <a:path w="221614" h="248285">
                <a:moveTo>
                  <a:pt x="108712" y="0"/>
                </a:moveTo>
                <a:lnTo>
                  <a:pt x="156003" y="8762"/>
                </a:lnTo>
                <a:lnTo>
                  <a:pt x="192150" y="35051"/>
                </a:lnTo>
                <a:lnTo>
                  <a:pt x="214757" y="79232"/>
                </a:lnTo>
                <a:lnTo>
                  <a:pt x="221361" y="141986"/>
                </a:lnTo>
                <a:lnTo>
                  <a:pt x="64262" y="141986"/>
                </a:lnTo>
                <a:lnTo>
                  <a:pt x="65426" y="155201"/>
                </a:lnTo>
                <a:lnTo>
                  <a:pt x="87137" y="192254"/>
                </a:lnTo>
                <a:lnTo>
                  <a:pt x="115569" y="201041"/>
                </a:lnTo>
                <a:lnTo>
                  <a:pt x="122689" y="200521"/>
                </a:lnTo>
                <a:lnTo>
                  <a:pt x="152693" y="175339"/>
                </a:lnTo>
                <a:lnTo>
                  <a:pt x="155575" y="167005"/>
                </a:lnTo>
                <a:lnTo>
                  <a:pt x="218059" y="177546"/>
                </a:lnTo>
                <a:lnTo>
                  <a:pt x="192127" y="219872"/>
                </a:lnTo>
                <a:lnTo>
                  <a:pt x="150733" y="243363"/>
                </a:lnTo>
                <a:lnTo>
                  <a:pt x="114935" y="247904"/>
                </a:lnTo>
                <a:lnTo>
                  <a:pt x="86000" y="245377"/>
                </a:lnTo>
                <a:lnTo>
                  <a:pt x="40229" y="225133"/>
                </a:lnTo>
                <a:lnTo>
                  <a:pt x="13126" y="190202"/>
                </a:lnTo>
                <a:lnTo>
                  <a:pt x="1454" y="149348"/>
                </a:lnTo>
                <a:lnTo>
                  <a:pt x="0" y="125730"/>
                </a:lnTo>
                <a:lnTo>
                  <a:pt x="1908" y="97873"/>
                </a:lnTo>
                <a:lnTo>
                  <a:pt x="17252" y="51685"/>
                </a:lnTo>
                <a:lnTo>
                  <a:pt x="47168" y="18805"/>
                </a:lnTo>
                <a:lnTo>
                  <a:pt x="86133" y="2093"/>
                </a:lnTo>
                <a:lnTo>
                  <a:pt x="108712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11266" y="1664716"/>
            <a:ext cx="221615" cy="248285"/>
          </a:xfrm>
          <a:custGeom>
            <a:avLst/>
            <a:gdLst/>
            <a:ahLst/>
            <a:cxnLst/>
            <a:rect l="l" t="t" r="r" b="b"/>
            <a:pathLst>
              <a:path w="221614" h="248285">
                <a:moveTo>
                  <a:pt x="108458" y="0"/>
                </a:moveTo>
                <a:lnTo>
                  <a:pt x="150891" y="3984"/>
                </a:lnTo>
                <a:lnTo>
                  <a:pt x="191732" y="24751"/>
                </a:lnTo>
                <a:lnTo>
                  <a:pt x="213360" y="62737"/>
                </a:lnTo>
                <a:lnTo>
                  <a:pt x="154178" y="73787"/>
                </a:lnTo>
                <a:lnTo>
                  <a:pt x="151864" y="67240"/>
                </a:lnTo>
                <a:lnTo>
                  <a:pt x="148716" y="61515"/>
                </a:lnTo>
                <a:lnTo>
                  <a:pt x="109600" y="45212"/>
                </a:lnTo>
                <a:lnTo>
                  <a:pt x="98097" y="45640"/>
                </a:lnTo>
                <a:lnTo>
                  <a:pt x="66929" y="59562"/>
                </a:lnTo>
                <a:lnTo>
                  <a:pt x="66929" y="64770"/>
                </a:lnTo>
                <a:lnTo>
                  <a:pt x="66929" y="69214"/>
                </a:lnTo>
                <a:lnTo>
                  <a:pt x="109370" y="88469"/>
                </a:lnTo>
                <a:lnTo>
                  <a:pt x="131825" y="93853"/>
                </a:lnTo>
                <a:lnTo>
                  <a:pt x="154993" y="99877"/>
                </a:lnTo>
                <a:lnTo>
                  <a:pt x="201803" y="121666"/>
                </a:lnTo>
                <a:lnTo>
                  <a:pt x="221487" y="168401"/>
                </a:lnTo>
                <a:lnTo>
                  <a:pt x="219775" y="184118"/>
                </a:lnTo>
                <a:lnTo>
                  <a:pt x="194183" y="224409"/>
                </a:lnTo>
                <a:lnTo>
                  <a:pt x="138640" y="246429"/>
                </a:lnTo>
                <a:lnTo>
                  <a:pt x="113537" y="247904"/>
                </a:lnTo>
                <a:lnTo>
                  <a:pt x="90606" y="246667"/>
                </a:lnTo>
                <a:lnTo>
                  <a:pt x="52316" y="236813"/>
                </a:lnTo>
                <a:lnTo>
                  <a:pt x="13525" y="205073"/>
                </a:lnTo>
                <a:lnTo>
                  <a:pt x="0" y="174879"/>
                </a:lnTo>
                <a:lnTo>
                  <a:pt x="62865" y="165226"/>
                </a:lnTo>
                <a:lnTo>
                  <a:pt x="65442" y="173823"/>
                </a:lnTo>
                <a:lnTo>
                  <a:pt x="69008" y="181324"/>
                </a:lnTo>
                <a:lnTo>
                  <a:pt x="103108" y="201969"/>
                </a:lnTo>
                <a:lnTo>
                  <a:pt x="113537" y="202564"/>
                </a:lnTo>
                <a:lnTo>
                  <a:pt x="124969" y="201997"/>
                </a:lnTo>
                <a:lnTo>
                  <a:pt x="158496" y="183896"/>
                </a:lnTo>
                <a:lnTo>
                  <a:pt x="158496" y="176911"/>
                </a:lnTo>
                <a:lnTo>
                  <a:pt x="158496" y="172085"/>
                </a:lnTo>
                <a:lnTo>
                  <a:pt x="132969" y="156718"/>
                </a:lnTo>
                <a:lnTo>
                  <a:pt x="98516" y="148580"/>
                </a:lnTo>
                <a:lnTo>
                  <a:pt x="50422" y="133304"/>
                </a:lnTo>
                <a:lnTo>
                  <a:pt x="15684" y="103282"/>
                </a:lnTo>
                <a:lnTo>
                  <a:pt x="8636" y="72898"/>
                </a:lnTo>
                <a:lnTo>
                  <a:pt x="10160" y="58086"/>
                </a:lnTo>
                <a:lnTo>
                  <a:pt x="33020" y="21082"/>
                </a:lnTo>
                <a:lnTo>
                  <a:pt x="84597" y="1329"/>
                </a:lnTo>
                <a:lnTo>
                  <a:pt x="108458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56759" y="1664716"/>
            <a:ext cx="221615" cy="248285"/>
          </a:xfrm>
          <a:custGeom>
            <a:avLst/>
            <a:gdLst/>
            <a:ahLst/>
            <a:cxnLst/>
            <a:rect l="l" t="t" r="r" b="b"/>
            <a:pathLst>
              <a:path w="221614" h="248285">
                <a:moveTo>
                  <a:pt x="108457" y="0"/>
                </a:moveTo>
                <a:lnTo>
                  <a:pt x="150891" y="3984"/>
                </a:lnTo>
                <a:lnTo>
                  <a:pt x="191732" y="24751"/>
                </a:lnTo>
                <a:lnTo>
                  <a:pt x="213360" y="62737"/>
                </a:lnTo>
                <a:lnTo>
                  <a:pt x="154177" y="73787"/>
                </a:lnTo>
                <a:lnTo>
                  <a:pt x="151864" y="67240"/>
                </a:lnTo>
                <a:lnTo>
                  <a:pt x="148716" y="61515"/>
                </a:lnTo>
                <a:lnTo>
                  <a:pt x="109600" y="45212"/>
                </a:lnTo>
                <a:lnTo>
                  <a:pt x="98097" y="45640"/>
                </a:lnTo>
                <a:lnTo>
                  <a:pt x="66928" y="59562"/>
                </a:lnTo>
                <a:lnTo>
                  <a:pt x="66928" y="64770"/>
                </a:lnTo>
                <a:lnTo>
                  <a:pt x="66928" y="69214"/>
                </a:lnTo>
                <a:lnTo>
                  <a:pt x="109370" y="88469"/>
                </a:lnTo>
                <a:lnTo>
                  <a:pt x="131825" y="93853"/>
                </a:lnTo>
                <a:lnTo>
                  <a:pt x="154993" y="99877"/>
                </a:lnTo>
                <a:lnTo>
                  <a:pt x="201802" y="121666"/>
                </a:lnTo>
                <a:lnTo>
                  <a:pt x="221487" y="168401"/>
                </a:lnTo>
                <a:lnTo>
                  <a:pt x="219775" y="184118"/>
                </a:lnTo>
                <a:lnTo>
                  <a:pt x="194182" y="224409"/>
                </a:lnTo>
                <a:lnTo>
                  <a:pt x="138640" y="246429"/>
                </a:lnTo>
                <a:lnTo>
                  <a:pt x="113537" y="247904"/>
                </a:lnTo>
                <a:lnTo>
                  <a:pt x="90606" y="246667"/>
                </a:lnTo>
                <a:lnTo>
                  <a:pt x="52316" y="236813"/>
                </a:lnTo>
                <a:lnTo>
                  <a:pt x="13525" y="205073"/>
                </a:lnTo>
                <a:lnTo>
                  <a:pt x="0" y="174879"/>
                </a:lnTo>
                <a:lnTo>
                  <a:pt x="62864" y="165226"/>
                </a:lnTo>
                <a:lnTo>
                  <a:pt x="65442" y="173823"/>
                </a:lnTo>
                <a:lnTo>
                  <a:pt x="69008" y="181324"/>
                </a:lnTo>
                <a:lnTo>
                  <a:pt x="103108" y="201969"/>
                </a:lnTo>
                <a:lnTo>
                  <a:pt x="113537" y="202564"/>
                </a:lnTo>
                <a:lnTo>
                  <a:pt x="124969" y="201997"/>
                </a:lnTo>
                <a:lnTo>
                  <a:pt x="158495" y="183896"/>
                </a:lnTo>
                <a:lnTo>
                  <a:pt x="158495" y="176911"/>
                </a:lnTo>
                <a:lnTo>
                  <a:pt x="158495" y="172085"/>
                </a:lnTo>
                <a:lnTo>
                  <a:pt x="132968" y="156718"/>
                </a:lnTo>
                <a:lnTo>
                  <a:pt x="98516" y="148580"/>
                </a:lnTo>
                <a:lnTo>
                  <a:pt x="50422" y="133304"/>
                </a:lnTo>
                <a:lnTo>
                  <a:pt x="15684" y="103282"/>
                </a:lnTo>
                <a:lnTo>
                  <a:pt x="8636" y="72898"/>
                </a:lnTo>
                <a:lnTo>
                  <a:pt x="10160" y="58086"/>
                </a:lnTo>
                <a:lnTo>
                  <a:pt x="33019" y="21082"/>
                </a:lnTo>
                <a:lnTo>
                  <a:pt x="84597" y="1329"/>
                </a:lnTo>
                <a:lnTo>
                  <a:pt x="108457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06060" y="1664716"/>
            <a:ext cx="221615" cy="248285"/>
          </a:xfrm>
          <a:custGeom>
            <a:avLst/>
            <a:gdLst/>
            <a:ahLst/>
            <a:cxnLst/>
            <a:rect l="l" t="t" r="r" b="b"/>
            <a:pathLst>
              <a:path w="221614" h="248285">
                <a:moveTo>
                  <a:pt x="108712" y="0"/>
                </a:moveTo>
                <a:lnTo>
                  <a:pt x="156003" y="8762"/>
                </a:lnTo>
                <a:lnTo>
                  <a:pt x="192150" y="35051"/>
                </a:lnTo>
                <a:lnTo>
                  <a:pt x="214757" y="79232"/>
                </a:lnTo>
                <a:lnTo>
                  <a:pt x="221361" y="141986"/>
                </a:lnTo>
                <a:lnTo>
                  <a:pt x="64262" y="141986"/>
                </a:lnTo>
                <a:lnTo>
                  <a:pt x="65426" y="155201"/>
                </a:lnTo>
                <a:lnTo>
                  <a:pt x="87137" y="192254"/>
                </a:lnTo>
                <a:lnTo>
                  <a:pt x="115569" y="201041"/>
                </a:lnTo>
                <a:lnTo>
                  <a:pt x="122689" y="200521"/>
                </a:lnTo>
                <a:lnTo>
                  <a:pt x="152693" y="175339"/>
                </a:lnTo>
                <a:lnTo>
                  <a:pt x="155575" y="167005"/>
                </a:lnTo>
                <a:lnTo>
                  <a:pt x="218059" y="177546"/>
                </a:lnTo>
                <a:lnTo>
                  <a:pt x="192127" y="219872"/>
                </a:lnTo>
                <a:lnTo>
                  <a:pt x="150733" y="243363"/>
                </a:lnTo>
                <a:lnTo>
                  <a:pt x="114935" y="247904"/>
                </a:lnTo>
                <a:lnTo>
                  <a:pt x="86000" y="245377"/>
                </a:lnTo>
                <a:lnTo>
                  <a:pt x="40229" y="225133"/>
                </a:lnTo>
                <a:lnTo>
                  <a:pt x="13126" y="190202"/>
                </a:lnTo>
                <a:lnTo>
                  <a:pt x="1454" y="149348"/>
                </a:lnTo>
                <a:lnTo>
                  <a:pt x="0" y="125730"/>
                </a:lnTo>
                <a:lnTo>
                  <a:pt x="1908" y="97873"/>
                </a:lnTo>
                <a:lnTo>
                  <a:pt x="17252" y="51685"/>
                </a:lnTo>
                <a:lnTo>
                  <a:pt x="47168" y="18805"/>
                </a:lnTo>
                <a:lnTo>
                  <a:pt x="86133" y="2093"/>
                </a:lnTo>
                <a:lnTo>
                  <a:pt x="108712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38040" y="1659382"/>
            <a:ext cx="164211" cy="2531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53052" y="1664716"/>
            <a:ext cx="231775" cy="339090"/>
          </a:xfrm>
          <a:custGeom>
            <a:avLst/>
            <a:gdLst/>
            <a:ahLst/>
            <a:cxnLst/>
            <a:rect l="l" t="t" r="r" b="b"/>
            <a:pathLst>
              <a:path w="231775" h="339089">
                <a:moveTo>
                  <a:pt x="100075" y="0"/>
                </a:moveTo>
                <a:lnTo>
                  <a:pt x="121050" y="2426"/>
                </a:lnTo>
                <a:lnTo>
                  <a:pt x="140144" y="9699"/>
                </a:lnTo>
                <a:lnTo>
                  <a:pt x="157333" y="21806"/>
                </a:lnTo>
                <a:lnTo>
                  <a:pt x="172593" y="38735"/>
                </a:lnTo>
                <a:lnTo>
                  <a:pt x="172593" y="5461"/>
                </a:lnTo>
                <a:lnTo>
                  <a:pt x="231267" y="5461"/>
                </a:lnTo>
                <a:lnTo>
                  <a:pt x="231267" y="218186"/>
                </a:lnTo>
                <a:lnTo>
                  <a:pt x="227409" y="269210"/>
                </a:lnTo>
                <a:lnTo>
                  <a:pt x="210835" y="306980"/>
                </a:lnTo>
                <a:lnTo>
                  <a:pt x="171576" y="331978"/>
                </a:lnTo>
                <a:lnTo>
                  <a:pt x="118745" y="338709"/>
                </a:lnTo>
                <a:lnTo>
                  <a:pt x="90816" y="337421"/>
                </a:lnTo>
                <a:lnTo>
                  <a:pt x="48057" y="327082"/>
                </a:lnTo>
                <a:lnTo>
                  <a:pt x="14350" y="294655"/>
                </a:lnTo>
                <a:lnTo>
                  <a:pt x="8000" y="265684"/>
                </a:lnTo>
                <a:lnTo>
                  <a:pt x="8000" y="263652"/>
                </a:lnTo>
                <a:lnTo>
                  <a:pt x="8127" y="261112"/>
                </a:lnTo>
                <a:lnTo>
                  <a:pt x="8255" y="258191"/>
                </a:lnTo>
                <a:lnTo>
                  <a:pt x="79883" y="266827"/>
                </a:lnTo>
                <a:lnTo>
                  <a:pt x="81152" y="275209"/>
                </a:lnTo>
                <a:lnTo>
                  <a:pt x="83820" y="280924"/>
                </a:lnTo>
                <a:lnTo>
                  <a:pt x="116332" y="290703"/>
                </a:lnTo>
                <a:lnTo>
                  <a:pt x="127837" y="290248"/>
                </a:lnTo>
                <a:lnTo>
                  <a:pt x="162813" y="274828"/>
                </a:lnTo>
                <a:lnTo>
                  <a:pt x="168528" y="238760"/>
                </a:lnTo>
                <a:lnTo>
                  <a:pt x="168528" y="204088"/>
                </a:lnTo>
                <a:lnTo>
                  <a:pt x="153578" y="220904"/>
                </a:lnTo>
                <a:lnTo>
                  <a:pt x="136747" y="232886"/>
                </a:lnTo>
                <a:lnTo>
                  <a:pt x="118058" y="240057"/>
                </a:lnTo>
                <a:lnTo>
                  <a:pt x="97536" y="242443"/>
                </a:lnTo>
                <a:lnTo>
                  <a:pt x="74886" y="239918"/>
                </a:lnTo>
                <a:lnTo>
                  <a:pt x="37064" y="219725"/>
                </a:lnTo>
                <a:lnTo>
                  <a:pt x="12269" y="185154"/>
                </a:lnTo>
                <a:lnTo>
                  <a:pt x="1359" y="145442"/>
                </a:lnTo>
                <a:lnTo>
                  <a:pt x="0" y="122682"/>
                </a:lnTo>
                <a:lnTo>
                  <a:pt x="1787" y="94628"/>
                </a:lnTo>
                <a:lnTo>
                  <a:pt x="16127" y="49047"/>
                </a:lnTo>
                <a:lnTo>
                  <a:pt x="43943" y="17734"/>
                </a:lnTo>
                <a:lnTo>
                  <a:pt x="79619" y="1974"/>
                </a:lnTo>
                <a:lnTo>
                  <a:pt x="100075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73778" y="1664716"/>
            <a:ext cx="245110" cy="248285"/>
          </a:xfrm>
          <a:custGeom>
            <a:avLst/>
            <a:gdLst/>
            <a:ahLst/>
            <a:cxnLst/>
            <a:rect l="l" t="t" r="r" b="b"/>
            <a:pathLst>
              <a:path w="245110" h="248285">
                <a:moveTo>
                  <a:pt x="122047" y="0"/>
                </a:moveTo>
                <a:lnTo>
                  <a:pt x="170973" y="8762"/>
                </a:lnTo>
                <a:lnTo>
                  <a:pt x="210185" y="35051"/>
                </a:lnTo>
                <a:lnTo>
                  <a:pt x="236013" y="74564"/>
                </a:lnTo>
                <a:lnTo>
                  <a:pt x="244601" y="123317"/>
                </a:lnTo>
                <a:lnTo>
                  <a:pt x="242435" y="149034"/>
                </a:lnTo>
                <a:lnTo>
                  <a:pt x="225099" y="193611"/>
                </a:lnTo>
                <a:lnTo>
                  <a:pt x="191456" y="227972"/>
                </a:lnTo>
                <a:lnTo>
                  <a:pt x="147744" y="245689"/>
                </a:lnTo>
                <a:lnTo>
                  <a:pt x="122555" y="247904"/>
                </a:lnTo>
                <a:lnTo>
                  <a:pt x="106384" y="246977"/>
                </a:lnTo>
                <a:lnTo>
                  <a:pt x="60325" y="233172"/>
                </a:lnTo>
                <a:lnTo>
                  <a:pt x="23963" y="203328"/>
                </a:lnTo>
                <a:lnTo>
                  <a:pt x="3825" y="158369"/>
                </a:lnTo>
                <a:lnTo>
                  <a:pt x="0" y="120650"/>
                </a:lnTo>
                <a:lnTo>
                  <a:pt x="954" y="105148"/>
                </a:lnTo>
                <a:lnTo>
                  <a:pt x="15367" y="60071"/>
                </a:lnTo>
                <a:lnTo>
                  <a:pt x="45638" y="24066"/>
                </a:lnTo>
                <a:lnTo>
                  <a:pt x="88868" y="3889"/>
                </a:lnTo>
                <a:lnTo>
                  <a:pt x="122047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01947" y="1659382"/>
            <a:ext cx="164211" cy="2531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04336" y="1664716"/>
            <a:ext cx="221615" cy="248285"/>
          </a:xfrm>
          <a:custGeom>
            <a:avLst/>
            <a:gdLst/>
            <a:ahLst/>
            <a:cxnLst/>
            <a:rect l="l" t="t" r="r" b="b"/>
            <a:pathLst>
              <a:path w="221614" h="248285">
                <a:moveTo>
                  <a:pt x="108712" y="0"/>
                </a:moveTo>
                <a:lnTo>
                  <a:pt x="156003" y="8762"/>
                </a:lnTo>
                <a:lnTo>
                  <a:pt x="192150" y="35051"/>
                </a:lnTo>
                <a:lnTo>
                  <a:pt x="214757" y="79232"/>
                </a:lnTo>
                <a:lnTo>
                  <a:pt x="221361" y="141986"/>
                </a:lnTo>
                <a:lnTo>
                  <a:pt x="64262" y="141986"/>
                </a:lnTo>
                <a:lnTo>
                  <a:pt x="65426" y="155201"/>
                </a:lnTo>
                <a:lnTo>
                  <a:pt x="87137" y="192254"/>
                </a:lnTo>
                <a:lnTo>
                  <a:pt x="115570" y="201041"/>
                </a:lnTo>
                <a:lnTo>
                  <a:pt x="122689" y="200521"/>
                </a:lnTo>
                <a:lnTo>
                  <a:pt x="152693" y="175339"/>
                </a:lnTo>
                <a:lnTo>
                  <a:pt x="155575" y="167005"/>
                </a:lnTo>
                <a:lnTo>
                  <a:pt x="218059" y="177546"/>
                </a:lnTo>
                <a:lnTo>
                  <a:pt x="192127" y="219872"/>
                </a:lnTo>
                <a:lnTo>
                  <a:pt x="150733" y="243363"/>
                </a:lnTo>
                <a:lnTo>
                  <a:pt x="114935" y="247904"/>
                </a:lnTo>
                <a:lnTo>
                  <a:pt x="86000" y="245377"/>
                </a:lnTo>
                <a:lnTo>
                  <a:pt x="40229" y="225133"/>
                </a:lnTo>
                <a:lnTo>
                  <a:pt x="13126" y="190202"/>
                </a:lnTo>
                <a:lnTo>
                  <a:pt x="1454" y="149348"/>
                </a:lnTo>
                <a:lnTo>
                  <a:pt x="0" y="125730"/>
                </a:lnTo>
                <a:lnTo>
                  <a:pt x="1908" y="97873"/>
                </a:lnTo>
                <a:lnTo>
                  <a:pt x="17252" y="51685"/>
                </a:lnTo>
                <a:lnTo>
                  <a:pt x="47168" y="18805"/>
                </a:lnTo>
                <a:lnTo>
                  <a:pt x="86133" y="2093"/>
                </a:lnTo>
                <a:lnTo>
                  <a:pt x="108712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66363" y="1629917"/>
            <a:ext cx="127126" cy="1036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87872" y="1580007"/>
            <a:ext cx="62865" cy="58419"/>
          </a:xfrm>
          <a:custGeom>
            <a:avLst/>
            <a:gdLst/>
            <a:ahLst/>
            <a:cxnLst/>
            <a:rect l="l" t="t" r="r" b="b"/>
            <a:pathLst>
              <a:path w="62864" h="58419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5529" y="1580007"/>
            <a:ext cx="250825" cy="327660"/>
          </a:xfrm>
          <a:custGeom>
            <a:avLst/>
            <a:gdLst/>
            <a:ahLst/>
            <a:cxnLst/>
            <a:rect l="l" t="t" r="r" b="b"/>
            <a:pathLst>
              <a:path w="250825" h="327660">
                <a:moveTo>
                  <a:pt x="0" y="0"/>
                </a:moveTo>
                <a:lnTo>
                  <a:pt x="106045" y="0"/>
                </a:lnTo>
                <a:lnTo>
                  <a:pt x="133598" y="289"/>
                </a:lnTo>
                <a:lnTo>
                  <a:pt x="172892" y="2678"/>
                </a:lnTo>
                <a:lnTo>
                  <a:pt x="210502" y="16541"/>
                </a:lnTo>
                <a:lnTo>
                  <a:pt x="240089" y="50095"/>
                </a:lnTo>
                <a:lnTo>
                  <a:pt x="250698" y="100583"/>
                </a:lnTo>
                <a:lnTo>
                  <a:pt x="250027" y="115056"/>
                </a:lnTo>
                <a:lnTo>
                  <a:pt x="233965" y="160994"/>
                </a:lnTo>
                <a:lnTo>
                  <a:pt x="203535" y="188918"/>
                </a:lnTo>
                <a:lnTo>
                  <a:pt x="164584" y="201082"/>
                </a:lnTo>
                <a:lnTo>
                  <a:pt x="109220" y="203707"/>
                </a:lnTo>
                <a:lnTo>
                  <a:pt x="66167" y="203707"/>
                </a:lnTo>
                <a:lnTo>
                  <a:pt x="66167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43479" y="1580007"/>
            <a:ext cx="215900" cy="327660"/>
          </a:xfrm>
          <a:custGeom>
            <a:avLst/>
            <a:gdLst/>
            <a:ahLst/>
            <a:cxnLst/>
            <a:rect l="l" t="t" r="r" b="b"/>
            <a:pathLst>
              <a:path w="215900" h="327660">
                <a:moveTo>
                  <a:pt x="0" y="0"/>
                </a:moveTo>
                <a:lnTo>
                  <a:pt x="62737" y="0"/>
                </a:lnTo>
                <a:lnTo>
                  <a:pt x="62737" y="120268"/>
                </a:lnTo>
                <a:lnTo>
                  <a:pt x="78640" y="104747"/>
                </a:lnTo>
                <a:lnTo>
                  <a:pt x="96043" y="93630"/>
                </a:lnTo>
                <a:lnTo>
                  <a:pt x="114923" y="86943"/>
                </a:lnTo>
                <a:lnTo>
                  <a:pt x="135254" y="84708"/>
                </a:lnTo>
                <a:lnTo>
                  <a:pt x="145831" y="85228"/>
                </a:lnTo>
                <a:lnTo>
                  <a:pt x="182512" y="97121"/>
                </a:lnTo>
                <a:lnTo>
                  <a:pt x="207994" y="126507"/>
                </a:lnTo>
                <a:lnTo>
                  <a:pt x="215687" y="173206"/>
                </a:lnTo>
                <a:lnTo>
                  <a:pt x="215900" y="188087"/>
                </a:lnTo>
                <a:lnTo>
                  <a:pt x="215900" y="327151"/>
                </a:lnTo>
                <a:lnTo>
                  <a:pt x="153162" y="327151"/>
                </a:lnTo>
                <a:lnTo>
                  <a:pt x="153162" y="201929"/>
                </a:lnTo>
                <a:lnTo>
                  <a:pt x="152945" y="185029"/>
                </a:lnTo>
                <a:lnTo>
                  <a:pt x="143001" y="142620"/>
                </a:lnTo>
                <a:lnTo>
                  <a:pt x="136906" y="138683"/>
                </a:lnTo>
                <a:lnTo>
                  <a:pt x="130937" y="134746"/>
                </a:lnTo>
                <a:lnTo>
                  <a:pt x="123443" y="132714"/>
                </a:lnTo>
                <a:lnTo>
                  <a:pt x="114300" y="132714"/>
                </a:lnTo>
                <a:lnTo>
                  <a:pt x="75787" y="149860"/>
                </a:lnTo>
                <a:lnTo>
                  <a:pt x="63095" y="194377"/>
                </a:lnTo>
                <a:lnTo>
                  <a:pt x="62737" y="208406"/>
                </a:lnTo>
                <a:lnTo>
                  <a:pt x="62737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41854" y="1580007"/>
            <a:ext cx="260350" cy="327660"/>
          </a:xfrm>
          <a:custGeom>
            <a:avLst/>
            <a:gdLst/>
            <a:ahLst/>
            <a:cxnLst/>
            <a:rect l="l" t="t" r="r" b="b"/>
            <a:pathLst>
              <a:path w="260350" h="327660">
                <a:moveTo>
                  <a:pt x="0" y="0"/>
                </a:moveTo>
                <a:lnTo>
                  <a:pt x="260095" y="0"/>
                </a:lnTo>
                <a:lnTo>
                  <a:pt x="260095" y="55244"/>
                </a:lnTo>
                <a:lnTo>
                  <a:pt x="163194" y="55244"/>
                </a:lnTo>
                <a:lnTo>
                  <a:pt x="163194" y="327151"/>
                </a:lnTo>
                <a:lnTo>
                  <a:pt x="97027" y="327151"/>
                </a:lnTo>
                <a:lnTo>
                  <a:pt x="97027" y="55244"/>
                </a:lnTo>
                <a:lnTo>
                  <a:pt x="0" y="55244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13557" y="2128647"/>
            <a:ext cx="2223516" cy="33261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39515" y="2259202"/>
            <a:ext cx="126492" cy="15620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31664" y="2256027"/>
            <a:ext cx="104394" cy="6629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70247" y="2256027"/>
            <a:ext cx="104394" cy="6629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43603" y="2218817"/>
            <a:ext cx="246379" cy="237490"/>
          </a:xfrm>
          <a:custGeom>
            <a:avLst/>
            <a:gdLst/>
            <a:ahLst/>
            <a:cxnLst/>
            <a:rect l="l" t="t" r="r" b="b"/>
            <a:pathLst>
              <a:path w="246379" h="237489">
                <a:moveTo>
                  <a:pt x="0" y="0"/>
                </a:moveTo>
                <a:lnTo>
                  <a:pt x="65786" y="0"/>
                </a:lnTo>
                <a:lnTo>
                  <a:pt x="110490" y="120903"/>
                </a:lnTo>
                <a:lnTo>
                  <a:pt x="123444" y="161416"/>
                </a:lnTo>
                <a:lnTo>
                  <a:pt x="126873" y="151130"/>
                </a:lnTo>
                <a:lnTo>
                  <a:pt x="129032" y="144271"/>
                </a:lnTo>
                <a:lnTo>
                  <a:pt x="129921" y="141096"/>
                </a:lnTo>
                <a:lnTo>
                  <a:pt x="131953" y="134365"/>
                </a:lnTo>
                <a:lnTo>
                  <a:pt x="134238" y="127634"/>
                </a:lnTo>
                <a:lnTo>
                  <a:pt x="136525" y="120903"/>
                </a:lnTo>
                <a:lnTo>
                  <a:pt x="181737" y="0"/>
                </a:lnTo>
                <a:lnTo>
                  <a:pt x="246253" y="0"/>
                </a:lnTo>
                <a:lnTo>
                  <a:pt x="152019" y="236981"/>
                </a:lnTo>
                <a:lnTo>
                  <a:pt x="95504" y="236981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38546" y="2208022"/>
            <a:ext cx="226822" cy="25311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71592" y="2213355"/>
            <a:ext cx="221615" cy="248285"/>
          </a:xfrm>
          <a:custGeom>
            <a:avLst/>
            <a:gdLst/>
            <a:ahLst/>
            <a:cxnLst/>
            <a:rect l="l" t="t" r="r" b="b"/>
            <a:pathLst>
              <a:path w="221614" h="248285">
                <a:moveTo>
                  <a:pt x="108712" y="0"/>
                </a:moveTo>
                <a:lnTo>
                  <a:pt x="156003" y="8762"/>
                </a:lnTo>
                <a:lnTo>
                  <a:pt x="192151" y="35051"/>
                </a:lnTo>
                <a:lnTo>
                  <a:pt x="214757" y="79232"/>
                </a:lnTo>
                <a:lnTo>
                  <a:pt x="221361" y="141986"/>
                </a:lnTo>
                <a:lnTo>
                  <a:pt x="64262" y="141986"/>
                </a:lnTo>
                <a:lnTo>
                  <a:pt x="65426" y="155201"/>
                </a:lnTo>
                <a:lnTo>
                  <a:pt x="87137" y="192254"/>
                </a:lnTo>
                <a:lnTo>
                  <a:pt x="115570" y="201041"/>
                </a:lnTo>
                <a:lnTo>
                  <a:pt x="122689" y="200521"/>
                </a:lnTo>
                <a:lnTo>
                  <a:pt x="152693" y="175339"/>
                </a:lnTo>
                <a:lnTo>
                  <a:pt x="155575" y="167005"/>
                </a:lnTo>
                <a:lnTo>
                  <a:pt x="218059" y="177545"/>
                </a:lnTo>
                <a:lnTo>
                  <a:pt x="192127" y="219872"/>
                </a:lnTo>
                <a:lnTo>
                  <a:pt x="150733" y="243363"/>
                </a:lnTo>
                <a:lnTo>
                  <a:pt x="114935" y="247904"/>
                </a:lnTo>
                <a:lnTo>
                  <a:pt x="86000" y="245377"/>
                </a:lnTo>
                <a:lnTo>
                  <a:pt x="40229" y="225133"/>
                </a:lnTo>
                <a:lnTo>
                  <a:pt x="13126" y="190202"/>
                </a:lnTo>
                <a:lnTo>
                  <a:pt x="1454" y="149348"/>
                </a:lnTo>
                <a:lnTo>
                  <a:pt x="0" y="125730"/>
                </a:lnTo>
                <a:lnTo>
                  <a:pt x="1908" y="97873"/>
                </a:lnTo>
                <a:lnTo>
                  <a:pt x="17252" y="51685"/>
                </a:lnTo>
                <a:lnTo>
                  <a:pt x="47168" y="18805"/>
                </a:lnTo>
                <a:lnTo>
                  <a:pt x="86133" y="2093"/>
                </a:lnTo>
                <a:lnTo>
                  <a:pt x="108712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78273" y="2213355"/>
            <a:ext cx="349250" cy="242570"/>
          </a:xfrm>
          <a:custGeom>
            <a:avLst/>
            <a:gdLst/>
            <a:ahLst/>
            <a:cxnLst/>
            <a:rect l="l" t="t" r="r" b="b"/>
            <a:pathLst>
              <a:path w="349250" h="242569">
                <a:moveTo>
                  <a:pt x="131699" y="0"/>
                </a:moveTo>
                <a:lnTo>
                  <a:pt x="171196" y="9398"/>
                </a:lnTo>
                <a:lnTo>
                  <a:pt x="198627" y="37845"/>
                </a:lnTo>
                <a:lnTo>
                  <a:pt x="206603" y="28936"/>
                </a:lnTo>
                <a:lnTo>
                  <a:pt x="241603" y="5304"/>
                </a:lnTo>
                <a:lnTo>
                  <a:pt x="271017" y="0"/>
                </a:lnTo>
                <a:lnTo>
                  <a:pt x="283567" y="666"/>
                </a:lnTo>
                <a:lnTo>
                  <a:pt x="323691" y="16601"/>
                </a:lnTo>
                <a:lnTo>
                  <a:pt x="345098" y="50569"/>
                </a:lnTo>
                <a:lnTo>
                  <a:pt x="348741" y="90931"/>
                </a:lnTo>
                <a:lnTo>
                  <a:pt x="348741" y="242443"/>
                </a:lnTo>
                <a:lnTo>
                  <a:pt x="286003" y="242443"/>
                </a:lnTo>
                <a:lnTo>
                  <a:pt x="286003" y="106933"/>
                </a:lnTo>
                <a:lnTo>
                  <a:pt x="285599" y="90882"/>
                </a:lnTo>
                <a:lnTo>
                  <a:pt x="268462" y="51403"/>
                </a:lnTo>
                <a:lnTo>
                  <a:pt x="252729" y="48006"/>
                </a:lnTo>
                <a:lnTo>
                  <a:pt x="246252" y="48525"/>
                </a:lnTo>
                <a:lnTo>
                  <a:pt x="214177" y="72368"/>
                </a:lnTo>
                <a:lnTo>
                  <a:pt x="206325" y="113026"/>
                </a:lnTo>
                <a:lnTo>
                  <a:pt x="205993" y="128650"/>
                </a:lnTo>
                <a:lnTo>
                  <a:pt x="205993" y="242443"/>
                </a:lnTo>
                <a:lnTo>
                  <a:pt x="143255" y="242443"/>
                </a:lnTo>
                <a:lnTo>
                  <a:pt x="143255" y="112521"/>
                </a:lnTo>
                <a:lnTo>
                  <a:pt x="143061" y="96805"/>
                </a:lnTo>
                <a:lnTo>
                  <a:pt x="134238" y="56261"/>
                </a:lnTo>
                <a:lnTo>
                  <a:pt x="118490" y="48006"/>
                </a:lnTo>
                <a:lnTo>
                  <a:pt x="110489" y="48006"/>
                </a:lnTo>
                <a:lnTo>
                  <a:pt x="74390" y="65405"/>
                </a:lnTo>
                <a:lnTo>
                  <a:pt x="63047" y="111416"/>
                </a:lnTo>
                <a:lnTo>
                  <a:pt x="62737" y="127254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461"/>
                </a:lnTo>
                <a:lnTo>
                  <a:pt x="57785" y="5461"/>
                </a:lnTo>
                <a:lnTo>
                  <a:pt x="57785" y="37845"/>
                </a:lnTo>
                <a:lnTo>
                  <a:pt x="74048" y="21324"/>
                </a:lnTo>
                <a:lnTo>
                  <a:pt x="91789" y="9493"/>
                </a:lnTo>
                <a:lnTo>
                  <a:pt x="111005" y="2377"/>
                </a:lnTo>
                <a:lnTo>
                  <a:pt x="131699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10177" y="2213355"/>
            <a:ext cx="221615" cy="248285"/>
          </a:xfrm>
          <a:custGeom>
            <a:avLst/>
            <a:gdLst/>
            <a:ahLst/>
            <a:cxnLst/>
            <a:rect l="l" t="t" r="r" b="b"/>
            <a:pathLst>
              <a:path w="221614" h="248285">
                <a:moveTo>
                  <a:pt x="108712" y="0"/>
                </a:moveTo>
                <a:lnTo>
                  <a:pt x="156003" y="8762"/>
                </a:lnTo>
                <a:lnTo>
                  <a:pt x="192150" y="35051"/>
                </a:lnTo>
                <a:lnTo>
                  <a:pt x="214757" y="79232"/>
                </a:lnTo>
                <a:lnTo>
                  <a:pt x="221361" y="141986"/>
                </a:lnTo>
                <a:lnTo>
                  <a:pt x="64262" y="141986"/>
                </a:lnTo>
                <a:lnTo>
                  <a:pt x="65426" y="155201"/>
                </a:lnTo>
                <a:lnTo>
                  <a:pt x="87137" y="192254"/>
                </a:lnTo>
                <a:lnTo>
                  <a:pt x="115570" y="201041"/>
                </a:lnTo>
                <a:lnTo>
                  <a:pt x="122689" y="200521"/>
                </a:lnTo>
                <a:lnTo>
                  <a:pt x="152693" y="175339"/>
                </a:lnTo>
                <a:lnTo>
                  <a:pt x="155575" y="167005"/>
                </a:lnTo>
                <a:lnTo>
                  <a:pt x="218059" y="177545"/>
                </a:lnTo>
                <a:lnTo>
                  <a:pt x="192127" y="219872"/>
                </a:lnTo>
                <a:lnTo>
                  <a:pt x="150733" y="243363"/>
                </a:lnTo>
                <a:lnTo>
                  <a:pt x="114935" y="247904"/>
                </a:lnTo>
                <a:lnTo>
                  <a:pt x="86000" y="245377"/>
                </a:lnTo>
                <a:lnTo>
                  <a:pt x="40229" y="225133"/>
                </a:lnTo>
                <a:lnTo>
                  <a:pt x="13126" y="190202"/>
                </a:lnTo>
                <a:lnTo>
                  <a:pt x="1454" y="149348"/>
                </a:lnTo>
                <a:lnTo>
                  <a:pt x="0" y="125730"/>
                </a:lnTo>
                <a:lnTo>
                  <a:pt x="1908" y="97873"/>
                </a:lnTo>
                <a:lnTo>
                  <a:pt x="17252" y="51685"/>
                </a:lnTo>
                <a:lnTo>
                  <a:pt x="47168" y="18805"/>
                </a:lnTo>
                <a:lnTo>
                  <a:pt x="86133" y="2093"/>
                </a:lnTo>
                <a:lnTo>
                  <a:pt x="108712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80586" y="2213355"/>
            <a:ext cx="245110" cy="248285"/>
          </a:xfrm>
          <a:custGeom>
            <a:avLst/>
            <a:gdLst/>
            <a:ahLst/>
            <a:cxnLst/>
            <a:rect l="l" t="t" r="r" b="b"/>
            <a:pathLst>
              <a:path w="245110" h="248285">
                <a:moveTo>
                  <a:pt x="122047" y="0"/>
                </a:moveTo>
                <a:lnTo>
                  <a:pt x="170973" y="8762"/>
                </a:lnTo>
                <a:lnTo>
                  <a:pt x="210185" y="35051"/>
                </a:lnTo>
                <a:lnTo>
                  <a:pt x="236013" y="74564"/>
                </a:lnTo>
                <a:lnTo>
                  <a:pt x="244601" y="123317"/>
                </a:lnTo>
                <a:lnTo>
                  <a:pt x="242435" y="149034"/>
                </a:lnTo>
                <a:lnTo>
                  <a:pt x="225099" y="193611"/>
                </a:lnTo>
                <a:lnTo>
                  <a:pt x="191456" y="227972"/>
                </a:lnTo>
                <a:lnTo>
                  <a:pt x="147744" y="245689"/>
                </a:lnTo>
                <a:lnTo>
                  <a:pt x="122554" y="247904"/>
                </a:lnTo>
                <a:lnTo>
                  <a:pt x="106384" y="246977"/>
                </a:lnTo>
                <a:lnTo>
                  <a:pt x="60325" y="233171"/>
                </a:lnTo>
                <a:lnTo>
                  <a:pt x="23963" y="203328"/>
                </a:lnTo>
                <a:lnTo>
                  <a:pt x="3825" y="158369"/>
                </a:lnTo>
                <a:lnTo>
                  <a:pt x="0" y="120650"/>
                </a:lnTo>
                <a:lnTo>
                  <a:pt x="954" y="105148"/>
                </a:lnTo>
                <a:lnTo>
                  <a:pt x="15366" y="60070"/>
                </a:lnTo>
                <a:lnTo>
                  <a:pt x="45638" y="24066"/>
                </a:lnTo>
                <a:lnTo>
                  <a:pt x="88868" y="3889"/>
                </a:lnTo>
                <a:lnTo>
                  <a:pt x="122047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97372" y="2134997"/>
            <a:ext cx="139700" cy="326390"/>
          </a:xfrm>
          <a:custGeom>
            <a:avLst/>
            <a:gdLst/>
            <a:ahLst/>
            <a:cxnLst/>
            <a:rect l="l" t="t" r="r" b="b"/>
            <a:pathLst>
              <a:path w="139700" h="326389">
                <a:moveTo>
                  <a:pt x="91693" y="0"/>
                </a:moveTo>
                <a:lnTo>
                  <a:pt x="91693" y="83819"/>
                </a:lnTo>
                <a:lnTo>
                  <a:pt x="134619" y="83819"/>
                </a:lnTo>
                <a:lnTo>
                  <a:pt x="134619" y="133730"/>
                </a:lnTo>
                <a:lnTo>
                  <a:pt x="91693" y="133730"/>
                </a:lnTo>
                <a:lnTo>
                  <a:pt x="91693" y="229361"/>
                </a:lnTo>
                <a:lnTo>
                  <a:pt x="95630" y="268985"/>
                </a:lnTo>
                <a:lnTo>
                  <a:pt x="98551" y="271017"/>
                </a:lnTo>
                <a:lnTo>
                  <a:pt x="101473" y="273176"/>
                </a:lnTo>
                <a:lnTo>
                  <a:pt x="105028" y="274192"/>
                </a:lnTo>
                <a:lnTo>
                  <a:pt x="109092" y="274192"/>
                </a:lnTo>
                <a:lnTo>
                  <a:pt x="113952" y="273813"/>
                </a:lnTo>
                <a:lnTo>
                  <a:pt x="119776" y="272684"/>
                </a:lnTo>
                <a:lnTo>
                  <a:pt x="126577" y="270817"/>
                </a:lnTo>
                <a:lnTo>
                  <a:pt x="134365" y="268223"/>
                </a:lnTo>
                <a:lnTo>
                  <a:pt x="139700" y="316864"/>
                </a:lnTo>
                <a:lnTo>
                  <a:pt x="128389" y="320958"/>
                </a:lnTo>
                <a:lnTo>
                  <a:pt x="116363" y="323897"/>
                </a:lnTo>
                <a:lnTo>
                  <a:pt x="103624" y="325669"/>
                </a:lnTo>
                <a:lnTo>
                  <a:pt x="90169" y="326263"/>
                </a:lnTo>
                <a:lnTo>
                  <a:pt x="81905" y="325905"/>
                </a:lnTo>
                <a:lnTo>
                  <a:pt x="43814" y="311784"/>
                </a:lnTo>
                <a:lnTo>
                  <a:pt x="29900" y="274470"/>
                </a:lnTo>
                <a:lnTo>
                  <a:pt x="28828" y="237108"/>
                </a:lnTo>
                <a:lnTo>
                  <a:pt x="28828" y="133730"/>
                </a:lnTo>
                <a:lnTo>
                  <a:pt x="0" y="133730"/>
                </a:lnTo>
                <a:lnTo>
                  <a:pt x="0" y="83819"/>
                </a:lnTo>
                <a:lnTo>
                  <a:pt x="28828" y="83819"/>
                </a:lnTo>
                <a:lnTo>
                  <a:pt x="28828" y="36702"/>
                </a:lnTo>
                <a:lnTo>
                  <a:pt x="91693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13557" y="2128647"/>
            <a:ext cx="316230" cy="327660"/>
          </a:xfrm>
          <a:custGeom>
            <a:avLst/>
            <a:gdLst/>
            <a:ahLst/>
            <a:cxnLst/>
            <a:rect l="l" t="t" r="r" b="b"/>
            <a:pathLst>
              <a:path w="316229" h="327660">
                <a:moveTo>
                  <a:pt x="0" y="0"/>
                </a:moveTo>
                <a:lnTo>
                  <a:pt x="98932" y="0"/>
                </a:lnTo>
                <a:lnTo>
                  <a:pt x="158368" y="223138"/>
                </a:lnTo>
                <a:lnTo>
                  <a:pt x="217042" y="0"/>
                </a:lnTo>
                <a:lnTo>
                  <a:pt x="316102" y="0"/>
                </a:lnTo>
                <a:lnTo>
                  <a:pt x="316102" y="327151"/>
                </a:lnTo>
                <a:lnTo>
                  <a:pt x="254762" y="327151"/>
                </a:lnTo>
                <a:lnTo>
                  <a:pt x="254762" y="69595"/>
                </a:lnTo>
                <a:lnTo>
                  <a:pt x="189737" y="327151"/>
                </a:lnTo>
                <a:lnTo>
                  <a:pt x="126110" y="327151"/>
                </a:lnTo>
                <a:lnTo>
                  <a:pt x="61467" y="69595"/>
                </a:lnTo>
                <a:lnTo>
                  <a:pt x="61467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34967" y="2542032"/>
            <a:ext cx="1054608" cy="6126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53840" y="2639567"/>
            <a:ext cx="816863" cy="3977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53840" y="2639567"/>
            <a:ext cx="817244" cy="398145"/>
          </a:xfrm>
          <a:custGeom>
            <a:avLst/>
            <a:gdLst/>
            <a:ahLst/>
            <a:cxnLst/>
            <a:rect l="l" t="t" r="r" b="b"/>
            <a:pathLst>
              <a:path w="817245" h="398144">
                <a:moveTo>
                  <a:pt x="0" y="0"/>
                </a:moveTo>
                <a:lnTo>
                  <a:pt x="816863" y="0"/>
                </a:lnTo>
                <a:lnTo>
                  <a:pt x="408432" y="397763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F3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05371" y="2542032"/>
            <a:ext cx="1056131" cy="6126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24243" y="2639567"/>
            <a:ext cx="818387" cy="3977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24243" y="2639567"/>
            <a:ext cx="818515" cy="398145"/>
          </a:xfrm>
          <a:custGeom>
            <a:avLst/>
            <a:gdLst/>
            <a:ahLst/>
            <a:cxnLst/>
            <a:rect l="l" t="t" r="r" b="b"/>
            <a:pathLst>
              <a:path w="818515" h="398144">
                <a:moveTo>
                  <a:pt x="0" y="0"/>
                </a:moveTo>
                <a:lnTo>
                  <a:pt x="818387" y="0"/>
                </a:lnTo>
                <a:lnTo>
                  <a:pt x="409194" y="397763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F3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27988" y="2542032"/>
            <a:ext cx="1054608" cy="6126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6860" y="2639567"/>
            <a:ext cx="816864" cy="3977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6860" y="2639567"/>
            <a:ext cx="817244" cy="398145"/>
          </a:xfrm>
          <a:custGeom>
            <a:avLst/>
            <a:gdLst/>
            <a:ahLst/>
            <a:cxnLst/>
            <a:rect l="l" t="t" r="r" b="b"/>
            <a:pathLst>
              <a:path w="817244" h="398144">
                <a:moveTo>
                  <a:pt x="0" y="0"/>
                </a:moveTo>
                <a:lnTo>
                  <a:pt x="816864" y="0"/>
                </a:lnTo>
                <a:lnTo>
                  <a:pt x="408432" y="397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3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5800" y="3049523"/>
            <a:ext cx="2538984" cy="20848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39724" y="3147060"/>
            <a:ext cx="2231136" cy="179984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4" name="object 64"/>
          <p:cNvGraphicFramePr>
            <a:graphicFrameLocks noGrp="1"/>
          </p:cNvGraphicFramePr>
          <p:nvPr/>
        </p:nvGraphicFramePr>
        <p:xfrm>
          <a:off x="833627" y="3140964"/>
          <a:ext cx="2230754" cy="2009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b="1" dirty="0">
                          <a:solidFill>
                            <a:srgbClr val="42490F"/>
                          </a:solidFill>
                          <a:latin typeface="Times New Roman"/>
                          <a:cs typeface="Times New Roman"/>
                        </a:rPr>
                        <a:t>POLITICAL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97790">
                        <a:lnSpc>
                          <a:spcPts val="1910"/>
                        </a:lnSpc>
                        <a:spcBef>
                          <a:spcPts val="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•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91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Expanded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Suffrage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97790">
                        <a:lnSpc>
                          <a:spcPts val="183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•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Decline of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Political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81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Machines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97790">
                        <a:lnSpc>
                          <a:spcPts val="183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•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Increased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Party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Influence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5" name="object 65"/>
          <p:cNvSpPr/>
          <p:nvPr/>
        </p:nvSpPr>
        <p:spPr>
          <a:xfrm>
            <a:off x="3192779" y="3049523"/>
            <a:ext cx="2538984" cy="20848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46703" y="3147060"/>
            <a:ext cx="2231136" cy="179984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7" name="object 67"/>
          <p:cNvGraphicFramePr>
            <a:graphicFrameLocks noGrp="1"/>
          </p:cNvGraphicFramePr>
          <p:nvPr/>
        </p:nvGraphicFramePr>
        <p:xfrm>
          <a:off x="3340608" y="3140964"/>
          <a:ext cx="2230754" cy="1799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95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825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•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8255" algn="ct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•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8255" algn="ct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•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b="1" dirty="0">
                          <a:solidFill>
                            <a:srgbClr val="42490F"/>
                          </a:solidFill>
                          <a:latin typeface="Times New Roman"/>
                          <a:cs typeface="Times New Roman"/>
                        </a:rPr>
                        <a:t>SOCIAL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5410" marR="501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Expanded</a:t>
                      </a:r>
                      <a:r>
                        <a:rPr sz="15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Workers’ 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Rights  Assimilation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Immigrants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5410" marR="635000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Civil</a:t>
                      </a:r>
                      <a:r>
                        <a:rPr sz="15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Rights  Movement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8" name="object 68"/>
          <p:cNvSpPr/>
          <p:nvPr/>
        </p:nvSpPr>
        <p:spPr>
          <a:xfrm>
            <a:off x="5675376" y="3049523"/>
            <a:ext cx="2538983" cy="20848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29300" y="3147060"/>
            <a:ext cx="2231136" cy="179984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0" name="object 70"/>
          <p:cNvGraphicFramePr>
            <a:graphicFrameLocks noGrp="1"/>
          </p:cNvGraphicFramePr>
          <p:nvPr/>
        </p:nvGraphicFramePr>
        <p:xfrm>
          <a:off x="5823203" y="3140964"/>
          <a:ext cx="2230754" cy="1797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b="1" dirty="0">
                          <a:solidFill>
                            <a:srgbClr val="42490F"/>
                          </a:solidFill>
                          <a:latin typeface="Times New Roman"/>
                          <a:cs typeface="Times New Roman"/>
                        </a:rPr>
                        <a:t>ECONOMIC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R="3175" algn="ctr">
                        <a:lnSpc>
                          <a:spcPts val="1910"/>
                        </a:lnSpc>
                        <a:spcBef>
                          <a:spcPts val="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•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91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Conservation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R="3175"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•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Regulatio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R="3175"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•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Consumer</a:t>
                      </a:r>
                      <a:r>
                        <a:rPr sz="16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Protecti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R="3175" algn="ctr">
                        <a:lnSpc>
                          <a:spcPts val="183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•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Reformed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Banking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System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" name="object 71"/>
          <p:cNvSpPr/>
          <p:nvPr/>
        </p:nvSpPr>
        <p:spPr>
          <a:xfrm>
            <a:off x="1086611" y="3125723"/>
            <a:ext cx="1735836" cy="5364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22191" y="3125723"/>
            <a:ext cx="1284732" cy="5364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060947" y="3125723"/>
            <a:ext cx="1766316" cy="53644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9724" y="1251203"/>
            <a:ext cx="1615439" cy="11490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150864" y="765048"/>
            <a:ext cx="2993135" cy="160172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267700" y="3035807"/>
            <a:ext cx="527303" cy="191261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10728" y="3186683"/>
            <a:ext cx="568451" cy="164744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16764"/>
            <a:ext cx="7417308" cy="135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4658" y="196341"/>
            <a:ext cx="66313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latin typeface="Arial"/>
                <a:cs typeface="Arial"/>
              </a:rPr>
              <a:t>Origins </a:t>
            </a:r>
            <a:r>
              <a:rPr sz="4800" b="0" dirty="0">
                <a:latin typeface="Arial"/>
                <a:cs typeface="Arial"/>
              </a:rPr>
              <a:t>of </a:t>
            </a:r>
            <a:r>
              <a:rPr sz="4800" b="0" spc="-5" dirty="0">
                <a:latin typeface="Arial"/>
                <a:cs typeface="Arial"/>
              </a:rPr>
              <a:t>Progressivism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5676" y="1530096"/>
            <a:ext cx="464820" cy="5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0287" y="1490472"/>
            <a:ext cx="2535936" cy="588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8388" y="1888235"/>
            <a:ext cx="419100" cy="47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8427" y="1851660"/>
            <a:ext cx="2558796" cy="531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8427" y="2098548"/>
            <a:ext cx="1164336" cy="531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676" y="2628900"/>
            <a:ext cx="464820" cy="524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0287" y="2589276"/>
            <a:ext cx="3372612" cy="5882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8388" y="2987039"/>
            <a:ext cx="419100" cy="47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8427" y="2950464"/>
            <a:ext cx="1406652" cy="5318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8388" y="3310128"/>
            <a:ext cx="419100" cy="473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38427" y="3273552"/>
            <a:ext cx="2182368" cy="5318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8388" y="3633215"/>
            <a:ext cx="419100" cy="47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8427" y="3596640"/>
            <a:ext cx="1469136" cy="5318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5676" y="4125467"/>
            <a:ext cx="464820" cy="5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0287" y="4085844"/>
            <a:ext cx="2804160" cy="5882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9889" y="1502342"/>
            <a:ext cx="3381375" cy="298259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Political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Movements:</a:t>
            </a:r>
            <a:endParaRPr sz="20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ts val="2050"/>
              </a:lnSpc>
              <a:spcBef>
                <a:spcPts val="39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Greenback Labor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Party,</a:t>
            </a:r>
            <a:endParaRPr sz="1800" dirty="0">
              <a:latin typeface="Times New Roman"/>
              <a:cs typeface="Times New Roman"/>
            </a:endParaRPr>
          </a:p>
          <a:p>
            <a:pPr marL="698500">
              <a:lnSpc>
                <a:spcPts val="2050"/>
              </a:lnSpc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Populists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60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Social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Economic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Concerns</a:t>
            </a:r>
            <a:endParaRPr sz="20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9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Wealth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Gap</a:t>
            </a:r>
            <a:endParaRPr sz="18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85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Working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Conditions</a:t>
            </a:r>
            <a:endParaRPr sz="18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85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Immigration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45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Model of State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Reforms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45279" y="1008887"/>
            <a:ext cx="4820412" cy="41346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1872" y="16764"/>
            <a:ext cx="6643116" cy="135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1729" y="196341"/>
            <a:ext cx="58623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latin typeface="Arial"/>
                <a:cs typeface="Arial"/>
              </a:rPr>
              <a:t>Attitudes and</a:t>
            </a:r>
            <a:r>
              <a:rPr sz="4800" b="0" spc="25" dirty="0">
                <a:latin typeface="Arial"/>
                <a:cs typeface="Arial"/>
              </a:rPr>
              <a:t> </a:t>
            </a:r>
            <a:r>
              <a:rPr sz="4800" b="0" dirty="0">
                <a:latin typeface="Arial"/>
                <a:cs typeface="Arial"/>
              </a:rPr>
              <a:t>Motives</a:t>
            </a:r>
            <a:endParaRPr sz="4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23324" y="1276350"/>
            <a:ext cx="5568276" cy="367523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Progressives</a:t>
            </a:r>
            <a:endParaRPr sz="1900" dirty="0">
              <a:latin typeface="Times New Roman"/>
              <a:cs typeface="Times New Roman"/>
            </a:endParaRPr>
          </a:p>
          <a:p>
            <a:pPr marL="697865" lvl="1" indent="-336550">
              <a:lnSpc>
                <a:spcPct val="100000"/>
              </a:lnSpc>
              <a:spcBef>
                <a:spcPts val="2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spc="-35" dirty="0">
                <a:solidFill>
                  <a:srgbClr val="FFFFFF"/>
                </a:solidFill>
                <a:latin typeface="Times New Roman"/>
                <a:cs typeface="Times New Roman"/>
              </a:rPr>
              <a:t>Varied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interests w/varied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 concerns</a:t>
            </a:r>
            <a:endParaRPr sz="1700" dirty="0">
              <a:latin typeface="Times New Roman"/>
              <a:cs typeface="Times New Roman"/>
            </a:endParaRPr>
          </a:p>
          <a:p>
            <a:pPr marL="697865" lvl="1" indent="-336550">
              <a:lnSpc>
                <a:spcPts val="1835"/>
              </a:lnSpc>
              <a:spcBef>
                <a:spcPts val="19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Goal: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correct social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7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economic</a:t>
            </a:r>
            <a:endParaRPr sz="1700" dirty="0">
              <a:latin typeface="Times New Roman"/>
              <a:cs typeface="Times New Roman"/>
            </a:endParaRPr>
          </a:p>
          <a:p>
            <a:pPr marL="697865">
              <a:lnSpc>
                <a:spcPts val="1835"/>
              </a:lnSpc>
            </a:pP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ills.</a:t>
            </a:r>
            <a:endParaRPr sz="17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Rise of the Middle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Class</a:t>
            </a:r>
            <a:endParaRPr sz="1900" dirty="0">
              <a:latin typeface="Times New Roman"/>
              <a:cs typeface="Times New Roman"/>
            </a:endParaRPr>
          </a:p>
          <a:p>
            <a:pPr marL="697865" marR="27940" lvl="1" indent="-336550">
              <a:lnSpc>
                <a:spcPct val="80000"/>
              </a:lnSpc>
              <a:spcBef>
                <a:spcPts val="61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“Not a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minority movement, rather 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7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majority</a:t>
            </a:r>
            <a:r>
              <a:rPr sz="17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mood”</a:t>
            </a:r>
            <a:endParaRPr sz="1700" dirty="0">
              <a:latin typeface="Times New Roman"/>
              <a:cs typeface="Times New Roman"/>
            </a:endParaRPr>
          </a:p>
          <a:p>
            <a:pPr marL="697865" lvl="1" indent="-336550">
              <a:lnSpc>
                <a:spcPct val="100000"/>
              </a:lnSpc>
              <a:spcBef>
                <a:spcPts val="19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Urban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Middle</a:t>
            </a:r>
            <a:r>
              <a:rPr sz="17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Class</a:t>
            </a:r>
            <a:endParaRPr sz="1700" dirty="0">
              <a:latin typeface="Times New Roman"/>
              <a:cs typeface="Times New Roman"/>
            </a:endParaRPr>
          </a:p>
          <a:p>
            <a:pPr marL="1047115" marR="631825" indent="-349250">
              <a:lnSpc>
                <a:spcPct val="80000"/>
              </a:lnSpc>
              <a:spcBef>
                <a:spcPts val="600"/>
              </a:spcBef>
              <a:tabLst>
                <a:tab pos="1047115" algn="l"/>
              </a:tabLst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o	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Elemental to</a:t>
            </a:r>
            <a:r>
              <a:rPr sz="17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economic  growth</a:t>
            </a:r>
            <a:endParaRPr sz="1700" dirty="0">
              <a:latin typeface="Times New Roman"/>
              <a:cs typeface="Times New Roman"/>
            </a:endParaRPr>
          </a:p>
          <a:p>
            <a:pPr marL="697865" lvl="1" indent="-336550">
              <a:lnSpc>
                <a:spcPct val="100000"/>
              </a:lnSpc>
              <a:spcBef>
                <a:spcPts val="19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Professional</a:t>
            </a:r>
            <a:r>
              <a:rPr sz="1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Class</a:t>
            </a:r>
            <a:endParaRPr sz="17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Religious</a:t>
            </a:r>
            <a:endParaRPr sz="1900" dirty="0">
              <a:latin typeface="Times New Roman"/>
              <a:cs typeface="Times New Roman"/>
            </a:endParaRPr>
          </a:p>
          <a:p>
            <a:pPr marL="697865" lvl="1" indent="-336550">
              <a:lnSpc>
                <a:spcPct val="100000"/>
              </a:lnSpc>
              <a:spcBef>
                <a:spcPts val="2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Social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Gospel</a:t>
            </a:r>
            <a:r>
              <a:rPr sz="17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Movement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 –Protestant churches preacher about creating a code of social responsibility of caring for less fortunate and honesty 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-673227" y="1048413"/>
            <a:ext cx="4629912" cy="397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7087" y="284733"/>
            <a:ext cx="36328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Manife</a:t>
            </a:r>
            <a:r>
              <a:rPr sz="4400" b="0" spc="0" dirty="0">
                <a:latin typeface="Arial"/>
                <a:cs typeface="Arial"/>
              </a:rPr>
              <a:t>s</a:t>
            </a:r>
            <a:r>
              <a:rPr sz="4400" b="0" dirty="0">
                <a:latin typeface="Arial"/>
                <a:cs typeface="Arial"/>
              </a:rPr>
              <a:t>tations</a:t>
            </a:r>
            <a:endParaRPr sz="4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67811" y="3672840"/>
            <a:ext cx="370332" cy="446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86511" y="1137141"/>
            <a:ext cx="5562600" cy="3953004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Leadership:</a:t>
            </a:r>
            <a:endParaRPr sz="1700" dirty="0">
              <a:latin typeface="Times New Roman"/>
              <a:cs typeface="Times New Roman"/>
            </a:endParaRPr>
          </a:p>
          <a:p>
            <a:pPr marL="697865" lvl="1" indent="-336550">
              <a:lnSpc>
                <a:spcPct val="100000"/>
              </a:lnSpc>
              <a:spcBef>
                <a:spcPts val="24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Prominent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Politicians</a:t>
            </a:r>
            <a:endParaRPr sz="1500" dirty="0">
              <a:latin typeface="Times New Roman"/>
              <a:cs typeface="Times New Roman"/>
            </a:endParaRPr>
          </a:p>
          <a:p>
            <a:pPr marL="1047115" marR="105410" lvl="2" indent="-349250">
              <a:lnSpc>
                <a:spcPts val="1440"/>
              </a:lnSpc>
              <a:spcBef>
                <a:spcPts val="59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Roosevelt, LaFollette, Bryan, and 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Wilson</a:t>
            </a:r>
            <a:endParaRPr sz="13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Philosophy</a:t>
            </a:r>
            <a:endParaRPr sz="1700" dirty="0">
              <a:latin typeface="Times New Roman"/>
              <a:cs typeface="Times New Roman"/>
            </a:endParaRPr>
          </a:p>
          <a:p>
            <a:pPr marL="697865" lvl="1" indent="-336550">
              <a:lnSpc>
                <a:spcPts val="1620"/>
              </a:lnSpc>
              <a:spcBef>
                <a:spcPts val="23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Democratic values, honest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government,</a:t>
            </a:r>
            <a:r>
              <a:rPr lang="en-US"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just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laws</a:t>
            </a:r>
            <a:endParaRPr sz="1500" dirty="0">
              <a:latin typeface="Times New Roman"/>
              <a:cs typeface="Times New Roman"/>
            </a:endParaRPr>
          </a:p>
          <a:p>
            <a:pPr marL="697865" lvl="1" indent="-336550">
              <a:lnSpc>
                <a:spcPct val="100000"/>
              </a:lnSpc>
              <a:spcBef>
                <a:spcPts val="24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Pragmatism:</a:t>
            </a:r>
            <a:endParaRPr sz="1500" dirty="0">
              <a:latin typeface="Times New Roman"/>
              <a:cs typeface="Times New Roman"/>
            </a:endParaRPr>
          </a:p>
          <a:p>
            <a:pPr marL="1047115" marR="848360" indent="-3492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47115" algn="l"/>
              </a:tabLst>
            </a:pPr>
            <a:r>
              <a:rPr lang="en-US"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Practical approach </a:t>
            </a:r>
            <a:r>
              <a:rPr lang="en-US" sz="1500" dirty="0">
                <a:solidFill>
                  <a:srgbClr val="FFFFFF"/>
                </a:solidFill>
                <a:latin typeface="Times New Roman"/>
                <a:cs typeface="Times New Roman"/>
              </a:rPr>
              <a:t>–  </a:t>
            </a:r>
            <a:r>
              <a:rPr lang="en-US"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experimentation</a:t>
            </a:r>
            <a:r>
              <a:rPr lang="en-US" sz="15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w/laws</a:t>
            </a:r>
          </a:p>
          <a:p>
            <a:pPr marL="1504315" marR="848360" lvl="1" indent="-3492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47115" algn="l"/>
              </a:tabLst>
            </a:pPr>
            <a:r>
              <a:rPr lang="en-US"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 test them in action until they find something that would produce a well-functioning democratic society</a:t>
            </a:r>
          </a:p>
          <a:p>
            <a:pPr marL="697865" indent="-336550">
              <a:lnSpc>
                <a:spcPct val="100000"/>
              </a:lnSpc>
              <a:spcBef>
                <a:spcPts val="24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Scientific</a:t>
            </a:r>
            <a:r>
              <a:rPr sz="15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endParaRPr sz="1500" dirty="0">
              <a:latin typeface="Times New Roman"/>
              <a:cs typeface="Times New Roman"/>
            </a:endParaRPr>
          </a:p>
          <a:p>
            <a:pPr marL="1047115" marR="626745" indent="-349250">
              <a:lnSpc>
                <a:spcPts val="1440"/>
              </a:lnSpc>
              <a:spcBef>
                <a:spcPts val="590"/>
              </a:spcBef>
              <a:tabLst>
                <a:tab pos="1047115" algn="l"/>
              </a:tabLst>
            </a:pP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o	</a:t>
            </a:r>
            <a:r>
              <a:rPr sz="1500" spc="-65" dirty="0">
                <a:solidFill>
                  <a:srgbClr val="FFFFFF"/>
                </a:solidFill>
                <a:latin typeface="Times New Roman"/>
                <a:cs typeface="Times New Roman"/>
              </a:rPr>
              <a:t>F.W.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Taylor’s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Scientific</a:t>
            </a:r>
            <a:r>
              <a:rPr sz="15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r>
              <a:rPr lang="en-US"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– </a:t>
            </a:r>
            <a:r>
              <a:rPr lang="en-US"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use of a stopwatch to time the output of factory workers</a:t>
            </a:r>
          </a:p>
          <a:p>
            <a:pPr marL="1047115" marR="626745" indent="-349250">
              <a:lnSpc>
                <a:spcPts val="1440"/>
              </a:lnSpc>
              <a:spcBef>
                <a:spcPts val="590"/>
              </a:spcBef>
              <a:tabLst>
                <a:tab pos="1047115" algn="l"/>
              </a:tabLst>
            </a:pPr>
            <a:r>
              <a:rPr lang="en-US"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        - thought this should be applied to the government workers to increase efficiency and get rid of political bosses and corruption</a:t>
            </a:r>
          </a:p>
        </p:txBody>
      </p:sp>
      <p:sp>
        <p:nvSpPr>
          <p:cNvPr id="33" name="object 33"/>
          <p:cNvSpPr/>
          <p:nvPr/>
        </p:nvSpPr>
        <p:spPr>
          <a:xfrm>
            <a:off x="5245606" y="24609"/>
            <a:ext cx="4355593" cy="3871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5816" y="1376172"/>
            <a:ext cx="3812558" cy="2478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3392" y="16764"/>
            <a:ext cx="2033016" cy="1359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5639" y="16764"/>
            <a:ext cx="3957827" cy="1359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73629" y="196341"/>
            <a:ext cx="4398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latin typeface="Arial"/>
                <a:cs typeface="Arial"/>
              </a:rPr>
              <a:t>The</a:t>
            </a:r>
            <a:r>
              <a:rPr sz="4800" b="0" spc="-20" dirty="0">
                <a:latin typeface="Arial"/>
                <a:cs typeface="Arial"/>
              </a:rPr>
              <a:t> </a:t>
            </a:r>
            <a:r>
              <a:rPr sz="4800" b="0" i="1" spc="-5" dirty="0">
                <a:latin typeface="Arial"/>
                <a:cs typeface="Arial"/>
              </a:rPr>
              <a:t>Muckrakers</a:t>
            </a:r>
            <a:endParaRPr sz="4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13461" y="1169465"/>
            <a:ext cx="5175403" cy="3798476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Yellow-Press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Investigative</a:t>
            </a:r>
            <a:r>
              <a:rPr sz="17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Journalism</a:t>
            </a:r>
            <a:endParaRPr sz="17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Origins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05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Henry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Lloyd’s </a:t>
            </a:r>
            <a:r>
              <a:rPr sz="15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Wealth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Against</a:t>
            </a:r>
            <a:r>
              <a:rPr sz="15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Commonwealth</a:t>
            </a:r>
            <a:endParaRPr sz="1500" dirty="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(1894)</a:t>
            </a:r>
            <a:r>
              <a:rPr lang="en-US" sz="1500" dirty="0">
                <a:solidFill>
                  <a:srgbClr val="FFFFFF"/>
                </a:solidFill>
                <a:latin typeface="Times New Roman"/>
                <a:cs typeface="Times New Roman"/>
              </a:rPr>
              <a:t> – fully exposed the corruption and greed of the oil monopoly – didn’t offer solutions</a:t>
            </a:r>
            <a:endParaRPr sz="1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Magazines &amp;</a:t>
            </a:r>
            <a:r>
              <a:rPr sz="17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Books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09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5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McClure’s, </a:t>
            </a:r>
            <a:r>
              <a:rPr sz="15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Collier’s,</a:t>
            </a:r>
            <a:r>
              <a:rPr sz="15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Cosmopolitan</a:t>
            </a:r>
            <a:endParaRPr sz="15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Writers:</a:t>
            </a:r>
            <a:endParaRPr sz="1500" dirty="0">
              <a:latin typeface="Times New Roman"/>
              <a:cs typeface="Times New Roman"/>
            </a:endParaRPr>
          </a:p>
          <a:p>
            <a:pPr marL="1047750" lvl="2" indent="-349250">
              <a:lnSpc>
                <a:spcPct val="100000"/>
              </a:lnSpc>
              <a:spcBef>
                <a:spcPts val="300"/>
              </a:spcBef>
              <a:buFont typeface="Courier New"/>
              <a:buChar char="o"/>
              <a:tabLst>
                <a:tab pos="1047115" algn="l"/>
                <a:tab pos="104838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Jacob Riis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How the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Other Half Lives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5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1890)</a:t>
            </a:r>
            <a:endParaRPr sz="1500" dirty="0">
              <a:latin typeface="Times New Roman"/>
              <a:cs typeface="Times New Roman"/>
            </a:endParaRPr>
          </a:p>
          <a:p>
            <a:pPr marL="1047750" lvl="2" indent="-349250">
              <a:lnSpc>
                <a:spcPct val="100000"/>
              </a:lnSpc>
              <a:spcBef>
                <a:spcPts val="300"/>
              </a:spcBef>
              <a:buFont typeface="Courier New"/>
              <a:buChar char="o"/>
              <a:tabLst>
                <a:tab pos="1047115" algn="l"/>
                <a:tab pos="104838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Frank Norris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Octopus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5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1901)</a:t>
            </a:r>
            <a:endParaRPr sz="1500" dirty="0">
              <a:latin typeface="Times New Roman"/>
              <a:cs typeface="Times New Roman"/>
            </a:endParaRPr>
          </a:p>
          <a:p>
            <a:pPr marL="1047750" lvl="2" indent="-349250">
              <a:lnSpc>
                <a:spcPct val="100000"/>
              </a:lnSpc>
              <a:spcBef>
                <a:spcPts val="300"/>
              </a:spcBef>
              <a:buFont typeface="Courier New"/>
              <a:buChar char="o"/>
              <a:tabLst>
                <a:tab pos="1047115" algn="l"/>
                <a:tab pos="1048385" algn="l"/>
              </a:tabLst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Ida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Tarbell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History 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5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Standard 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Oil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5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1902)</a:t>
            </a:r>
            <a:endParaRPr sz="1500" dirty="0">
              <a:latin typeface="Times New Roman"/>
              <a:cs typeface="Times New Roman"/>
            </a:endParaRPr>
          </a:p>
          <a:p>
            <a:pPr marL="1047750" lvl="2" indent="-349250">
              <a:lnSpc>
                <a:spcPct val="100000"/>
              </a:lnSpc>
              <a:spcBef>
                <a:spcPts val="300"/>
              </a:spcBef>
              <a:buFont typeface="Courier New"/>
              <a:buChar char="o"/>
              <a:tabLst>
                <a:tab pos="1047115" algn="l"/>
                <a:tab pos="104838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Lincoln Steffens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Shame of the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Cities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5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1904)</a:t>
            </a:r>
            <a:endParaRPr sz="1500" dirty="0">
              <a:latin typeface="Times New Roman"/>
              <a:cs typeface="Times New Roman"/>
            </a:endParaRPr>
          </a:p>
          <a:p>
            <a:pPr marL="1047750" lvl="2" indent="-349250">
              <a:lnSpc>
                <a:spcPct val="100000"/>
              </a:lnSpc>
              <a:spcBef>
                <a:spcPts val="305"/>
              </a:spcBef>
              <a:buFont typeface="Courier New"/>
              <a:buChar char="o"/>
              <a:tabLst>
                <a:tab pos="1047115" algn="l"/>
                <a:tab pos="104838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David Phillips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Treason 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Senate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5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1906)</a:t>
            </a:r>
            <a:endParaRPr sz="1500" dirty="0">
              <a:latin typeface="Times New Roman"/>
              <a:cs typeface="Times New Roman"/>
            </a:endParaRPr>
          </a:p>
          <a:p>
            <a:pPr marL="1047750" lvl="2" indent="-349250">
              <a:lnSpc>
                <a:spcPct val="100000"/>
              </a:lnSpc>
              <a:spcBef>
                <a:spcPts val="300"/>
              </a:spcBef>
              <a:buFont typeface="Courier New"/>
              <a:buChar char="o"/>
              <a:tabLst>
                <a:tab pos="1047115" algn="l"/>
                <a:tab pos="104838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Upton Sinclair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Jungle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5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1906)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391912" y="1395984"/>
            <a:ext cx="3752088" cy="3176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9559" y="478536"/>
            <a:ext cx="8563610" cy="4246245"/>
          </a:xfrm>
          <a:custGeom>
            <a:avLst/>
            <a:gdLst/>
            <a:ahLst/>
            <a:cxnLst/>
            <a:rect l="l" t="t" r="r" b="b"/>
            <a:pathLst>
              <a:path w="8563610" h="4246245">
                <a:moveTo>
                  <a:pt x="0" y="4245864"/>
                </a:moveTo>
                <a:lnTo>
                  <a:pt x="8563356" y="4245864"/>
                </a:lnTo>
                <a:lnTo>
                  <a:pt x="8563356" y="0"/>
                </a:lnTo>
                <a:lnTo>
                  <a:pt x="0" y="0"/>
                </a:lnTo>
                <a:lnTo>
                  <a:pt x="0" y="4245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9559" y="478536"/>
            <a:ext cx="8563610" cy="4246245"/>
          </a:xfrm>
          <a:custGeom>
            <a:avLst/>
            <a:gdLst/>
            <a:ahLst/>
            <a:cxnLst/>
            <a:rect l="l" t="t" r="r" b="b"/>
            <a:pathLst>
              <a:path w="8563610" h="4246245">
                <a:moveTo>
                  <a:pt x="0" y="4245864"/>
                </a:moveTo>
                <a:lnTo>
                  <a:pt x="8563356" y="4245864"/>
                </a:lnTo>
                <a:lnTo>
                  <a:pt x="8563356" y="0"/>
                </a:lnTo>
                <a:lnTo>
                  <a:pt x="0" y="0"/>
                </a:lnTo>
                <a:lnTo>
                  <a:pt x="0" y="4245864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7690" y="504520"/>
            <a:ext cx="8406130" cy="4142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Times New Roman"/>
                <a:cs typeface="Times New Roman"/>
              </a:rPr>
              <a:t>The </a:t>
            </a:r>
            <a:r>
              <a:rPr sz="1500" spc="-10" dirty="0">
                <a:latin typeface="Times New Roman"/>
                <a:cs typeface="Times New Roman"/>
              </a:rPr>
              <a:t>commercial </a:t>
            </a:r>
            <a:r>
              <a:rPr sz="1500" dirty="0">
                <a:latin typeface="Times New Roman"/>
                <a:cs typeface="Times New Roman"/>
              </a:rPr>
              <a:t>spirit is the spirit of profit, not </a:t>
            </a:r>
            <a:r>
              <a:rPr sz="1500" spc="-5" dirty="0">
                <a:latin typeface="Times New Roman"/>
                <a:cs typeface="Times New Roman"/>
              </a:rPr>
              <a:t>patriotism; </a:t>
            </a:r>
            <a:r>
              <a:rPr sz="1500" dirty="0">
                <a:latin typeface="Times New Roman"/>
                <a:cs typeface="Times New Roman"/>
              </a:rPr>
              <a:t>of </a:t>
            </a:r>
            <a:r>
              <a:rPr sz="1500" spc="-5" dirty="0">
                <a:latin typeface="Times New Roman"/>
                <a:cs typeface="Times New Roman"/>
              </a:rPr>
              <a:t>credit, </a:t>
            </a:r>
            <a:r>
              <a:rPr sz="1500" dirty="0">
                <a:latin typeface="Times New Roman"/>
                <a:cs typeface="Times New Roman"/>
              </a:rPr>
              <a:t>not honor; of </a:t>
            </a:r>
            <a:r>
              <a:rPr sz="1500" spc="-5" dirty="0">
                <a:latin typeface="Times New Roman"/>
                <a:cs typeface="Times New Roman"/>
              </a:rPr>
              <a:t>individual gain,</a:t>
            </a:r>
            <a:r>
              <a:rPr sz="1500" spc="-2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not</a:t>
            </a:r>
            <a:endParaRPr sz="1500">
              <a:latin typeface="Times New Roman"/>
              <a:cs typeface="Times New Roman"/>
            </a:endParaRPr>
          </a:p>
          <a:p>
            <a:pPr marL="12700" marR="37465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latin typeface="Times New Roman"/>
                <a:cs typeface="Times New Roman"/>
              </a:rPr>
              <a:t>national prosperity; </a:t>
            </a:r>
            <a:r>
              <a:rPr sz="1500" dirty="0">
                <a:latin typeface="Times New Roman"/>
                <a:cs typeface="Times New Roman"/>
              </a:rPr>
              <a:t>of </a:t>
            </a:r>
            <a:r>
              <a:rPr sz="1500" spc="-5" dirty="0">
                <a:latin typeface="Times New Roman"/>
                <a:cs typeface="Times New Roman"/>
              </a:rPr>
              <a:t>trade and </a:t>
            </a:r>
            <a:r>
              <a:rPr sz="1500" dirty="0">
                <a:latin typeface="Times New Roman"/>
                <a:cs typeface="Times New Roman"/>
              </a:rPr>
              <a:t>dickering, not </a:t>
            </a:r>
            <a:r>
              <a:rPr sz="1500" spc="-5" dirty="0">
                <a:latin typeface="Times New Roman"/>
                <a:cs typeface="Times New Roman"/>
              </a:rPr>
              <a:t>principle. “My business </a:t>
            </a:r>
            <a:r>
              <a:rPr sz="1500" dirty="0">
                <a:latin typeface="Times New Roman"/>
                <a:cs typeface="Times New Roman"/>
              </a:rPr>
              <a:t>is </a:t>
            </a:r>
            <a:r>
              <a:rPr sz="1500" spc="-5" dirty="0">
                <a:latin typeface="Times New Roman"/>
                <a:cs typeface="Times New Roman"/>
              </a:rPr>
              <a:t>sacred,” </a:t>
            </a:r>
            <a:r>
              <a:rPr sz="1500" spc="-10" dirty="0">
                <a:latin typeface="Times New Roman"/>
                <a:cs typeface="Times New Roman"/>
              </a:rPr>
              <a:t>says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5" dirty="0">
                <a:latin typeface="Times New Roman"/>
                <a:cs typeface="Times New Roman"/>
              </a:rPr>
              <a:t>business </a:t>
            </a:r>
            <a:r>
              <a:rPr sz="1500" spc="-10" dirty="0">
                <a:latin typeface="Times New Roman"/>
                <a:cs typeface="Times New Roman"/>
              </a:rPr>
              <a:t>man </a:t>
            </a:r>
            <a:r>
              <a:rPr sz="1500" dirty="0">
                <a:latin typeface="Times New Roman"/>
                <a:cs typeface="Times New Roman"/>
              </a:rPr>
              <a:t>in  his </a:t>
            </a:r>
            <a:r>
              <a:rPr sz="1500" spc="-5" dirty="0">
                <a:latin typeface="Times New Roman"/>
                <a:cs typeface="Times New Roman"/>
              </a:rPr>
              <a:t>heart. “Whatever prospers </a:t>
            </a:r>
            <a:r>
              <a:rPr sz="1500" spc="-10" dirty="0">
                <a:latin typeface="Times New Roman"/>
                <a:cs typeface="Times New Roman"/>
              </a:rPr>
              <a:t>my </a:t>
            </a:r>
            <a:r>
              <a:rPr sz="1500" spc="-5" dirty="0">
                <a:latin typeface="Times New Roman"/>
                <a:cs typeface="Times New Roman"/>
              </a:rPr>
              <a:t>business, </a:t>
            </a:r>
            <a:r>
              <a:rPr sz="1500" dirty="0">
                <a:latin typeface="Times New Roman"/>
                <a:cs typeface="Times New Roman"/>
              </a:rPr>
              <a:t>is good; it </a:t>
            </a:r>
            <a:r>
              <a:rPr sz="1500" spc="-5" dirty="0">
                <a:latin typeface="Times New Roman"/>
                <a:cs typeface="Times New Roman"/>
              </a:rPr>
              <a:t>must </a:t>
            </a:r>
            <a:r>
              <a:rPr sz="1500" dirty="0">
                <a:latin typeface="Times New Roman"/>
                <a:cs typeface="Times New Roman"/>
              </a:rPr>
              <a:t>be. </a:t>
            </a:r>
            <a:r>
              <a:rPr sz="1500" spc="-5" dirty="0">
                <a:latin typeface="Times New Roman"/>
                <a:cs typeface="Times New Roman"/>
              </a:rPr>
              <a:t>Whatever hinders </a:t>
            </a:r>
            <a:r>
              <a:rPr sz="1500" dirty="0">
                <a:latin typeface="Times New Roman"/>
                <a:cs typeface="Times New Roman"/>
              </a:rPr>
              <a:t>it, is </a:t>
            </a:r>
            <a:r>
              <a:rPr sz="1500" spc="-5" dirty="0">
                <a:latin typeface="Times New Roman"/>
                <a:cs typeface="Times New Roman"/>
              </a:rPr>
              <a:t>wrong; </a:t>
            </a:r>
            <a:r>
              <a:rPr sz="1500" dirty="0">
                <a:latin typeface="Times New Roman"/>
                <a:cs typeface="Times New Roman"/>
              </a:rPr>
              <a:t>it </a:t>
            </a:r>
            <a:r>
              <a:rPr sz="1500" spc="-5" dirty="0">
                <a:latin typeface="Times New Roman"/>
                <a:cs typeface="Times New Roman"/>
              </a:rPr>
              <a:t>must </a:t>
            </a:r>
            <a:r>
              <a:rPr sz="1500" dirty="0">
                <a:latin typeface="Times New Roman"/>
                <a:cs typeface="Times New Roman"/>
              </a:rPr>
              <a:t>be. </a:t>
            </a:r>
            <a:r>
              <a:rPr sz="1500" spc="-10" dirty="0">
                <a:latin typeface="Times New Roman"/>
                <a:cs typeface="Times New Roman"/>
              </a:rPr>
              <a:t>...If  </a:t>
            </a:r>
            <a:r>
              <a:rPr sz="1500" dirty="0">
                <a:latin typeface="Times New Roman"/>
                <a:cs typeface="Times New Roman"/>
              </a:rPr>
              <a:t>our </a:t>
            </a:r>
            <a:r>
              <a:rPr sz="1500" spc="-5" dirty="0">
                <a:latin typeface="Times New Roman"/>
                <a:cs typeface="Times New Roman"/>
              </a:rPr>
              <a:t>political leaders are </a:t>
            </a:r>
            <a:r>
              <a:rPr sz="1500" dirty="0">
                <a:latin typeface="Times New Roman"/>
                <a:cs typeface="Times New Roman"/>
              </a:rPr>
              <a:t>to be </a:t>
            </a:r>
            <a:r>
              <a:rPr sz="1500" spc="-10" dirty="0">
                <a:latin typeface="Times New Roman"/>
                <a:cs typeface="Times New Roman"/>
              </a:rPr>
              <a:t>always </a:t>
            </a:r>
            <a:r>
              <a:rPr sz="1500" dirty="0">
                <a:latin typeface="Times New Roman"/>
                <a:cs typeface="Times New Roman"/>
              </a:rPr>
              <a:t>a lot of </a:t>
            </a:r>
            <a:r>
              <a:rPr sz="1500" spc="-5" dirty="0">
                <a:latin typeface="Times New Roman"/>
                <a:cs typeface="Times New Roman"/>
              </a:rPr>
              <a:t>political merchants, they will supply any demand </a:t>
            </a:r>
            <a:r>
              <a:rPr sz="1500" spc="-10" dirty="0">
                <a:latin typeface="Times New Roman"/>
                <a:cs typeface="Times New Roman"/>
              </a:rPr>
              <a:t>we may </a:t>
            </a:r>
            <a:r>
              <a:rPr sz="1500" spc="-5" dirty="0">
                <a:latin typeface="Times New Roman"/>
                <a:cs typeface="Times New Roman"/>
              </a:rPr>
              <a:t>create.  All we have </a:t>
            </a:r>
            <a:r>
              <a:rPr sz="1500" dirty="0">
                <a:latin typeface="Times New Roman"/>
                <a:cs typeface="Times New Roman"/>
              </a:rPr>
              <a:t>to do </a:t>
            </a:r>
            <a:r>
              <a:rPr sz="1500" spc="-5" dirty="0">
                <a:latin typeface="Times New Roman"/>
                <a:cs typeface="Times New Roman"/>
              </a:rPr>
              <a:t>is </a:t>
            </a:r>
            <a:r>
              <a:rPr sz="1500" dirty="0">
                <a:latin typeface="Times New Roman"/>
                <a:cs typeface="Times New Roman"/>
              </a:rPr>
              <a:t>to </a:t>
            </a:r>
            <a:r>
              <a:rPr sz="1500" spc="-5" dirty="0">
                <a:latin typeface="Times New Roman"/>
                <a:cs typeface="Times New Roman"/>
              </a:rPr>
              <a:t>establish </a:t>
            </a:r>
            <a:r>
              <a:rPr sz="1500" dirty="0">
                <a:latin typeface="Times New Roman"/>
                <a:cs typeface="Times New Roman"/>
              </a:rPr>
              <a:t>a </a:t>
            </a:r>
            <a:r>
              <a:rPr sz="1500" spc="-5" dirty="0">
                <a:latin typeface="Times New Roman"/>
                <a:cs typeface="Times New Roman"/>
              </a:rPr>
              <a:t>steady demand </a:t>
            </a:r>
            <a:r>
              <a:rPr sz="1500" dirty="0">
                <a:latin typeface="Times New Roman"/>
                <a:cs typeface="Times New Roman"/>
              </a:rPr>
              <a:t>for good</a:t>
            </a:r>
            <a:r>
              <a:rPr sz="1500" spc="-1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government.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297815">
              <a:lnSpc>
                <a:spcPct val="100000"/>
              </a:lnSpc>
            </a:pPr>
            <a:r>
              <a:rPr sz="1500" spc="-5" dirty="0">
                <a:latin typeface="Times New Roman"/>
                <a:cs typeface="Times New Roman"/>
              </a:rPr>
              <a:t>Why? </a:t>
            </a:r>
            <a:r>
              <a:rPr sz="1500" spc="-10" dirty="0">
                <a:latin typeface="Times New Roman"/>
                <a:cs typeface="Times New Roman"/>
              </a:rPr>
              <a:t>Because </a:t>
            </a:r>
            <a:r>
              <a:rPr sz="1500" dirty="0">
                <a:latin typeface="Times New Roman"/>
                <a:cs typeface="Times New Roman"/>
              </a:rPr>
              <a:t>if the </a:t>
            </a:r>
            <a:r>
              <a:rPr sz="1500" spc="-5" dirty="0">
                <a:latin typeface="Times New Roman"/>
                <a:cs typeface="Times New Roman"/>
              </a:rPr>
              <a:t>honest </a:t>
            </a:r>
            <a:r>
              <a:rPr sz="1500" dirty="0">
                <a:latin typeface="Times New Roman"/>
                <a:cs typeface="Times New Roman"/>
              </a:rPr>
              <a:t>voter </a:t>
            </a:r>
            <a:r>
              <a:rPr sz="1500" spc="-5" dirty="0">
                <a:latin typeface="Times New Roman"/>
                <a:cs typeface="Times New Roman"/>
              </a:rPr>
              <a:t>cared </a:t>
            </a:r>
            <a:r>
              <a:rPr sz="1500" dirty="0">
                <a:latin typeface="Times New Roman"/>
                <a:cs typeface="Times New Roman"/>
              </a:rPr>
              <a:t>no </a:t>
            </a:r>
            <a:r>
              <a:rPr sz="1500" spc="-5" dirty="0">
                <a:latin typeface="Times New Roman"/>
                <a:cs typeface="Times New Roman"/>
              </a:rPr>
              <a:t>more </a:t>
            </a:r>
            <a:r>
              <a:rPr sz="1500" dirty="0">
                <a:latin typeface="Times New Roman"/>
                <a:cs typeface="Times New Roman"/>
              </a:rPr>
              <a:t>for </a:t>
            </a:r>
            <a:r>
              <a:rPr sz="1500" spc="-5" dirty="0">
                <a:latin typeface="Times New Roman"/>
                <a:cs typeface="Times New Roman"/>
              </a:rPr>
              <a:t>his party than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5" dirty="0">
                <a:latin typeface="Times New Roman"/>
                <a:cs typeface="Times New Roman"/>
              </a:rPr>
              <a:t>politician and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10" dirty="0">
                <a:latin typeface="Times New Roman"/>
                <a:cs typeface="Times New Roman"/>
              </a:rPr>
              <a:t>grafter, </a:t>
            </a:r>
            <a:r>
              <a:rPr sz="1500" spc="-5" dirty="0">
                <a:latin typeface="Times New Roman"/>
                <a:cs typeface="Times New Roman"/>
              </a:rPr>
              <a:t>then </a:t>
            </a:r>
            <a:r>
              <a:rPr sz="1500" dirty="0">
                <a:latin typeface="Times New Roman"/>
                <a:cs typeface="Times New Roman"/>
              </a:rPr>
              <a:t>the  </a:t>
            </a:r>
            <a:r>
              <a:rPr sz="1500" spc="-5" dirty="0">
                <a:latin typeface="Times New Roman"/>
                <a:cs typeface="Times New Roman"/>
              </a:rPr>
              <a:t>honest </a:t>
            </a:r>
            <a:r>
              <a:rPr sz="1500" dirty="0">
                <a:latin typeface="Times New Roman"/>
                <a:cs typeface="Times New Roman"/>
              </a:rPr>
              <a:t>vote would </a:t>
            </a:r>
            <a:r>
              <a:rPr sz="1500" spc="-5" dirty="0">
                <a:latin typeface="Times New Roman"/>
                <a:cs typeface="Times New Roman"/>
              </a:rPr>
              <a:t>govern, and that </a:t>
            </a:r>
            <a:r>
              <a:rPr sz="1500" dirty="0">
                <a:latin typeface="Times New Roman"/>
                <a:cs typeface="Times New Roman"/>
              </a:rPr>
              <a:t>would be bad—for graft. It </a:t>
            </a:r>
            <a:r>
              <a:rPr sz="1500" spc="-5" dirty="0">
                <a:latin typeface="Times New Roman"/>
                <a:cs typeface="Times New Roman"/>
              </a:rPr>
              <a:t>is idiotic, this devotion </a:t>
            </a:r>
            <a:r>
              <a:rPr sz="1500" dirty="0">
                <a:latin typeface="Times New Roman"/>
                <a:cs typeface="Times New Roman"/>
              </a:rPr>
              <a:t>to a </a:t>
            </a:r>
            <a:r>
              <a:rPr sz="1500" spc="-5" dirty="0">
                <a:latin typeface="Times New Roman"/>
                <a:cs typeface="Times New Roman"/>
              </a:rPr>
              <a:t>machine that is  used </a:t>
            </a:r>
            <a:r>
              <a:rPr sz="1500" dirty="0">
                <a:latin typeface="Times New Roman"/>
                <a:cs typeface="Times New Roman"/>
              </a:rPr>
              <a:t>to </a:t>
            </a:r>
            <a:r>
              <a:rPr sz="1500" spc="-5" dirty="0">
                <a:latin typeface="Times New Roman"/>
                <a:cs typeface="Times New Roman"/>
              </a:rPr>
              <a:t>take </a:t>
            </a:r>
            <a:r>
              <a:rPr sz="1500" dirty="0">
                <a:latin typeface="Times New Roman"/>
                <a:cs typeface="Times New Roman"/>
              </a:rPr>
              <a:t>our </a:t>
            </a:r>
            <a:r>
              <a:rPr sz="1500" spc="-5" dirty="0">
                <a:latin typeface="Times New Roman"/>
                <a:cs typeface="Times New Roman"/>
              </a:rPr>
              <a:t>sovereignty </a:t>
            </a:r>
            <a:r>
              <a:rPr sz="1500" dirty="0">
                <a:latin typeface="Times New Roman"/>
                <a:cs typeface="Times New Roman"/>
              </a:rPr>
              <a:t>from</a:t>
            </a:r>
            <a:r>
              <a:rPr sz="1500" spc="-8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us.</a:t>
            </a:r>
            <a:endParaRPr sz="1500">
              <a:latin typeface="Times New Roman"/>
              <a:cs typeface="Times New Roman"/>
            </a:endParaRPr>
          </a:p>
          <a:p>
            <a:pPr marL="12700" marR="129539">
              <a:lnSpc>
                <a:spcPct val="100000"/>
              </a:lnSpc>
            </a:pPr>
            <a:r>
              <a:rPr sz="1500" spc="-5" dirty="0">
                <a:latin typeface="Times New Roman"/>
                <a:cs typeface="Times New Roman"/>
              </a:rPr>
              <a:t>If </a:t>
            </a:r>
            <a:r>
              <a:rPr sz="1500" spc="-10" dirty="0">
                <a:latin typeface="Times New Roman"/>
                <a:cs typeface="Times New Roman"/>
              </a:rPr>
              <a:t>we </a:t>
            </a:r>
            <a:r>
              <a:rPr sz="1500" dirty="0">
                <a:latin typeface="Times New Roman"/>
                <a:cs typeface="Times New Roman"/>
              </a:rPr>
              <a:t>would </a:t>
            </a:r>
            <a:r>
              <a:rPr sz="1500" spc="-5" dirty="0">
                <a:latin typeface="Times New Roman"/>
                <a:cs typeface="Times New Roman"/>
              </a:rPr>
              <a:t>leave parties </a:t>
            </a:r>
            <a:r>
              <a:rPr sz="1500" dirty="0">
                <a:latin typeface="Times New Roman"/>
                <a:cs typeface="Times New Roman"/>
              </a:rPr>
              <a:t>to the </a:t>
            </a:r>
            <a:r>
              <a:rPr sz="1500" spc="-5" dirty="0">
                <a:latin typeface="Times New Roman"/>
                <a:cs typeface="Times New Roman"/>
              </a:rPr>
              <a:t>politicians, and would </a:t>
            </a:r>
            <a:r>
              <a:rPr sz="1500" dirty="0">
                <a:latin typeface="Times New Roman"/>
                <a:cs typeface="Times New Roman"/>
              </a:rPr>
              <a:t>vote not for the </a:t>
            </a:r>
            <a:r>
              <a:rPr sz="1500" spc="-20" dirty="0">
                <a:latin typeface="Times New Roman"/>
                <a:cs typeface="Times New Roman"/>
              </a:rPr>
              <a:t>party, </a:t>
            </a:r>
            <a:r>
              <a:rPr sz="1500" dirty="0">
                <a:latin typeface="Times New Roman"/>
                <a:cs typeface="Times New Roman"/>
              </a:rPr>
              <a:t>not </a:t>
            </a:r>
            <a:r>
              <a:rPr sz="1500" spc="-5" dirty="0">
                <a:latin typeface="Times New Roman"/>
                <a:cs typeface="Times New Roman"/>
              </a:rPr>
              <a:t>even </a:t>
            </a:r>
            <a:r>
              <a:rPr sz="1500" dirty="0">
                <a:latin typeface="Times New Roman"/>
                <a:cs typeface="Times New Roman"/>
              </a:rPr>
              <a:t>for </a:t>
            </a:r>
            <a:r>
              <a:rPr sz="1500" spc="-10" dirty="0">
                <a:latin typeface="Times New Roman"/>
                <a:cs typeface="Times New Roman"/>
              </a:rPr>
              <a:t>men, </a:t>
            </a:r>
            <a:r>
              <a:rPr sz="1500" dirty="0">
                <a:latin typeface="Times New Roman"/>
                <a:cs typeface="Times New Roman"/>
              </a:rPr>
              <a:t>but for the  </a:t>
            </a:r>
            <a:r>
              <a:rPr sz="1500" spc="-25" dirty="0">
                <a:latin typeface="Times New Roman"/>
                <a:cs typeface="Times New Roman"/>
              </a:rPr>
              <a:t>city, </a:t>
            </a:r>
            <a:r>
              <a:rPr sz="1500" spc="-5" dirty="0">
                <a:latin typeface="Times New Roman"/>
                <a:cs typeface="Times New Roman"/>
              </a:rPr>
              <a:t>and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5" dirty="0">
                <a:latin typeface="Times New Roman"/>
                <a:cs typeface="Times New Roman"/>
              </a:rPr>
              <a:t>State, and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5" dirty="0">
                <a:latin typeface="Times New Roman"/>
                <a:cs typeface="Times New Roman"/>
              </a:rPr>
              <a:t>nation, we should </a:t>
            </a:r>
            <a:r>
              <a:rPr sz="1500" dirty="0">
                <a:latin typeface="Times New Roman"/>
                <a:cs typeface="Times New Roman"/>
              </a:rPr>
              <a:t>rule </a:t>
            </a:r>
            <a:r>
              <a:rPr sz="1500" spc="-5" dirty="0">
                <a:latin typeface="Times New Roman"/>
                <a:cs typeface="Times New Roman"/>
              </a:rPr>
              <a:t>parties, and cities, and States, and nation. </a:t>
            </a:r>
            <a:r>
              <a:rPr sz="1500" dirty="0">
                <a:latin typeface="Times New Roman"/>
                <a:cs typeface="Times New Roman"/>
              </a:rPr>
              <a:t>If </a:t>
            </a:r>
            <a:r>
              <a:rPr sz="1500" spc="-10" dirty="0">
                <a:latin typeface="Times New Roman"/>
                <a:cs typeface="Times New Roman"/>
              </a:rPr>
              <a:t>we </a:t>
            </a:r>
            <a:r>
              <a:rPr sz="1500" dirty="0">
                <a:latin typeface="Times New Roman"/>
                <a:cs typeface="Times New Roman"/>
              </a:rPr>
              <a:t>would vote  in </a:t>
            </a:r>
            <a:r>
              <a:rPr sz="1500" spc="-10" dirty="0">
                <a:latin typeface="Times New Roman"/>
                <a:cs typeface="Times New Roman"/>
              </a:rPr>
              <a:t>mass </a:t>
            </a:r>
            <a:r>
              <a:rPr sz="1500" dirty="0">
                <a:latin typeface="Times New Roman"/>
                <a:cs typeface="Times New Roman"/>
              </a:rPr>
              <a:t>on the </a:t>
            </a:r>
            <a:r>
              <a:rPr sz="1500" spc="-5" dirty="0">
                <a:latin typeface="Times New Roman"/>
                <a:cs typeface="Times New Roman"/>
              </a:rPr>
              <a:t>more promising ticket, </a:t>
            </a:r>
            <a:r>
              <a:rPr sz="1500" spc="-20" dirty="0">
                <a:latin typeface="Times New Roman"/>
                <a:cs typeface="Times New Roman"/>
              </a:rPr>
              <a:t>or, </a:t>
            </a:r>
            <a:r>
              <a:rPr sz="1500" dirty="0">
                <a:latin typeface="Times New Roman"/>
                <a:cs typeface="Times New Roman"/>
              </a:rPr>
              <a:t>if the </a:t>
            </a:r>
            <a:r>
              <a:rPr sz="1500" spc="-5" dirty="0">
                <a:latin typeface="Times New Roman"/>
                <a:cs typeface="Times New Roman"/>
              </a:rPr>
              <a:t>two are equally bad, </a:t>
            </a:r>
            <a:r>
              <a:rPr sz="1500" dirty="0">
                <a:latin typeface="Times New Roman"/>
                <a:cs typeface="Times New Roman"/>
              </a:rPr>
              <a:t>would </a:t>
            </a:r>
            <a:r>
              <a:rPr sz="1500" spc="-5" dirty="0">
                <a:latin typeface="Times New Roman"/>
                <a:cs typeface="Times New Roman"/>
              </a:rPr>
              <a:t>throw </a:t>
            </a:r>
            <a:r>
              <a:rPr sz="1500" dirty="0">
                <a:latin typeface="Times New Roman"/>
                <a:cs typeface="Times New Roman"/>
              </a:rPr>
              <a:t>out the </a:t>
            </a:r>
            <a:r>
              <a:rPr sz="1500" spc="-5" dirty="0">
                <a:latin typeface="Times New Roman"/>
                <a:cs typeface="Times New Roman"/>
              </a:rPr>
              <a:t>party that is </a:t>
            </a:r>
            <a:r>
              <a:rPr sz="1500" dirty="0">
                <a:latin typeface="Times New Roman"/>
                <a:cs typeface="Times New Roman"/>
              </a:rPr>
              <a:t>in, </a:t>
            </a:r>
            <a:r>
              <a:rPr sz="1500" spc="-5" dirty="0">
                <a:latin typeface="Times New Roman"/>
                <a:cs typeface="Times New Roman"/>
              </a:rPr>
              <a:t>and  wait </a:t>
            </a:r>
            <a:r>
              <a:rPr sz="1500" dirty="0">
                <a:latin typeface="Times New Roman"/>
                <a:cs typeface="Times New Roman"/>
              </a:rPr>
              <a:t>till the </a:t>
            </a:r>
            <a:r>
              <a:rPr sz="1500" spc="-5" dirty="0">
                <a:latin typeface="Times New Roman"/>
                <a:cs typeface="Times New Roman"/>
              </a:rPr>
              <a:t>next election and then throw </a:t>
            </a:r>
            <a:r>
              <a:rPr sz="1500" dirty="0">
                <a:latin typeface="Times New Roman"/>
                <a:cs typeface="Times New Roman"/>
              </a:rPr>
              <a:t>out the </a:t>
            </a:r>
            <a:r>
              <a:rPr sz="1500" spc="-5" dirty="0">
                <a:latin typeface="Times New Roman"/>
                <a:cs typeface="Times New Roman"/>
              </a:rPr>
              <a:t>other party that is </a:t>
            </a:r>
            <a:r>
              <a:rPr sz="1500" spc="0" dirty="0">
                <a:latin typeface="Times New Roman"/>
                <a:cs typeface="Times New Roman"/>
              </a:rPr>
              <a:t>in—then, </a:t>
            </a:r>
            <a:r>
              <a:rPr sz="1500" dirty="0">
                <a:latin typeface="Times New Roman"/>
                <a:cs typeface="Times New Roman"/>
              </a:rPr>
              <a:t>I </a:t>
            </a:r>
            <a:r>
              <a:rPr sz="1500" spc="-30" dirty="0">
                <a:latin typeface="Times New Roman"/>
                <a:cs typeface="Times New Roman"/>
              </a:rPr>
              <a:t>say,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10" dirty="0">
                <a:latin typeface="Times New Roman"/>
                <a:cs typeface="Times New Roman"/>
              </a:rPr>
              <a:t>commercial </a:t>
            </a:r>
            <a:r>
              <a:rPr sz="1500" spc="-5" dirty="0">
                <a:latin typeface="Times New Roman"/>
                <a:cs typeface="Times New Roman"/>
              </a:rPr>
              <a:t>politician  </a:t>
            </a:r>
            <a:r>
              <a:rPr sz="1500" dirty="0">
                <a:latin typeface="Times New Roman"/>
                <a:cs typeface="Times New Roman"/>
              </a:rPr>
              <a:t>would </a:t>
            </a:r>
            <a:r>
              <a:rPr sz="1500" spc="-5" dirty="0">
                <a:latin typeface="Times New Roman"/>
                <a:cs typeface="Times New Roman"/>
              </a:rPr>
              <a:t>feel </a:t>
            </a:r>
            <a:r>
              <a:rPr sz="1500" dirty="0">
                <a:latin typeface="Times New Roman"/>
                <a:cs typeface="Times New Roman"/>
              </a:rPr>
              <a:t>a </a:t>
            </a:r>
            <a:r>
              <a:rPr sz="1500" spc="-10" dirty="0">
                <a:latin typeface="Times New Roman"/>
                <a:cs typeface="Times New Roman"/>
              </a:rPr>
              <a:t>demand </a:t>
            </a:r>
            <a:r>
              <a:rPr sz="1500" dirty="0">
                <a:latin typeface="Times New Roman"/>
                <a:cs typeface="Times New Roman"/>
              </a:rPr>
              <a:t>for good </a:t>
            </a:r>
            <a:r>
              <a:rPr sz="1500" spc="-5" dirty="0">
                <a:latin typeface="Times New Roman"/>
                <a:cs typeface="Times New Roman"/>
              </a:rPr>
              <a:t>government and </a:t>
            </a:r>
            <a:r>
              <a:rPr sz="1500" dirty="0">
                <a:latin typeface="Times New Roman"/>
                <a:cs typeface="Times New Roman"/>
              </a:rPr>
              <a:t>he would </a:t>
            </a:r>
            <a:r>
              <a:rPr sz="1500" spc="-5" dirty="0">
                <a:latin typeface="Times New Roman"/>
                <a:cs typeface="Times New Roman"/>
              </a:rPr>
              <a:t>supply </a:t>
            </a:r>
            <a:r>
              <a:rPr sz="1500" dirty="0">
                <a:latin typeface="Times New Roman"/>
                <a:cs typeface="Times New Roman"/>
              </a:rPr>
              <a:t>it. </a:t>
            </a:r>
            <a:r>
              <a:rPr sz="1500" spc="-5" dirty="0">
                <a:latin typeface="Times New Roman"/>
                <a:cs typeface="Times New Roman"/>
              </a:rPr>
              <a:t>That process </a:t>
            </a:r>
            <a:r>
              <a:rPr sz="1500" dirty="0">
                <a:latin typeface="Times New Roman"/>
                <a:cs typeface="Times New Roman"/>
              </a:rPr>
              <a:t>would take a </a:t>
            </a:r>
            <a:r>
              <a:rPr sz="1500" spc="-5" dirty="0">
                <a:latin typeface="Times New Roman"/>
                <a:cs typeface="Times New Roman"/>
              </a:rPr>
              <a:t>generation </a:t>
            </a:r>
            <a:r>
              <a:rPr sz="1500" dirty="0">
                <a:latin typeface="Times New Roman"/>
                <a:cs typeface="Times New Roman"/>
              </a:rPr>
              <a:t>or  </a:t>
            </a:r>
            <a:r>
              <a:rPr sz="1500" spc="-5" dirty="0">
                <a:latin typeface="Times New Roman"/>
                <a:cs typeface="Times New Roman"/>
              </a:rPr>
              <a:t>more </a:t>
            </a:r>
            <a:r>
              <a:rPr sz="1500" dirty="0">
                <a:latin typeface="Times New Roman"/>
                <a:cs typeface="Times New Roman"/>
              </a:rPr>
              <a:t>to </a:t>
            </a:r>
            <a:r>
              <a:rPr sz="1500" spc="-5" dirty="0">
                <a:latin typeface="Times New Roman"/>
                <a:cs typeface="Times New Roman"/>
              </a:rPr>
              <a:t>complete, </a:t>
            </a:r>
            <a:r>
              <a:rPr sz="1500" dirty="0">
                <a:latin typeface="Times New Roman"/>
                <a:cs typeface="Times New Roman"/>
              </a:rPr>
              <a:t>for the </a:t>
            </a:r>
            <a:r>
              <a:rPr sz="1500" spc="-5" dirty="0">
                <a:latin typeface="Times New Roman"/>
                <a:cs typeface="Times New Roman"/>
              </a:rPr>
              <a:t>politicians now really </a:t>
            </a:r>
            <a:r>
              <a:rPr sz="1500" dirty="0">
                <a:latin typeface="Times New Roman"/>
                <a:cs typeface="Times New Roman"/>
              </a:rPr>
              <a:t>do not </a:t>
            </a:r>
            <a:r>
              <a:rPr sz="1500" spc="-5" dirty="0">
                <a:latin typeface="Times New Roman"/>
                <a:cs typeface="Times New Roman"/>
              </a:rPr>
              <a:t>know </a:t>
            </a:r>
            <a:r>
              <a:rPr sz="1500" dirty="0">
                <a:latin typeface="Times New Roman"/>
                <a:cs typeface="Times New Roman"/>
              </a:rPr>
              <a:t>what good </a:t>
            </a:r>
            <a:r>
              <a:rPr sz="1500" spc="-5" dirty="0">
                <a:latin typeface="Times New Roman"/>
                <a:cs typeface="Times New Roman"/>
              </a:rPr>
              <a:t>government is. But </a:t>
            </a:r>
            <a:r>
              <a:rPr sz="1500" dirty="0">
                <a:latin typeface="Times New Roman"/>
                <a:cs typeface="Times New Roman"/>
              </a:rPr>
              <a:t>it </a:t>
            </a:r>
            <a:r>
              <a:rPr sz="1500" spc="-5" dirty="0">
                <a:latin typeface="Times New Roman"/>
                <a:cs typeface="Times New Roman"/>
              </a:rPr>
              <a:t>has taken </a:t>
            </a:r>
            <a:r>
              <a:rPr sz="1500" spc="-10" dirty="0">
                <a:latin typeface="Times New Roman"/>
                <a:cs typeface="Times New Roman"/>
              </a:rPr>
              <a:t>as  </a:t>
            </a:r>
            <a:r>
              <a:rPr sz="1500" dirty="0">
                <a:latin typeface="Times New Roman"/>
                <a:cs typeface="Times New Roman"/>
              </a:rPr>
              <a:t>long to </a:t>
            </a:r>
            <a:r>
              <a:rPr sz="1500" spc="-5" dirty="0">
                <a:latin typeface="Times New Roman"/>
                <a:cs typeface="Times New Roman"/>
              </a:rPr>
              <a:t>develop bad government, and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5" dirty="0">
                <a:latin typeface="Times New Roman"/>
                <a:cs typeface="Times New Roman"/>
              </a:rPr>
              <a:t>politicians know </a:t>
            </a:r>
            <a:r>
              <a:rPr sz="1500" dirty="0">
                <a:latin typeface="Times New Roman"/>
                <a:cs typeface="Times New Roman"/>
              </a:rPr>
              <a:t>what </a:t>
            </a:r>
            <a:r>
              <a:rPr sz="1500" spc="-5" dirty="0">
                <a:latin typeface="Times New Roman"/>
                <a:cs typeface="Times New Roman"/>
              </a:rPr>
              <a:t>that is. ...If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10" dirty="0">
                <a:latin typeface="Times New Roman"/>
                <a:cs typeface="Times New Roman"/>
              </a:rPr>
              <a:t>demand were </a:t>
            </a:r>
            <a:r>
              <a:rPr sz="1500" spc="-20" dirty="0">
                <a:latin typeface="Times New Roman"/>
                <a:cs typeface="Times New Roman"/>
              </a:rPr>
              <a:t>steady, </a:t>
            </a:r>
            <a:r>
              <a:rPr sz="1500" spc="-25" dirty="0">
                <a:latin typeface="Times New Roman"/>
                <a:cs typeface="Times New Roman"/>
              </a:rPr>
              <a:t>they,  </a:t>
            </a:r>
            <a:r>
              <a:rPr sz="1500" spc="-5" dirty="0">
                <a:latin typeface="Times New Roman"/>
                <a:cs typeface="Times New Roman"/>
              </a:rPr>
              <a:t>being so </a:t>
            </a:r>
            <a:r>
              <a:rPr sz="1500" spc="-10" dirty="0">
                <a:latin typeface="Times New Roman"/>
                <a:cs typeface="Times New Roman"/>
              </a:rPr>
              <a:t>commercial, </a:t>
            </a:r>
            <a:r>
              <a:rPr sz="1500" spc="-5" dirty="0">
                <a:latin typeface="Times New Roman"/>
                <a:cs typeface="Times New Roman"/>
              </a:rPr>
              <a:t>would “deliver </a:t>
            </a:r>
            <a:r>
              <a:rPr sz="1500" dirty="0">
                <a:latin typeface="Times New Roman"/>
                <a:cs typeface="Times New Roman"/>
              </a:rPr>
              <a:t>the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goods.”</a:t>
            </a:r>
            <a:endParaRPr sz="1500">
              <a:latin typeface="Times New Roman"/>
              <a:cs typeface="Times New Roman"/>
            </a:endParaRPr>
          </a:p>
          <a:p>
            <a:pPr marL="4681220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latin typeface="Times New Roman"/>
                <a:cs typeface="Times New Roman"/>
              </a:rPr>
              <a:t>--Lincoln Steffens, </a:t>
            </a:r>
            <a:r>
              <a:rPr sz="1500" i="1" dirty="0">
                <a:latin typeface="Times New Roman"/>
                <a:cs typeface="Times New Roman"/>
              </a:rPr>
              <a:t>the </a:t>
            </a:r>
            <a:r>
              <a:rPr sz="1500" i="1" spc="-5" dirty="0">
                <a:latin typeface="Times New Roman"/>
                <a:cs typeface="Times New Roman"/>
              </a:rPr>
              <a:t>Shame </a:t>
            </a:r>
            <a:r>
              <a:rPr sz="1500" i="1" dirty="0">
                <a:latin typeface="Times New Roman"/>
                <a:cs typeface="Times New Roman"/>
              </a:rPr>
              <a:t>of the Cities</a:t>
            </a:r>
            <a:r>
              <a:rPr sz="1500" dirty="0">
                <a:latin typeface="Times New Roman"/>
                <a:cs typeface="Times New Roman"/>
              </a:rPr>
              <a:t>,</a:t>
            </a:r>
            <a:r>
              <a:rPr sz="1500" spc="-1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1904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1040" y="0"/>
            <a:ext cx="7879080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1703</Words>
  <Application>Microsoft Office PowerPoint</Application>
  <PresentationFormat>On-screen Show (16:9)</PresentationFormat>
  <Paragraphs>265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MS PGothic</vt:lpstr>
      <vt:lpstr>Arial</vt:lpstr>
      <vt:lpstr>Book Antiqua</vt:lpstr>
      <vt:lpstr>Calibri</vt:lpstr>
      <vt:lpstr>Courier New</vt:lpstr>
      <vt:lpstr>Times New Roman</vt:lpstr>
      <vt:lpstr>Wingdings 2</vt:lpstr>
      <vt:lpstr>Office Theme</vt:lpstr>
      <vt:lpstr>PowerPoint Presentation</vt:lpstr>
      <vt:lpstr>Essential Questions</vt:lpstr>
      <vt:lpstr>PowerPoint Presentation</vt:lpstr>
      <vt:lpstr>Origins of Progressivism</vt:lpstr>
      <vt:lpstr>Attitudes and Motives</vt:lpstr>
      <vt:lpstr>Manifestations</vt:lpstr>
      <vt:lpstr>The Muckrakers</vt:lpstr>
      <vt:lpstr>PowerPoint Presentation</vt:lpstr>
      <vt:lpstr>PowerPoint Presentation</vt:lpstr>
      <vt:lpstr>Political Reforms (Municipal &amp; State)</vt:lpstr>
      <vt:lpstr>Social Reform (State)</vt:lpstr>
      <vt:lpstr>"To be sure, much of progressvism was exclusionary. Yet  we can now recognize not a singular political  persuasion, but rather a truly plural set of progressivisms; with workers, African Amenicans, women, and  even Native Americans- along with a diverse and contentious set of middling folk- taking up the  language and ideas of what was once conceived of as an almost entirely white, male, middle class  movement. As for the dreams of democracy· from the period: despite the frequent blindness of the those who e'mbodied them, they remain bold, diverse, and daring. It is for this reason that democratic</vt:lpstr>
      <vt:lpstr>The Triangle Shirtwaist Fire</vt:lpstr>
      <vt:lpstr>PowerPoint Presentation</vt:lpstr>
      <vt:lpstr>Roosevelt’s “Three C’s”</vt:lpstr>
      <vt:lpstr>National Reform</vt:lpstr>
      <vt:lpstr>National Reform</vt:lpstr>
      <vt:lpstr>Taft’s Presidency</vt:lpstr>
      <vt:lpstr>Before &amp; After: Teddy &amp; Taft</vt:lpstr>
      <vt:lpstr>A Republican Rift</vt:lpstr>
      <vt:lpstr>The Election of 1912</vt:lpstr>
      <vt:lpstr>PowerPoint Presentation</vt:lpstr>
      <vt:lpstr>Wilson’s Moral Diplomacy</vt:lpstr>
      <vt:lpstr>African Americans in the Progressive Era</vt:lpstr>
      <vt:lpstr>Women and the Progressive Movement</vt:lpstr>
      <vt:lpstr>Regressive Progressives</vt:lpstr>
      <vt:lpstr>Impact of the Progressive Era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Progressive Era</dc:title>
  <dc:creator>Isola</dc:creator>
  <cp:lastModifiedBy>Lisa Klein</cp:lastModifiedBy>
  <cp:revision>7</cp:revision>
  <dcterms:created xsi:type="dcterms:W3CDTF">2018-01-14T19:53:07Z</dcterms:created>
  <dcterms:modified xsi:type="dcterms:W3CDTF">2018-01-15T00:00:45Z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2018-01-14T00:00:00Z</vt:filetime>
  </property>
</Properties>
</file>