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notesSlides/notesSlide4.xml" ContentType="application/vnd.openxmlformats-officedocument.presentationml.notesSlide+xml"/>
  <Override PartName="/ppt/media/image2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notesSlides/notesSlide7.xml" ContentType="application/vnd.openxmlformats-officedocument.presentationml.notesSlide+xml"/>
  <Override PartName="/ppt/media/image6.jpeg" ContentType="image/jpeg"/>
  <Override PartName="/ppt/notesSlides/notesSlide8.xml" ContentType="application/vnd.openxmlformats-officedocument.presentationml.notesSlide+xml"/>
  <Override PartName="/ppt/media/image7.jpeg" ContentType="image/jpeg"/>
  <Override PartName="/ppt/notesSlides/notesSlide9.xml" ContentType="application/vnd.openxmlformats-officedocument.presentationml.notesSlide+xml"/>
  <Override PartName="/ppt/media/image8.jpeg" ContentType="image/jpeg"/>
  <Override PartName="/ppt/media/image9.jpeg" ContentType="image/jpeg"/>
  <Override PartName="/ppt/notesSlides/notesSlide10.xml" ContentType="application/vnd.openxmlformats-officedocument.presentationml.notesSlide+xml"/>
  <Override PartName="/ppt/media/image10.jpeg" ContentType="image/jpeg"/>
  <Override PartName="/ppt/notesSlides/notesSlide11.xml" ContentType="application/vnd.openxmlformats-officedocument.presentationml.notesSlide+xml"/>
  <Override PartName="/ppt/media/image11.jpeg" ContentType="image/jpeg"/>
  <Override PartName="/ppt/notesSlides/notesSlide12.xml" ContentType="application/vnd.openxmlformats-officedocument.presentationml.notesSlide+xml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notesSlides/notesSlide13.xml" ContentType="application/vnd.openxmlformats-officedocument.presentationml.notesSlide+xml"/>
  <Override PartName="/ppt/media/image16.jpeg" ContentType="image/jpeg"/>
  <Override PartName="/ppt/notesSlides/notesSlide14.xml" ContentType="application/vnd.openxmlformats-officedocument.presentationml.notesSlide+xml"/>
  <Override PartName="/ppt/media/image17.jpeg" ContentType="image/jpeg"/>
  <Override PartName="/ppt/notesSlides/notesSlide15.xml" ContentType="application/vnd.openxmlformats-officedocument.presentationml.notesSlide+xml"/>
  <Override PartName="/ppt/media/image18.jpeg" ContentType="image/jpeg"/>
  <Override PartName="/ppt/media/image19.jpeg" ContentType="image/jpeg"/>
  <Override PartName="/ppt/notesSlides/notesSlide16.xml" ContentType="application/vnd.openxmlformats-officedocument.presentationml.notesSlide+xml"/>
  <Override PartName="/ppt/media/image20.jpeg" ContentType="image/jpeg"/>
  <Override PartName="/ppt/notesSlides/notesSlide17.xml" ContentType="application/vnd.openxmlformats-officedocument.presentationml.notesSlide+xml"/>
  <Override PartName="/ppt/media/image21.jpeg" ContentType="image/jpeg"/>
  <Override PartName="/ppt/notesSlides/notesSlide18.xml" ContentType="application/vnd.openxmlformats-officedocument.presentationml.notesSlide+xml"/>
  <Override PartName="/ppt/media/image22.jpeg" ContentType="image/jpeg"/>
  <Override PartName="/ppt/notesSlides/notesSlide19.xml" ContentType="application/vnd.openxmlformats-officedocument.presentationml.notesSlide+xml"/>
  <Override PartName="/ppt/media/image23.jpeg" ContentType="image/jpeg"/>
  <Override PartName="/ppt/notesSlides/notesSlide20.xml" ContentType="application/vnd.openxmlformats-officedocument.presentationml.notesSlide+xml"/>
  <Override PartName="/ppt/media/image24.jpeg" ContentType="image/jpeg"/>
  <Override PartName="/ppt/notesSlides/notesSlide21.xml" ContentType="application/vnd.openxmlformats-officedocument.presentationml.notesSlide+xml"/>
  <Override PartName="/ppt/media/image25.jpeg" ContentType="image/jpeg"/>
  <Override PartName="/ppt/notesSlides/notesSlide22.xml" ContentType="application/vnd.openxmlformats-officedocument.presentationml.notesSlide+xml"/>
  <Override PartName="/ppt/media/image26.jpeg" ContentType="image/jpeg"/>
  <Override PartName="/ppt/media/image27.jpeg" ContentType="image/jpeg"/>
  <Override PartName="/ppt/notesSlides/notesSlide23.xml" ContentType="application/vnd.openxmlformats-officedocument.presentationml.notesSlide+xml"/>
  <Override PartName="/ppt/media/image28.jpeg" ContentType="image/jpeg"/>
  <Override PartName="/ppt/notesSlides/notesSlide24.xml" ContentType="application/vnd.openxmlformats-officedocument.presentationml.notesSlide+xml"/>
  <Override PartName="/ppt/media/image29.jpeg" ContentType="image/jpeg"/>
  <Override PartName="/ppt/media/image30.jpeg" ContentType="image/jpeg"/>
  <Override PartName="/ppt/notesSlides/notesSlide25.xml" ContentType="application/vnd.openxmlformats-officedocument.presentationml.notesSlide+xml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CCD2"/>
          </a:solidFill>
        </a:fill>
      </a:tcStyle>
    </a:wholeTbl>
    <a:band2H>
      <a:tcTxStyle b="def" i="def"/>
      <a:tcStyle>
        <a:tcBdr/>
        <a:fill>
          <a:solidFill>
            <a:srgbClr val="EAE7E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D"/>
          </a:solidFill>
        </a:fill>
      </a:tcStyle>
    </a:wholeTbl>
    <a:band2H>
      <a:tcTxStyle b="def" i="def"/>
      <a:tcStyle>
        <a:tcBdr/>
        <a:fill>
          <a:solidFill>
            <a:srgbClr val="EAEAE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FCA"/>
          </a:solidFill>
        </a:fill>
      </a:tcStyle>
    </a:wholeTbl>
    <a:band2H>
      <a:tcTxStyle b="def" i="def"/>
      <a:tcStyle>
        <a:tcBdr/>
        <a:fill>
          <a:solidFill>
            <a:srgbClr val="F0F0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 Stu (animated): http://bunkerpop.mx/bunker-cine/apoco-no-quieren-unos-zapatos-con-pescadito-como-los-de-disco-stu/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Life Magazine Cover: https://lostlaurel.wordpress.com/2012/05/15/laurel-shopping-center-george-wallace-40-years-later/</a:t>
            </a:r>
          </a:p>
          <a:p>
            <a:pPr/>
            <a:r>
              <a:t>Electoral Map: http://hermelink-nixon.blogspot.com/2010/04/election-of-1972-second-term.html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Watergate: http://www.esquire.com/blogs/politics/watergate-40-years-later-9747335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Liddy Cartoon: http://www.dailykos.com/story/2013/05/10/1207661/-U-S-since-1865-Watergate-in-Cartoons-Herblock-s</a:t>
            </a:r>
          </a:p>
          <a:p>
            <a:pPr/>
            <a:r>
              <a:t>Saturday Night Massacre: http://www.statecollege.com/news/columns/to-herblock-and-to-spring-flowers-postcard-from-washington,682171/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Fall of Saigon: http://www.thedailybeast.com/articles/2014/04/30/remembering-the-fall-of-saigon-and-vietnam-s-mass-boat-people-exodus.html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hape 2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Cartoon: http://www.huffakerart.com/illustration/big/Gerald%20Ford.html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Ford Pin: http://www.vahistorical.org/sites/default/files/uploads/VHE_Campaigns_IL.2012.2.43.4.jpg</a:t>
            </a:r>
          </a:p>
          <a:p>
            <a:pPr/>
            <a:r>
              <a:t>Map: http://i0.wp.com/www.philipcaruso-story.com/wp-content/uploads/2015/04/Election-of-1976.png</a:t>
            </a:r>
          </a:p>
          <a:p>
            <a:pPr/>
            <a:r>
              <a:t>Carter’s “Presidential Strut”: http://archive.13wmaz.com/news/article/212316/318/Presidential-Strut-is-Now-Iconic-Inaugural-Moment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1" name="Shape 2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Camp David Accords Image &amp; Facts: http://www.cnn.com/2013/08/23/world/meast/camp-david-accords-fast-facts/ </a:t>
            </a:r>
          </a:p>
          <a:p>
            <a:pPr/>
            <a:r>
              <a:t>Cartoon: http://www.greenberg-art.com/.Toons/.Toons,%20political/CampDavid.html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hape 2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and Review of Argo: http://www.ctvnews.ca/w5/argo-iran-hostage-crisis-film-fiddles-with-the-facts-1.1167994</a:t>
            </a:r>
          </a:p>
          <a:p>
            <a:pPr/>
            <a:r>
              <a:t>Cartoon: http://www.cvce.eu/en/obj/cartoon_by_behrendt_on_the_salt_ii_disarmament_agreement_4_may_1979-en-09e3b4d4-0b02-4b54-8ab6-afc0ef4c9246.html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Shape 3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Image: http://topics.time.com/economy/covers/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0" name="Shape 3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&amp; Historical Population Analysis: http://2012books.lardbucket.org/books/regional-geography-of-the-world-globalization-people-and-places/s07-north-america.html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Cartoon: http://www.greenberg-art.com/.Toons/.Toons,%20Obits/NixonObit.html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and Chavez Bio: http://www.biography.com/news/cesar-chavez-biography-facts</a:t>
            </a:r>
          </a:p>
          <a:p>
            <a:pPr/>
            <a:r>
              <a:t>UFW website on the Delano March: http://www.ufw.org/_board.php?mode=view&amp;b_code=60_video&amp;b_no=16344&amp;page=1&amp;field=&amp;key=&amp;n=1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hape 3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Occupation of Alcatraz: http://jewishcurrents.org/tag/american-indian-movement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9" name="Shape 3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JACL Parade: http://content.cdlib.org/ark:/13030/ft2d5nb0c3/</a:t>
            </a:r>
          </a:p>
          <a:p>
            <a:pPr/>
            <a:r>
              <a:t>Legacy of the Stonewall Riots (PBS Video): http://video.pbs.org/video/2365073798/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5" name="Shape 3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Three Mile Island Protest: http://mashable.com/2014/07/15/nuclear-disasters-before-after/#NSRpiN99_5qW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hape 3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Simpsons’ Movie Intro Image: http://s177.photobucket.com/user/diskoboy1974/media/cap008.jpg.html</a:t>
            </a:r>
          </a:p>
          <a:p>
            <a:pPr/>
            <a:r>
              <a:t>Cartoon: http://archive.floridatoday.com/content/blogs/jparker/2009/12/1211-cartoon-cry-us-river.shtml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hape 3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Synthesis to Trump campaign: http://www.businessinsider.com/donald-trump-trademarked-make-america-great-again-2015-5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Image: http://dkobner.blogspot.com/2011/12/two-policies-in-vietnam-americanization.html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Cartoon: http://voiceseducation.org/node/345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Kissinger Cartoon: http://thecomicnews.com/edtoons/archive/2006/1122/kissinger/01.shtml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Ping-Pong Diplomacy: http://www.tabletenniscoaching.com/taxonomy/term/91</a:t>
            </a:r>
          </a:p>
          <a:p>
            <a:pPr/>
            <a:r>
              <a:t>Breznev’s Visit to Washington, 1973: http://en.wikipedia.org/wiki/D%C3%A9tente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Cartoon: http://www.loc.gov/rr/print/swann/valtman/presentation.html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Stagflation: http://www.darkgovernment.com/news/stagflation/</a:t>
            </a:r>
          </a:p>
          <a:p>
            <a:pPr/>
            <a:r>
              <a:t>http://www.321gold.com/editorials/schoon/schoon092012.html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1, school busing: http://www.delawareonline.com/picture-gallery/news/education/2014/05/16/looking-back-busing-in-wilmington/9201879/</a:t>
            </a:r>
          </a:p>
          <a:p>
            <a:pPr/>
            <a:r>
              <a:t>Image 2, protest: http://www.vahistorical.org/collections-and-resources/virginia-history-explorer/civil-rights-movement-virginia/school-busing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7"/>
          <p:cNvSpPr/>
          <p:nvPr/>
        </p:nvSpPr>
        <p:spPr>
          <a:xfrm>
            <a:off x="189707" y="142280"/>
            <a:ext cx="8764588" cy="485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8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1095" y="21600"/>
                  <a:pt x="20472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505" y="0"/>
                  <a:pt x="1128" y="0"/>
                </a:cubicBezTo>
                <a:close/>
              </a:path>
            </a:pathLst>
          </a:custGeom>
          <a:gradFill>
            <a:gsLst>
              <a:gs pos="17000">
                <a:srgbClr val="C3AFCC"/>
              </a:gs>
              <a:gs pos="100000">
                <a:srgbClr val="2B142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7" y="140588"/>
            <a:ext cx="8827266" cy="486232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/>
          <p:nvPr>
            <p:ph type="title"/>
          </p:nvPr>
        </p:nvSpPr>
        <p:spPr>
          <a:xfrm>
            <a:off x="1600200" y="1869282"/>
            <a:ext cx="6762751" cy="1102520"/>
          </a:xfrm>
          <a:prstGeom prst="rect">
            <a:avLst/>
          </a:prstGeom>
        </p:spPr>
        <p:txBody>
          <a:bodyPr/>
          <a:lstStyle>
            <a:lvl1pPr algn="r"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1600202" y="2975162"/>
            <a:ext cx="6762750" cy="131445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600"/>
              </a:spcBef>
              <a:buSzTx/>
              <a:buNone/>
              <a:defRPr sz="1800"/>
            </a:lvl1pPr>
            <a:lvl2pPr marL="0" indent="457200" algn="r">
              <a:spcBef>
                <a:spcPts val="600"/>
              </a:spcBef>
              <a:buSzTx/>
              <a:buNone/>
              <a:defRPr sz="1800"/>
            </a:lvl2pPr>
            <a:lvl3pPr marL="0" indent="914400" algn="r">
              <a:spcBef>
                <a:spcPts val="600"/>
              </a:spcBef>
              <a:buSzTx/>
              <a:buNone/>
              <a:defRPr sz="1800"/>
            </a:lvl3pPr>
            <a:lvl4pPr marL="0" indent="1371600" algn="r">
              <a:spcBef>
                <a:spcPts val="600"/>
              </a:spcBef>
              <a:buSzTx/>
              <a:buNone/>
              <a:defRPr sz="1800"/>
            </a:lvl4pPr>
            <a:lvl5pPr marL="0" indent="1828800" algn="r">
              <a:spcBef>
                <a:spcPts val="6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 Diagonal Corner Rectangle 7"/>
          <p:cNvSpPr/>
          <p:nvPr/>
        </p:nvSpPr>
        <p:spPr>
          <a:xfrm>
            <a:off x="189707" y="142280"/>
            <a:ext cx="8764588" cy="485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8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1095" y="21600"/>
                  <a:pt x="20472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505" y="0"/>
                  <a:pt x="1128" y="0"/>
                </a:cubicBezTo>
                <a:close/>
              </a:path>
            </a:pathLst>
          </a:custGeom>
          <a:gradFill>
            <a:gsLst>
              <a:gs pos="17000">
                <a:srgbClr val="C3AFCC"/>
              </a:gs>
              <a:gs pos="100000">
                <a:srgbClr val="2B142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7" y="140588"/>
            <a:ext cx="8827266" cy="486232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/>
          <p:nvPr>
            <p:ph type="title"/>
          </p:nvPr>
        </p:nvSpPr>
        <p:spPr>
          <a:xfrm>
            <a:off x="779464" y="442912"/>
            <a:ext cx="3657601" cy="871538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12" name="Body Level One…"/>
          <p:cNvSpPr txBox="1"/>
          <p:nvPr>
            <p:ph type="body" sz="half" idx="1"/>
          </p:nvPr>
        </p:nvSpPr>
        <p:spPr>
          <a:xfrm>
            <a:off x="4693022" y="554692"/>
            <a:ext cx="3657601" cy="39815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8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Text Placeholder 3"/>
          <p:cNvSpPr/>
          <p:nvPr>
            <p:ph type="body" sz="half" idx="13"/>
          </p:nvPr>
        </p:nvSpPr>
        <p:spPr>
          <a:xfrm>
            <a:off x="779464" y="1362075"/>
            <a:ext cx="3657601" cy="2867025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SzTx/>
              <a:buNone/>
              <a:defRPr sz="1800"/>
            </a:pP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 Diagonal Corner Rectangle 7"/>
          <p:cNvSpPr/>
          <p:nvPr/>
        </p:nvSpPr>
        <p:spPr>
          <a:xfrm>
            <a:off x="189707" y="142280"/>
            <a:ext cx="8764588" cy="485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8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1095" y="21600"/>
                  <a:pt x="20472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505" y="0"/>
                  <a:pt x="1128" y="0"/>
                </a:cubicBezTo>
                <a:close/>
              </a:path>
            </a:pathLst>
          </a:custGeom>
          <a:gradFill>
            <a:gsLst>
              <a:gs pos="17000">
                <a:srgbClr val="C3AFCC"/>
              </a:gs>
              <a:gs pos="100000">
                <a:srgbClr val="2B142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977" y="140588"/>
            <a:ext cx="8536656" cy="486232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/>
          <p:nvPr>
            <p:ph type="title"/>
          </p:nvPr>
        </p:nvSpPr>
        <p:spPr>
          <a:xfrm>
            <a:off x="3886200" y="400050"/>
            <a:ext cx="4476750" cy="93940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half" idx="1"/>
          </p:nvPr>
        </p:nvSpPr>
        <p:spPr>
          <a:xfrm>
            <a:off x="3886124" y="1371600"/>
            <a:ext cx="4474540" cy="2857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1800"/>
            </a:lvl1pPr>
            <a:lvl2pPr marL="0" indent="457200">
              <a:spcBef>
                <a:spcPts val="600"/>
              </a:spcBef>
              <a:buSzTx/>
              <a:buNone/>
              <a:defRPr sz="1800"/>
            </a:lvl2pPr>
            <a:lvl3pPr marL="0" indent="914400">
              <a:spcBef>
                <a:spcPts val="600"/>
              </a:spcBef>
              <a:buSzTx/>
              <a:buNone/>
              <a:defRPr sz="1800"/>
            </a:lvl3pPr>
            <a:lvl4pPr marL="0" indent="1371600">
              <a:spcBef>
                <a:spcPts val="600"/>
              </a:spcBef>
              <a:buSzTx/>
              <a:buNone/>
              <a:defRPr sz="1800"/>
            </a:lvl4pPr>
            <a:lvl5pPr marL="0" indent="1828800">
              <a:spcBef>
                <a:spcPts val="6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Picture Placeholder 2"/>
          <p:cNvSpPr/>
          <p:nvPr>
            <p:ph type="pic" sz="half" idx="13"/>
          </p:nvPr>
        </p:nvSpPr>
        <p:spPr>
          <a:xfrm flipH="1">
            <a:off x="188253" y="134469"/>
            <a:ext cx="3281088" cy="4862322"/>
          </a:xfrm>
          <a:prstGeom prst="rect">
            <a:avLst/>
          </a:prstGeom>
          <a:ln w="28575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ound Diagonal Corner Rectangle 7"/>
          <p:cNvSpPr/>
          <p:nvPr/>
        </p:nvSpPr>
        <p:spPr>
          <a:xfrm>
            <a:off x="189707" y="142280"/>
            <a:ext cx="8764588" cy="485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8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1095" y="21600"/>
                  <a:pt x="20472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505" y="0"/>
                  <a:pt x="1128" y="0"/>
                </a:cubicBezTo>
                <a:close/>
              </a:path>
            </a:pathLst>
          </a:custGeom>
          <a:gradFill>
            <a:gsLst>
              <a:gs pos="17000">
                <a:srgbClr val="C3AFCC"/>
              </a:gs>
              <a:gs pos="100000">
                <a:srgbClr val="2B142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7" y="140588"/>
            <a:ext cx="8827266" cy="486232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itle Text"/>
          <p:cNvSpPr txBox="1"/>
          <p:nvPr>
            <p:ph type="title"/>
          </p:nvPr>
        </p:nvSpPr>
        <p:spPr>
          <a:xfrm>
            <a:off x="4710953" y="400050"/>
            <a:ext cx="3657601" cy="93940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36" name="Picture Placeholder 2"/>
          <p:cNvSpPr/>
          <p:nvPr>
            <p:ph type="pic" sz="half" idx="13"/>
          </p:nvPr>
        </p:nvSpPr>
        <p:spPr>
          <a:xfrm flipH="1">
            <a:off x="596153" y="1200149"/>
            <a:ext cx="3657601" cy="2743204"/>
          </a:xfrm>
          <a:prstGeom prst="rect">
            <a:avLst/>
          </a:prstGeom>
          <a:ln w="28575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7" name="Body Level One…"/>
          <p:cNvSpPr txBox="1"/>
          <p:nvPr>
            <p:ph type="body" sz="half" idx="1"/>
          </p:nvPr>
        </p:nvSpPr>
        <p:spPr>
          <a:xfrm>
            <a:off x="4710412" y="1371600"/>
            <a:ext cx="3657601" cy="2857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1800"/>
            </a:lvl1pPr>
            <a:lvl2pPr marL="0" indent="457200">
              <a:spcBef>
                <a:spcPts val="600"/>
              </a:spcBef>
              <a:buSzTx/>
              <a:buNone/>
              <a:defRPr sz="1800"/>
            </a:lvl2pPr>
            <a:lvl3pPr marL="0" indent="914400">
              <a:spcBef>
                <a:spcPts val="600"/>
              </a:spcBef>
              <a:buSzTx/>
              <a:buNone/>
              <a:defRPr sz="1800"/>
            </a:lvl3pPr>
            <a:lvl4pPr marL="0" indent="1371600">
              <a:spcBef>
                <a:spcPts val="600"/>
              </a:spcBef>
              <a:buSzTx/>
              <a:buNone/>
              <a:defRPr sz="1800"/>
            </a:lvl4pPr>
            <a:lvl5pPr marL="0" indent="1828800">
              <a:spcBef>
                <a:spcPts val="6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 Diagonal Corner Rectangle 7"/>
          <p:cNvSpPr/>
          <p:nvPr/>
        </p:nvSpPr>
        <p:spPr>
          <a:xfrm>
            <a:off x="189707" y="142280"/>
            <a:ext cx="8764588" cy="485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8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1095" y="21600"/>
                  <a:pt x="20472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505" y="0"/>
                  <a:pt x="1128" y="0"/>
                </a:cubicBezTo>
                <a:close/>
              </a:path>
            </a:pathLst>
          </a:custGeom>
          <a:gradFill>
            <a:gsLst>
              <a:gs pos="17000">
                <a:srgbClr val="C3AFCC"/>
              </a:gs>
              <a:gs pos="100000">
                <a:srgbClr val="2B142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7" y="140588"/>
            <a:ext cx="8827266" cy="486232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le Text"/>
          <p:cNvSpPr txBox="1"/>
          <p:nvPr>
            <p:ph type="title"/>
          </p:nvPr>
        </p:nvSpPr>
        <p:spPr>
          <a:xfrm>
            <a:off x="808039" y="2833967"/>
            <a:ext cx="7560516" cy="82699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48" name="Picture Placeholder 2"/>
          <p:cNvSpPr/>
          <p:nvPr>
            <p:ph type="pic" sz="half" idx="13"/>
          </p:nvPr>
        </p:nvSpPr>
        <p:spPr>
          <a:xfrm flipH="1">
            <a:off x="871584" y="571499"/>
            <a:ext cx="7427726" cy="2242300"/>
          </a:xfrm>
          <a:prstGeom prst="rect">
            <a:avLst/>
          </a:prstGeom>
          <a:ln w="28575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9" name="Body Level One…"/>
          <p:cNvSpPr txBox="1"/>
          <p:nvPr>
            <p:ph type="body" sz="quarter" idx="1"/>
          </p:nvPr>
        </p:nvSpPr>
        <p:spPr>
          <a:xfrm>
            <a:off x="808034" y="3620620"/>
            <a:ext cx="7559979" cy="915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800"/>
            </a:lvl1pPr>
            <a:lvl2pPr marL="0" indent="457200">
              <a:spcBef>
                <a:spcPts val="300"/>
              </a:spcBef>
              <a:buSzTx/>
              <a:buNone/>
              <a:defRPr sz="1800"/>
            </a:lvl2pPr>
            <a:lvl3pPr marL="0" indent="914400">
              <a:spcBef>
                <a:spcPts val="300"/>
              </a:spcBef>
              <a:buSzTx/>
              <a:buNone/>
              <a:defRPr sz="1800"/>
            </a:lvl3pPr>
            <a:lvl4pPr marL="0" indent="1371600">
              <a:spcBef>
                <a:spcPts val="300"/>
              </a:spcBef>
              <a:buSzTx/>
              <a:buNone/>
              <a:defRPr sz="1800"/>
            </a:lvl4pPr>
            <a:lvl5pPr marL="0" indent="1828800">
              <a:spcBef>
                <a:spcPts val="3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Diagonal Corner Rectangle 7"/>
          <p:cNvSpPr/>
          <p:nvPr/>
        </p:nvSpPr>
        <p:spPr>
          <a:xfrm>
            <a:off x="189707" y="142280"/>
            <a:ext cx="8764588" cy="485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8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1095" y="21600"/>
                  <a:pt x="20472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505" y="0"/>
                  <a:pt x="1128" y="0"/>
                </a:cubicBezTo>
                <a:close/>
              </a:path>
            </a:pathLst>
          </a:custGeom>
          <a:gradFill>
            <a:gsLst>
              <a:gs pos="17000">
                <a:srgbClr val="C3AFCC"/>
              </a:gs>
              <a:gs pos="100000">
                <a:srgbClr val="2B142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7" y="140588"/>
            <a:ext cx="8827266" cy="486232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itle Text"/>
          <p:cNvSpPr txBox="1"/>
          <p:nvPr>
            <p:ph type="title"/>
          </p:nvPr>
        </p:nvSpPr>
        <p:spPr>
          <a:xfrm>
            <a:off x="779464" y="1943520"/>
            <a:ext cx="7583487" cy="1021557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quarter" idx="1"/>
          </p:nvPr>
        </p:nvSpPr>
        <p:spPr>
          <a:xfrm>
            <a:off x="779464" y="2962766"/>
            <a:ext cx="7583487" cy="11251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2000"/>
            </a:lvl1pPr>
            <a:lvl2pPr marL="0" indent="457200">
              <a:spcBef>
                <a:spcPts val="600"/>
              </a:spcBef>
              <a:buSzTx/>
              <a:buNone/>
              <a:defRPr sz="2000"/>
            </a:lvl2pPr>
            <a:lvl3pPr marL="0" indent="914400">
              <a:spcBef>
                <a:spcPts val="600"/>
              </a:spcBef>
              <a:buSzTx/>
              <a:buNone/>
              <a:defRPr sz="2000"/>
            </a:lvl3pPr>
            <a:lvl4pPr marL="0" indent="1371600">
              <a:spcBef>
                <a:spcPts val="600"/>
              </a:spcBef>
              <a:buSzTx/>
              <a:buNone/>
              <a:defRPr sz="2000"/>
            </a:lvl4pPr>
            <a:lvl5pPr marL="0" indent="1828800">
              <a:spcBef>
                <a:spcPts val="600"/>
              </a:spcBef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half" idx="1"/>
          </p:nvPr>
        </p:nvSpPr>
        <p:spPr>
          <a:xfrm>
            <a:off x="779462" y="1371600"/>
            <a:ext cx="3657601" cy="31646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8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779462" y="1079125"/>
            <a:ext cx="3657601" cy="59237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3000"/>
              </a:lnSpc>
              <a:spcBef>
                <a:spcPts val="0"/>
              </a:spcBef>
              <a:buSzTx/>
              <a:buNone/>
              <a:defRPr sz="2800"/>
            </a:lvl1pPr>
            <a:lvl2pPr marL="0" indent="457200" algn="ctr">
              <a:lnSpc>
                <a:spcPts val="3000"/>
              </a:lnSpc>
              <a:spcBef>
                <a:spcPts val="0"/>
              </a:spcBef>
              <a:buSzTx/>
              <a:buNone/>
              <a:defRPr sz="2800"/>
            </a:lvl2pPr>
            <a:lvl3pPr marL="0" indent="914400" algn="ctr">
              <a:lnSpc>
                <a:spcPts val="3000"/>
              </a:lnSpc>
              <a:spcBef>
                <a:spcPts val="0"/>
              </a:spcBef>
              <a:buSzTx/>
              <a:buNone/>
              <a:defRPr sz="2800"/>
            </a:lvl3pPr>
            <a:lvl4pPr marL="0" indent="1371600" algn="ctr">
              <a:lnSpc>
                <a:spcPts val="3000"/>
              </a:lnSpc>
              <a:spcBef>
                <a:spcPts val="0"/>
              </a:spcBef>
              <a:buSzTx/>
              <a:buNone/>
              <a:defRPr sz="2800"/>
            </a:lvl4pPr>
            <a:lvl5pPr marL="0" indent="1828800" algn="ctr">
              <a:lnSpc>
                <a:spcPts val="3000"/>
              </a:lnSpc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4"/>
          <p:cNvSpPr/>
          <p:nvPr>
            <p:ph type="body" sz="quarter" idx="13"/>
          </p:nvPr>
        </p:nvSpPr>
        <p:spPr>
          <a:xfrm>
            <a:off x="4705350" y="1079125"/>
            <a:ext cx="3657600" cy="592372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SzTx/>
              <a:buNone/>
              <a:defRPr sz="2800"/>
            </a:pPr>
          </a:p>
        </p:txBody>
      </p:sp>
      <p:sp>
        <p:nvSpPr>
          <p:cNvPr id="56" name="Straight Connector 11"/>
          <p:cNvSpPr/>
          <p:nvPr/>
        </p:nvSpPr>
        <p:spPr>
          <a:xfrm>
            <a:off x="874059" y="1714500"/>
            <a:ext cx="3563005" cy="1192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" name="Straight Connector 12"/>
          <p:cNvSpPr/>
          <p:nvPr/>
        </p:nvSpPr>
        <p:spPr>
          <a:xfrm>
            <a:off x="4815840" y="1714500"/>
            <a:ext cx="3566160" cy="1192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" name="Straight Connector 14"/>
          <p:cNvSpPr/>
          <p:nvPr/>
        </p:nvSpPr>
        <p:spPr>
          <a:xfrm>
            <a:off x="874059" y="1714500"/>
            <a:ext cx="3563005" cy="1192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Straight Connector 15"/>
          <p:cNvSpPr/>
          <p:nvPr/>
        </p:nvSpPr>
        <p:spPr>
          <a:xfrm>
            <a:off x="4815840" y="1714500"/>
            <a:ext cx="3566160" cy="1192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779462" y="1371600"/>
            <a:ext cx="7585076" cy="15430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8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quarter" idx="1"/>
          </p:nvPr>
        </p:nvSpPr>
        <p:spPr>
          <a:xfrm>
            <a:off x="4710953" y="1371600"/>
            <a:ext cx="3657601" cy="15430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8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sz="quarter" idx="1"/>
          </p:nvPr>
        </p:nvSpPr>
        <p:spPr>
          <a:xfrm>
            <a:off x="779462" y="1371600"/>
            <a:ext cx="3657601" cy="15430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8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7"/>
          <p:cNvSpPr/>
          <p:nvPr/>
        </p:nvSpPr>
        <p:spPr>
          <a:xfrm>
            <a:off x="189707" y="142280"/>
            <a:ext cx="8764588" cy="485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8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1095" y="21600"/>
                  <a:pt x="20472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505" y="0"/>
                  <a:pt x="1128" y="0"/>
                </a:cubicBezTo>
                <a:close/>
              </a:path>
            </a:pathLst>
          </a:custGeom>
          <a:gradFill>
            <a:gsLst>
              <a:gs pos="17000">
                <a:srgbClr val="C3AFCC"/>
              </a:gs>
              <a:gs pos="100000">
                <a:srgbClr val="2B142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86" y="139983"/>
            <a:ext cx="8827267" cy="48623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779464" y="285750"/>
            <a:ext cx="7583487" cy="78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779464" y="1371600"/>
            <a:ext cx="7583487" cy="315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640930" y="163916"/>
            <a:ext cx="256541" cy="27546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2B14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82575" marR="0" indent="-28257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200" u="none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607377" marR="0" indent="-324802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200" u="none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23219" marR="0" indent="-34536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200" u="none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205794" marR="0" indent="-34536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200" u="none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488369" marR="0" indent="-34536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200" u="none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775530" marR="0" indent="-35313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200" u="none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064455" marR="0" indent="-35313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200" u="none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2354968" marR="0" indent="-35313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200" u="none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2635955" marR="0" indent="-35313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200" u="none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Relationship Id="rId4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Relationship Id="rId4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Relationship Id="rId4" Type="http://schemas.openxmlformats.org/officeDocument/2006/relationships/image" Target="../media/image6.g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Relationship Id="rId4" Type="http://schemas.openxmlformats.org/officeDocument/2006/relationships/image" Target="../media/image8.png"/><Relationship Id="rId5" Type="http://schemas.openxmlformats.org/officeDocument/2006/relationships/image" Target="../media/image19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Relationship Id="rId4" Type="http://schemas.openxmlformats.org/officeDocument/2006/relationships/image" Target="../media/image7.g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eg"/><Relationship Id="rId4" Type="http://schemas.openxmlformats.org/officeDocument/2006/relationships/image" Target="../media/image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eg"/><Relationship Id="rId4" Type="http://schemas.openxmlformats.org/officeDocument/2006/relationships/image" Target="../media/image2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Relationship Id="rId4" Type="http://schemas.openxmlformats.org/officeDocument/2006/relationships/image" Target="../media/image30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Relationship Id="rId4" Type="http://schemas.openxmlformats.org/officeDocument/2006/relationships/image" Target="../media/image3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ctrTitle"/>
          </p:nvPr>
        </p:nvSpPr>
        <p:spPr>
          <a:xfrm>
            <a:off x="1661161" y="2316321"/>
            <a:ext cx="6762751" cy="1102521"/>
          </a:xfrm>
          <a:prstGeom prst="rect">
            <a:avLst/>
          </a:prstGeom>
        </p:spPr>
        <p:txBody>
          <a:bodyPr/>
          <a:lstStyle/>
          <a:p>
            <a:pPr>
              <a:defRPr b="1"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</a:defRPr>
            </a:pPr>
          </a:p>
        </p:txBody>
      </p:sp>
      <p:sp>
        <p:nvSpPr>
          <p:cNvPr id="160" name="Subtitle 2"/>
          <p:cNvSpPr txBox="1"/>
          <p:nvPr>
            <p:ph type="subTitle" sz="quarter" idx="1"/>
          </p:nvPr>
        </p:nvSpPr>
        <p:spPr>
          <a:xfrm>
            <a:off x="1661162" y="3422201"/>
            <a:ext cx="6762751" cy="1314451"/>
          </a:xfrm>
          <a:prstGeom prst="rect">
            <a:avLst/>
          </a:prstGeom>
        </p:spPr>
        <p:txBody>
          <a:bodyPr/>
          <a:lstStyle/>
          <a:p>
            <a:pPr>
              <a:defRPr b="1" sz="2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United States Policy, Economy, </a:t>
            </a:r>
          </a:p>
          <a:p>
            <a:pPr>
              <a:defRPr b="1" sz="2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and Culture during the 1970’s</a:t>
            </a:r>
          </a:p>
        </p:txBody>
      </p:sp>
      <p:pic>
        <p:nvPicPr>
          <p:cNvPr id="161" name="Picture 3" descr="Picture 3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0880" y="299720"/>
            <a:ext cx="4073032" cy="229108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xfrm>
            <a:off x="379956" y="214183"/>
            <a:ext cx="7983788" cy="642323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The New Federalism – revenue sharing</a:t>
            </a:r>
          </a:p>
        </p:txBody>
      </p:sp>
      <p:sp>
        <p:nvSpPr>
          <p:cNvPr id="209" name="Content Placeholder 2"/>
          <p:cNvSpPr txBox="1"/>
          <p:nvPr>
            <p:ph type="body" sz="half" idx="1"/>
          </p:nvPr>
        </p:nvSpPr>
        <p:spPr>
          <a:xfrm>
            <a:off x="379955" y="1084520"/>
            <a:ext cx="4989487" cy="366009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Democrats hold majority in both houses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Nixon laid the foundation for a shift in public opinion toward conservatism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Goal: shift responsibility of welfare back to the states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Manifestations: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Family Assistance Plan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Reduce welfare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defeated by Congress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Revenue sharing &amp; Block grants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$30 billion to states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Impoundment of Funds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Congress said presidents duty to carry out the laws of Congress</a:t>
            </a:r>
          </a:p>
        </p:txBody>
      </p:sp>
      <p:pic>
        <p:nvPicPr>
          <p:cNvPr id="210" name="Content Placeholder 6" descr="Content Placeholder 6"/>
          <p:cNvPicPr>
            <a:picLocks noChangeAspect="1"/>
          </p:cNvPicPr>
          <p:nvPr/>
        </p:nvPicPr>
        <p:blipFill>
          <a:blip r:embed="rId3">
            <a:extLst/>
          </a:blip>
          <a:srcRect l="2295" t="2433" r="2023" b="3367"/>
          <a:stretch>
            <a:fillRect/>
          </a:stretch>
        </p:blipFill>
        <p:spPr>
          <a:xfrm>
            <a:off x="5446505" y="1076127"/>
            <a:ext cx="3494897" cy="27049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xfrm>
            <a:off x="524193" y="164851"/>
            <a:ext cx="7583486" cy="642323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Nixon’s Economic Policies</a:t>
            </a:r>
          </a:p>
        </p:txBody>
      </p:sp>
      <p:sp>
        <p:nvSpPr>
          <p:cNvPr id="215" name="Content Placeholder 2"/>
          <p:cNvSpPr txBox="1"/>
          <p:nvPr>
            <p:ph type="body" idx="1"/>
          </p:nvPr>
        </p:nvSpPr>
        <p:spPr>
          <a:xfrm>
            <a:off x="263809" y="807173"/>
            <a:ext cx="4935512" cy="41149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Stagflation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Stagnation + inflation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Attempts to cut spending unsuccessful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Deficit spending 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90 day wage and price freeze (1971)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10% surtax on imported goods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Removed gold standard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Improved balance of trade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Recession Ends (1972)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Increases Social Security w/COLA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Congress adds Title IX(CRA-64)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Includes sex discrimination (schools)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Sports programs equal for girls</a:t>
            </a:r>
          </a:p>
        </p:txBody>
      </p:sp>
      <p:pic>
        <p:nvPicPr>
          <p:cNvPr id="21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1484" y="229831"/>
            <a:ext cx="2828707" cy="2082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17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66531" y="2074702"/>
            <a:ext cx="3762057" cy="28145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/>
          <p:nvPr>
            <p:ph type="title"/>
          </p:nvPr>
        </p:nvSpPr>
        <p:spPr>
          <a:xfrm>
            <a:off x="2852813" y="128632"/>
            <a:ext cx="7583487" cy="642323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Conservatism</a:t>
            </a:r>
          </a:p>
        </p:txBody>
      </p:sp>
      <p:sp>
        <p:nvSpPr>
          <p:cNvPr id="222" name="Content Placeholder 2"/>
          <p:cNvSpPr txBox="1"/>
          <p:nvPr>
            <p:ph type="body" idx="1"/>
          </p:nvPr>
        </p:nvSpPr>
        <p:spPr>
          <a:xfrm>
            <a:off x="288342" y="770954"/>
            <a:ext cx="4820655" cy="412053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 New Coalition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The “Silent Majority” 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Appeal to disaffected, conservative democrats – antiwar protestors, black militants, busing,  youth counterculture excesses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Disagreed with the liberal approach of their party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The “Southern Strategy”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Slow down desegregation</a:t>
            </a:r>
          </a:p>
          <a:p>
            <a:pPr lvl="3" marL="1143000" indent="-2825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Appeal to Southern Democrats</a:t>
            </a:r>
          </a:p>
          <a:p>
            <a:pPr lvl="3" marL="1143000" indent="-282575">
              <a:lnSpc>
                <a:spcPct val="80000"/>
              </a:lnSpc>
              <a:spcBef>
                <a:spcPts val="600"/>
              </a:spcBef>
              <a:defRPr i="1"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Swann v. Charlotte-Mecklenburg </a:t>
            </a:r>
            <a:r>
              <a:rPr i="0"/>
              <a:t>(1971) – busing upheld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The Burger Court – more conservative but decisions angered the most conservative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i="1"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Roe v. Wade</a:t>
            </a:r>
            <a:r>
              <a:rPr i="0"/>
              <a:t> (1973) – abortion legal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i="1"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U.S. v. Nixon</a:t>
            </a:r>
            <a:r>
              <a:rPr i="0"/>
              <a:t> (1974) – ordered the turning over of Watergate tapes</a:t>
            </a:r>
          </a:p>
        </p:txBody>
      </p:sp>
      <p:pic>
        <p:nvPicPr>
          <p:cNvPr id="223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8059" y="981106"/>
            <a:ext cx="3647507" cy="27356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2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40568" y="2357609"/>
            <a:ext cx="3115936" cy="237651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2" grpId="1"/>
      <p:bldP build="whole" bldLvl="1" animBg="1" rev="0" advAuto="0" spid="22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xfrm>
            <a:off x="779464" y="477182"/>
            <a:ext cx="7583486" cy="642322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The Election of 1972</a:t>
            </a:r>
          </a:p>
        </p:txBody>
      </p:sp>
      <p:sp>
        <p:nvSpPr>
          <p:cNvPr id="229" name="Content Placeholder 2"/>
          <p:cNvSpPr txBox="1"/>
          <p:nvPr>
            <p:ph type="body" sz="half" idx="1"/>
          </p:nvPr>
        </p:nvSpPr>
        <p:spPr>
          <a:xfrm>
            <a:off x="779464" y="1292224"/>
            <a:ext cx="3657601" cy="365183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Republican Advantages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Foreign policy success in China &amp; USSR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Removal of George Wallace 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Democratic nominee from ND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Democrats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Indecision, mismanagement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McGovern = very liberal, antiwar, antiestablishment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Results: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Nixon Landslide: 61% popular = carried every state except MA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Political realignment: Sunbelt and suburbs</a:t>
            </a:r>
          </a:p>
        </p:txBody>
      </p:sp>
      <p:pic>
        <p:nvPicPr>
          <p:cNvPr id="230" name="Content Placeholder 6" descr="Content Placeholder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2945" y="1329613"/>
            <a:ext cx="2610054" cy="348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87022" y="2036407"/>
            <a:ext cx="4641534" cy="2867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9" grpId="1"/>
      <p:bldP build="whole" bldLvl="1" animBg="1" rev="0" advAuto="0" spid="2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1"/>
          <p:cNvSpPr txBox="1"/>
          <p:nvPr>
            <p:ph type="title"/>
          </p:nvPr>
        </p:nvSpPr>
        <p:spPr>
          <a:xfrm>
            <a:off x="779464" y="2490971"/>
            <a:ext cx="7583486" cy="1021556"/>
          </a:xfrm>
          <a:prstGeom prst="rect">
            <a:avLst/>
          </a:prstGeom>
        </p:spPr>
        <p:txBody>
          <a:bodyPr/>
          <a:lstStyle>
            <a:lvl1pPr>
              <a:defRPr spc="100">
                <a:solidFill>
                  <a:srgbClr val="F8F8F8"/>
                </a:solidFill>
                <a:effectLst>
                  <a:outerShdw sx="100000" sy="100000" kx="0" ky="0" algn="b" rotWithShape="0" blurRad="25400" dist="0" dir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Watergate</a:t>
            </a:r>
          </a:p>
        </p:txBody>
      </p:sp>
      <p:sp>
        <p:nvSpPr>
          <p:cNvPr id="236" name="Text Placeholder 2"/>
          <p:cNvSpPr txBox="1"/>
          <p:nvPr>
            <p:ph type="body" sz="quarter" idx="1"/>
          </p:nvPr>
        </p:nvSpPr>
        <p:spPr>
          <a:xfrm>
            <a:off x="779464" y="3510215"/>
            <a:ext cx="7583486" cy="1125141"/>
          </a:xfrm>
          <a:prstGeom prst="rect">
            <a:avLst/>
          </a:prstGeom>
        </p:spPr>
        <p:txBody>
          <a:bodyPr/>
          <a:lstStyle/>
          <a:p>
            <a:pPr/>
            <a:r>
              <a:t>The Scandal that Changed the Presidency and the Role of Media</a:t>
            </a:r>
          </a:p>
        </p:txBody>
      </p:sp>
      <p:pic>
        <p:nvPicPr>
          <p:cNvPr id="23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3472" y="405129"/>
            <a:ext cx="4453961" cy="29016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1"/>
          <p:cNvSpPr txBox="1"/>
          <p:nvPr>
            <p:ph type="title"/>
          </p:nvPr>
        </p:nvSpPr>
        <p:spPr>
          <a:xfrm>
            <a:off x="882887" y="84766"/>
            <a:ext cx="7583486" cy="642323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White House Abuses</a:t>
            </a:r>
          </a:p>
        </p:txBody>
      </p:sp>
      <p:sp>
        <p:nvSpPr>
          <p:cNvPr id="242" name="Content Placeholder 2"/>
          <p:cNvSpPr txBox="1"/>
          <p:nvPr>
            <p:ph type="body" idx="1"/>
          </p:nvPr>
        </p:nvSpPr>
        <p:spPr>
          <a:xfrm>
            <a:off x="361505" y="816143"/>
            <a:ext cx="5613993" cy="422645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The Break-in (June, 1972)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CREEP – Committee to RE-elect the President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Nixon’s “Dirty Tricks”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Wiretaps to stop leaks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“Plumbers” – discredit opponents and stop leaks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“Enemies List” – enemies of Nixon and/or the Vietnam War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i="1"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All the President’s Men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Haldeman, Ehrlichman, and Dean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i="1"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Washington Post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i="1"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Woodward &amp; Bernstein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Other Scandals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ITT Case – V.P. Agnew’s Resignation due to bribes taken when governor of Maryland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Replaced by Gerald Ford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“Saturday Night Massacre” (Oct. 1973)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Two AG’s resign, Solicitor General (Bork) fires Cox</a:t>
            </a:r>
          </a:p>
        </p:txBody>
      </p:sp>
      <p:pic>
        <p:nvPicPr>
          <p:cNvPr id="243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4189" y="246631"/>
            <a:ext cx="2429540" cy="32393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4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09534" y="1201628"/>
            <a:ext cx="2477164" cy="32393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2"/>
      <p:bldP build="p" bldLvl="5" animBg="1" rev="0" advAuto="0" spid="24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1"/>
          <p:cNvSpPr txBox="1"/>
          <p:nvPr>
            <p:ph type="title"/>
          </p:nvPr>
        </p:nvSpPr>
        <p:spPr>
          <a:xfrm>
            <a:off x="1560513" y="46531"/>
            <a:ext cx="7583486" cy="642323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Other Developments - 1973</a:t>
            </a:r>
          </a:p>
        </p:txBody>
      </p:sp>
      <p:sp>
        <p:nvSpPr>
          <p:cNvPr id="249" name="Content Placeholder 2"/>
          <p:cNvSpPr txBox="1"/>
          <p:nvPr>
            <p:ph type="body" idx="1"/>
          </p:nvPr>
        </p:nvSpPr>
        <p:spPr>
          <a:xfrm>
            <a:off x="302478" y="688854"/>
            <a:ext cx="5736816" cy="42552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War Powers Act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Retaliation for Cambodian bombing 3500 secret bombing raids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Limit the power of the president over the military - President must report to Congress any troop commitments within 48 hours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60 day limit to commitment w/out Congressional consent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Has largely been ignored by every subsequent president</a:t>
            </a:r>
          </a:p>
          <a:p>
            <a:pPr>
              <a:lnSpc>
                <a:spcPct val="90000"/>
              </a:lnSpc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October War and Oil Embargo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Yom Kippur War – Syrians and Egyptians launched attack on Israel in an attempt to recover lands lost in 6-day war of 1967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U.S. sends $2 billion in arms to Israel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OPEC retaliates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embargo to Israel’s supporters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Results:</a:t>
            </a:r>
          </a:p>
          <a:p>
            <a:pPr lvl="3" marL="1143000" indent="-2825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Oil shortage, inflation, introduction of Japanese cars, collapse of auto industry, national speed limit (55 mph), long lines at gas stations</a:t>
            </a:r>
          </a:p>
        </p:txBody>
      </p:sp>
      <p:pic>
        <p:nvPicPr>
          <p:cNvPr id="250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6512" y="981661"/>
            <a:ext cx="2532070" cy="2978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/>
          <p:cNvSpPr txBox="1"/>
          <p:nvPr>
            <p:ph type="title"/>
          </p:nvPr>
        </p:nvSpPr>
        <p:spPr>
          <a:xfrm>
            <a:off x="1279259" y="112937"/>
            <a:ext cx="7583487" cy="642323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Resignation of the President</a:t>
            </a:r>
          </a:p>
        </p:txBody>
      </p:sp>
      <p:sp>
        <p:nvSpPr>
          <p:cNvPr id="253" name="Content Placeholder 2"/>
          <p:cNvSpPr txBox="1"/>
          <p:nvPr>
            <p:ph type="body" idx="1"/>
          </p:nvPr>
        </p:nvSpPr>
        <p:spPr>
          <a:xfrm>
            <a:off x="223284" y="755259"/>
            <a:ext cx="5188688" cy="418879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Impeachment Proceedings (1974)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The Tapes:</a:t>
            </a:r>
          </a:p>
          <a:p>
            <a:pPr lvl="2" marL="860425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Transcripts (redacted) released</a:t>
            </a:r>
          </a:p>
          <a:p>
            <a:pPr lvl="2" marL="860425" indent="-282575">
              <a:spcBef>
                <a:spcPts val="600"/>
              </a:spcBef>
              <a:defRPr i="1"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U.S. v. Nixon </a:t>
            </a:r>
            <a:r>
              <a:rPr i="0"/>
              <a:t>(July)</a:t>
            </a:r>
          </a:p>
          <a:p>
            <a:pPr lvl="3" marL="1143000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The “smoking gun” – 18 ½ mins erased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Articles of Impeachment:</a:t>
            </a:r>
          </a:p>
          <a:p>
            <a:pPr lvl="2" marL="860425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Obstruction of justice</a:t>
            </a:r>
          </a:p>
          <a:p>
            <a:pPr lvl="2" marL="860425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Abuse of power</a:t>
            </a:r>
          </a:p>
          <a:p>
            <a:pPr lvl="2" marL="860425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Contempt of Congress</a:t>
            </a:r>
          </a:p>
          <a:p>
            <a:pPr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Nixon Resigns (August 9, 1974)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Pardoned by Ford</a:t>
            </a:r>
          </a:p>
        </p:txBody>
      </p:sp>
      <p:pic>
        <p:nvPicPr>
          <p:cNvPr id="254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7222" y="946534"/>
            <a:ext cx="2730922" cy="38958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1"/>
          <p:cNvSpPr txBox="1"/>
          <p:nvPr>
            <p:ph type="title"/>
          </p:nvPr>
        </p:nvSpPr>
        <p:spPr>
          <a:xfrm>
            <a:off x="1279259" y="112937"/>
            <a:ext cx="7583486" cy="642322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Key Questions: Nixon</a:t>
            </a:r>
          </a:p>
        </p:txBody>
      </p:sp>
      <p:sp>
        <p:nvSpPr>
          <p:cNvPr id="257" name="Content Placeholder 2"/>
          <p:cNvSpPr txBox="1"/>
          <p:nvPr>
            <p:ph type="body" idx="1"/>
          </p:nvPr>
        </p:nvSpPr>
        <p:spPr>
          <a:xfrm>
            <a:off x="819439" y="976220"/>
            <a:ext cx="7151484" cy="374037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How did Nixon’s Vietnam policies differ from Johnsons?</a:t>
            </a:r>
          </a:p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Evaluate the degree to which detente fostered change and continuity in the policy of containment (China and Russia)</a:t>
            </a:r>
          </a:p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How did the Warren Court extend liberal values through judicial decisions?</a:t>
            </a:r>
          </a:p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Evaluate the impact of political scandals on the lack of public confidence in government in the 1970’s</a:t>
            </a:r>
          </a:p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Describe the growing divide between liberals and conservatives in the 1970’s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1"/>
          <p:cNvSpPr txBox="1"/>
          <p:nvPr>
            <p:ph type="title"/>
          </p:nvPr>
        </p:nvSpPr>
        <p:spPr>
          <a:xfrm>
            <a:off x="779464" y="1943520"/>
            <a:ext cx="7583486" cy="1021556"/>
          </a:xfrm>
          <a:prstGeom prst="rect">
            <a:avLst/>
          </a:prstGeom>
        </p:spPr>
        <p:txBody>
          <a:bodyPr/>
          <a:lstStyle>
            <a:lvl1pPr>
              <a:defRPr spc="100">
                <a:solidFill>
                  <a:srgbClr val="F8F8F8"/>
                </a:solidFill>
                <a:effectLst>
                  <a:outerShdw sx="100000" sy="100000" kx="0" ky="0" algn="b" rotWithShape="0" blurRad="25400" dist="0" dir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 Ford Interlude</a:t>
            </a:r>
          </a:p>
        </p:txBody>
      </p:sp>
      <p:sp>
        <p:nvSpPr>
          <p:cNvPr id="260" name="Text Placeholder 2"/>
          <p:cNvSpPr txBox="1"/>
          <p:nvPr>
            <p:ph type="body" sz="quarter" idx="1"/>
          </p:nvPr>
        </p:nvSpPr>
        <p:spPr>
          <a:xfrm>
            <a:off x="779464" y="2962766"/>
            <a:ext cx="7583486" cy="1125141"/>
          </a:xfrm>
          <a:prstGeom prst="rect">
            <a:avLst/>
          </a:prstGeom>
        </p:spPr>
        <p:txBody>
          <a:bodyPr/>
          <a:lstStyle/>
          <a:p>
            <a:pPr/>
            <a:r>
              <a:t>The Administration of the First Non-elected President (1974-1977)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>
            <p:ph type="title"/>
          </p:nvPr>
        </p:nvSpPr>
        <p:spPr>
          <a:xfrm>
            <a:off x="779464" y="285750"/>
            <a:ext cx="7583486" cy="783291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Essential Questions</a:t>
            </a:r>
          </a:p>
        </p:txBody>
      </p:sp>
      <p:sp>
        <p:nvSpPr>
          <p:cNvPr id="166" name="Content Placeholder 2"/>
          <p:cNvSpPr txBox="1"/>
          <p:nvPr>
            <p:ph type="body" sz="half" idx="1"/>
          </p:nvPr>
        </p:nvSpPr>
        <p:spPr>
          <a:xfrm>
            <a:off x="779462" y="1371600"/>
            <a:ext cx="7585076" cy="1543051"/>
          </a:xfrm>
          <a:prstGeom prst="rect">
            <a:avLst/>
          </a:prstGeom>
        </p:spPr>
        <p:txBody>
          <a:bodyPr/>
          <a:lstStyle/>
          <a:p>
            <a:pPr/>
            <a:r>
              <a:t>Analyze the continuities and changes that occurred in U.S foreign policy during the the 1970’s.  To what extent did policy change, to what extent did it stay the same?</a:t>
            </a:r>
          </a:p>
        </p:txBody>
      </p:sp>
      <p:sp>
        <p:nvSpPr>
          <p:cNvPr id="167" name="Content Placeholder 3"/>
          <p:cNvSpPr txBox="1"/>
          <p:nvPr/>
        </p:nvSpPr>
        <p:spPr>
          <a:xfrm>
            <a:off x="779462" y="2993862"/>
            <a:ext cx="7585076" cy="1543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82575" indent="-282575">
              <a:spcBef>
                <a:spcPts val="2000"/>
              </a:spcBef>
              <a:buSzPct val="100000"/>
              <a:buChar char="●"/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Analyze the effectiveness of social movements in addressing major problems and inequalities, and assess the ability of these movements to affect political change during the 1970’s.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7" grpId="2"/>
      <p:bldP build="p" bldLvl="1" animBg="1" rev="0" advAuto="0" spid="16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1"/>
          <p:cNvSpPr txBox="1"/>
          <p:nvPr>
            <p:ph type="title"/>
          </p:nvPr>
        </p:nvSpPr>
        <p:spPr>
          <a:xfrm>
            <a:off x="511313" y="367693"/>
            <a:ext cx="9404944" cy="642322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The Ford Administration 1974 - 1977</a:t>
            </a:r>
          </a:p>
        </p:txBody>
      </p:sp>
      <p:sp>
        <p:nvSpPr>
          <p:cNvPr id="263" name="Content Placeholder 2"/>
          <p:cNvSpPr txBox="1"/>
          <p:nvPr>
            <p:ph type="body" idx="1"/>
          </p:nvPr>
        </p:nvSpPr>
        <p:spPr>
          <a:xfrm>
            <a:off x="188308" y="1010014"/>
            <a:ext cx="5441312" cy="399164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Investigating the CIA</a:t>
            </a:r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Attempting to expose assassination plots</a:t>
            </a:r>
            <a:endParaRPr sz="1800"/>
          </a:p>
          <a:p>
            <a:pPr lvl="2" marL="860425" indent="-2825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Salvador Allende (Chile) – Marxist President</a:t>
            </a:r>
            <a:endParaRPr sz="1800"/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Ford appoints George H.W. Bush to head CIA</a:t>
            </a:r>
            <a:endParaRPr sz="1800"/>
          </a:p>
          <a:p>
            <a:pPr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Ford unable to get additional funds for South Vietnamese </a:t>
            </a:r>
          </a:p>
          <a:p>
            <a:pPr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Southeast Asia Policy</a:t>
            </a:r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Fall of Saigon (April, 1975) – evacuated 150,000 Vietnamese</a:t>
            </a:r>
            <a:endParaRPr sz="1800"/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Genocide in Cambodia – 1 million</a:t>
            </a:r>
            <a:endParaRPr sz="1800"/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10 million refugees to America</a:t>
            </a:r>
            <a:endParaRPr sz="1800"/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Economic growth of the rest of SE Asia – Singapore, Thailand, and Malaysia did not fall to communism</a:t>
            </a:r>
            <a:endParaRPr sz="1800"/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Some argue that our support of South Vietnam was not a waster because it bought time for other nations of Asia.</a:t>
            </a:r>
          </a:p>
        </p:txBody>
      </p:sp>
      <p:pic>
        <p:nvPicPr>
          <p:cNvPr id="264" name="Content Placeholder 5" descr="Content Placeholder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2993" y="1005171"/>
            <a:ext cx="3299693" cy="206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6738" y="2535077"/>
            <a:ext cx="3116752" cy="2339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3" grpId="1"/>
      <p:bldP build="whole" bldLvl="1" animBg="1" rev="0" advAuto="0" spid="265" grpId="3"/>
      <p:bldP build="whole" bldLvl="1" animBg="1" rev="0" advAuto="0" spid="26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1"/>
          <p:cNvSpPr txBox="1"/>
          <p:nvPr>
            <p:ph type="title"/>
          </p:nvPr>
        </p:nvSpPr>
        <p:spPr>
          <a:xfrm>
            <a:off x="779464" y="367693"/>
            <a:ext cx="7583486" cy="642322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Ford Administration (con.)</a:t>
            </a:r>
          </a:p>
        </p:txBody>
      </p:sp>
      <p:sp>
        <p:nvSpPr>
          <p:cNvPr id="270" name="Content Placeholder 2"/>
          <p:cNvSpPr txBox="1"/>
          <p:nvPr>
            <p:ph type="body" sz="half" idx="1"/>
          </p:nvPr>
        </p:nvSpPr>
        <p:spPr>
          <a:xfrm>
            <a:off x="322285" y="1302384"/>
            <a:ext cx="4039674" cy="335089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Domestic &amp; Economic Policy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The “WIN” Campaign</a:t>
            </a:r>
            <a:endParaRPr sz="1800"/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Whip inflation now</a:t>
            </a:r>
            <a:endParaRPr sz="1800"/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The Veto (39)</a:t>
            </a:r>
            <a:endParaRPr sz="1800"/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The Bicentennial (1976)</a:t>
            </a:r>
          </a:p>
        </p:txBody>
      </p:sp>
      <p:pic>
        <p:nvPicPr>
          <p:cNvPr id="271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9111" y="1637738"/>
            <a:ext cx="3397848" cy="21236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1"/>
          <p:cNvSpPr txBox="1"/>
          <p:nvPr>
            <p:ph type="title"/>
          </p:nvPr>
        </p:nvSpPr>
        <p:spPr>
          <a:xfrm>
            <a:off x="779464" y="367693"/>
            <a:ext cx="7583486" cy="642322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The Election of 1976</a:t>
            </a:r>
          </a:p>
        </p:txBody>
      </p:sp>
      <p:sp>
        <p:nvSpPr>
          <p:cNvPr id="276" name="Content Placeholder 2"/>
          <p:cNvSpPr txBox="1"/>
          <p:nvPr>
            <p:ph type="body" sz="half" idx="1"/>
          </p:nvPr>
        </p:nvSpPr>
        <p:spPr>
          <a:xfrm>
            <a:off x="525485" y="1058544"/>
            <a:ext cx="4039674" cy="38245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Ford vs. Carter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Low Turnout (53%)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Desire to move away from “politics as usual.”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Electoral: 240 to 297</a:t>
            </a:r>
          </a:p>
        </p:txBody>
      </p:sp>
      <p:pic>
        <p:nvPicPr>
          <p:cNvPr id="277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6272" y="1119503"/>
            <a:ext cx="3403254" cy="33552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1359" y="2783839"/>
            <a:ext cx="4019010" cy="2160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20835" t="0" r="17847" b="0"/>
          <a:stretch>
            <a:fillRect/>
          </a:stretch>
        </p:blipFill>
        <p:spPr>
          <a:xfrm>
            <a:off x="5035296" y="1119502"/>
            <a:ext cx="3657601" cy="33552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3"/>
      <p:bldP build="p" bldLvl="5" animBg="1" rev="0" advAuto="0" spid="276" grpId="1"/>
      <p:bldP build="whole" bldLvl="1" animBg="1" rev="0" advAuto="0" spid="278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 1"/>
          <p:cNvSpPr txBox="1"/>
          <p:nvPr>
            <p:ph type="title"/>
          </p:nvPr>
        </p:nvSpPr>
        <p:spPr>
          <a:xfrm>
            <a:off x="779464" y="1943520"/>
            <a:ext cx="7583486" cy="1021556"/>
          </a:xfrm>
          <a:prstGeom prst="rect">
            <a:avLst/>
          </a:prstGeom>
        </p:spPr>
        <p:txBody>
          <a:bodyPr/>
          <a:lstStyle>
            <a:lvl1pPr>
              <a:defRPr spc="100">
                <a:solidFill>
                  <a:srgbClr val="F8F8F8"/>
                </a:solidFill>
                <a:effectLst>
                  <a:outerShdw sx="100000" sy="100000" kx="0" ky="0" algn="b" rotWithShape="0" blurRad="25400" dist="0" dir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 Carter Administration</a:t>
            </a:r>
          </a:p>
        </p:txBody>
      </p:sp>
      <p:sp>
        <p:nvSpPr>
          <p:cNvPr id="284" name="Text Placeholder 2"/>
          <p:cNvSpPr txBox="1"/>
          <p:nvPr>
            <p:ph type="body" sz="quarter" idx="1"/>
          </p:nvPr>
        </p:nvSpPr>
        <p:spPr>
          <a:xfrm>
            <a:off x="779464" y="2962766"/>
            <a:ext cx="7583486" cy="1125141"/>
          </a:xfrm>
          <a:prstGeom prst="rect">
            <a:avLst/>
          </a:prstGeom>
        </p:spPr>
        <p:txBody>
          <a:bodyPr/>
          <a:lstStyle/>
          <a:p>
            <a:pPr/>
            <a:r>
              <a:t>America at the End of the 1970’s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1"/>
          <p:cNvSpPr txBox="1"/>
          <p:nvPr>
            <p:ph type="title"/>
          </p:nvPr>
        </p:nvSpPr>
        <p:spPr>
          <a:xfrm>
            <a:off x="779464" y="327052"/>
            <a:ext cx="7583486" cy="642323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Foreign Policy &amp; Human Rights</a:t>
            </a:r>
          </a:p>
        </p:txBody>
      </p:sp>
      <p:sp>
        <p:nvSpPr>
          <p:cNvPr id="287" name="Content Placeholder 2"/>
          <p:cNvSpPr txBox="1"/>
          <p:nvPr>
            <p:ph type="body" sz="half" idx="1"/>
          </p:nvPr>
        </p:nvSpPr>
        <p:spPr>
          <a:xfrm>
            <a:off x="525485" y="1078863"/>
            <a:ext cx="4397390" cy="38245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Human Rights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Guided policies w/South Africa and Latin America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Cut off US aid to Argentina and Chile because of human rights violations</a:t>
            </a:r>
          </a:p>
          <a:p>
            <a:pPr>
              <a:lnSpc>
                <a:spcPct val="80000"/>
              </a:lnSpc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Panama Canal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Nationalization by 2000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Americans saw this as a “giveaway”</a:t>
            </a:r>
          </a:p>
          <a:p>
            <a:pPr>
              <a:lnSpc>
                <a:spcPct val="80000"/>
              </a:lnSpc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Camp David Accords (1978)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Peace settlement between Egypt &amp; Israel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Egypt first Arab nation to recognize Israel</a:t>
            </a:r>
          </a:p>
        </p:txBody>
      </p:sp>
      <p:pic>
        <p:nvPicPr>
          <p:cNvPr id="28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7543" y="1120269"/>
            <a:ext cx="3302001" cy="185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3288" y="2853041"/>
            <a:ext cx="3450857" cy="1957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7" grpId="1"/>
      <p:bldP build="whole" bldLvl="1" animBg="1" rev="0" advAuto="0" spid="289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le 1"/>
          <p:cNvSpPr txBox="1"/>
          <p:nvPr>
            <p:ph type="title"/>
          </p:nvPr>
        </p:nvSpPr>
        <p:spPr>
          <a:xfrm>
            <a:off x="779464" y="241728"/>
            <a:ext cx="7583486" cy="642323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Foreign Policy Limitations</a:t>
            </a:r>
          </a:p>
        </p:txBody>
      </p:sp>
      <p:sp>
        <p:nvSpPr>
          <p:cNvPr id="294" name="Content Placeholder 2"/>
          <p:cNvSpPr txBox="1"/>
          <p:nvPr>
            <p:ph type="body" sz="half" idx="1"/>
          </p:nvPr>
        </p:nvSpPr>
        <p:spPr>
          <a:xfrm>
            <a:off x="273601" y="974854"/>
            <a:ext cx="4312830" cy="392721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Iran Hostage Crisis (1979)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Rise of the Ayatollah Khomeini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2</a:t>
            </a:r>
            <a:r>
              <a:rPr baseline="30000"/>
              <a:t>nd</a:t>
            </a:r>
            <a:r>
              <a:t> Oil Shortage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Seizure of Embassy in Teheran (Nov. 4, 1979)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Operation Eagle Claw (April, 1980) – helicopters broke down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Hostages not freed until January 20, 1981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Cold War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Continuance of Détente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Recognizes PRC (1979)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SALT II (1979)- limiting the size of nuclear delivery system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Soviet-Afghan War (December, 1979)</a:t>
            </a:r>
          </a:p>
          <a:p>
            <a:pPr lvl="3" marL="1143000" indent="-2825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US embargo on exports to USSR</a:t>
            </a:r>
          </a:p>
          <a:p>
            <a:pPr lvl="3" marL="1143000" indent="-2825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Boycott 1980 Olympic games</a:t>
            </a:r>
          </a:p>
          <a:p>
            <a:pPr lvl="3" marL="1143000" indent="-282575">
              <a:lnSpc>
                <a:spcPct val="80000"/>
              </a:lnSpc>
              <a:spcBef>
                <a:spcPts val="600"/>
              </a:spcBef>
              <a:defRPr sz="13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Move to an arms buildup</a:t>
            </a:r>
          </a:p>
        </p:txBody>
      </p:sp>
      <p:pic>
        <p:nvPicPr>
          <p:cNvPr id="295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6428" y="1444295"/>
            <a:ext cx="4239038" cy="238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6843" y="995174"/>
            <a:ext cx="4298623" cy="3497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2"/>
      <p:bldP build="p" bldLvl="5" animBg="1" rev="0" advAuto="0" spid="29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1"/>
          <p:cNvSpPr txBox="1"/>
          <p:nvPr>
            <p:ph type="title"/>
          </p:nvPr>
        </p:nvSpPr>
        <p:spPr>
          <a:xfrm>
            <a:off x="779464" y="367693"/>
            <a:ext cx="7583486" cy="642322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Domestic Policy</a:t>
            </a:r>
          </a:p>
        </p:txBody>
      </p:sp>
      <p:sp>
        <p:nvSpPr>
          <p:cNvPr id="301" name="Content Placeholder 2"/>
          <p:cNvSpPr txBox="1"/>
          <p:nvPr>
            <p:ph type="body" sz="half" idx="1"/>
          </p:nvPr>
        </p:nvSpPr>
        <p:spPr>
          <a:xfrm>
            <a:off x="525485" y="1119503"/>
            <a:ext cx="4524979" cy="38245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Dealing with Inflation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13%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Volcker (Fed) pushed interest rates to 20%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Impact on the auto industry – laid off tens of thousands of workers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Federal deficit to $60 billion (1980)</a:t>
            </a:r>
          </a:p>
          <a:p>
            <a:pPr>
              <a:lnSpc>
                <a:spcPct val="90000"/>
              </a:lnSpc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Loss of Popularity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“Malaise” Speech – moral &amp; spiritual crisis of the American People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Approval: 23%</a:t>
            </a:r>
          </a:p>
        </p:txBody>
      </p:sp>
      <p:pic>
        <p:nvPicPr>
          <p:cNvPr id="302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34916" y="579119"/>
            <a:ext cx="3146342" cy="414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1"/>
          <p:cNvSpPr txBox="1"/>
          <p:nvPr>
            <p:ph type="title"/>
          </p:nvPr>
        </p:nvSpPr>
        <p:spPr>
          <a:xfrm>
            <a:off x="779464" y="367693"/>
            <a:ext cx="7583486" cy="642322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American Society in Transition</a:t>
            </a:r>
          </a:p>
        </p:txBody>
      </p:sp>
      <p:sp>
        <p:nvSpPr>
          <p:cNvPr id="307" name="Content Placeholder 2"/>
          <p:cNvSpPr txBox="1"/>
          <p:nvPr>
            <p:ph type="body" sz="half" idx="1"/>
          </p:nvPr>
        </p:nvSpPr>
        <p:spPr>
          <a:xfrm>
            <a:off x="525485" y="1119503"/>
            <a:ext cx="4039674" cy="38245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Rise of the Sunbelt &amp; Senior Citizens</a:t>
            </a:r>
          </a:p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Changing Demographics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Increase in minorities and cultural pluralism</a:t>
            </a:r>
          </a:p>
          <a:p>
            <a:pPr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Growth of Immigration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Largest segments: Latin America &amp; Asia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Undocumented Immigrants</a:t>
            </a:r>
          </a:p>
          <a:p>
            <a:pPr lvl="2" marL="860425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Est. 12 million by mid-70’s</a:t>
            </a:r>
          </a:p>
        </p:txBody>
      </p:sp>
      <p:pic>
        <p:nvPicPr>
          <p:cNvPr id="308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3926" y="1078863"/>
            <a:ext cx="3704287" cy="37759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tle 1"/>
          <p:cNvSpPr txBox="1"/>
          <p:nvPr>
            <p:ph type="title"/>
          </p:nvPr>
        </p:nvSpPr>
        <p:spPr>
          <a:xfrm>
            <a:off x="779464" y="213360"/>
            <a:ext cx="7583486" cy="1127762"/>
          </a:xfrm>
          <a:prstGeom prst="rect">
            <a:avLst/>
          </a:prstGeom>
        </p:spPr>
        <p:txBody>
          <a:bodyPr/>
          <a:lstStyle>
            <a:lvl1pPr defTabSz="905255">
              <a:defRPr b="1" sz="3564">
                <a:solidFill>
                  <a:srgbClr val="300044"/>
                </a:solidFill>
                <a:effectLst>
                  <a:outerShdw sx="100000" sy="100000" kx="0" ky="0" algn="b" rotWithShape="0" blurRad="75438" dist="50292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Demands for Minority Rights: Latinos</a:t>
            </a:r>
          </a:p>
        </p:txBody>
      </p:sp>
      <p:sp>
        <p:nvSpPr>
          <p:cNvPr id="313" name="Content Placeholder 2"/>
          <p:cNvSpPr txBox="1"/>
          <p:nvPr>
            <p:ph type="body" sz="half" idx="1"/>
          </p:nvPr>
        </p:nvSpPr>
        <p:spPr>
          <a:xfrm>
            <a:off x="525485" y="1393824"/>
            <a:ext cx="4039674" cy="310705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Hispanic Americans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Cesar Chavez, the UFW, and the Delano Boycott &amp; March (1966)</a:t>
            </a:r>
          </a:p>
          <a:p>
            <a:pPr lvl="2" marL="860425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Collective bargaining for farm workers (1975)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Educational Reforms</a:t>
            </a:r>
          </a:p>
          <a:p>
            <a:pPr lvl="2" marL="860425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Bilingual schools</a:t>
            </a:r>
          </a:p>
        </p:txBody>
      </p:sp>
      <p:pic>
        <p:nvPicPr>
          <p:cNvPr id="314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8381" y="1282971"/>
            <a:ext cx="3968961" cy="3245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1"/>
          <p:cNvSpPr txBox="1"/>
          <p:nvPr>
            <p:ph type="title"/>
          </p:nvPr>
        </p:nvSpPr>
        <p:spPr>
          <a:xfrm>
            <a:off x="779464" y="367693"/>
            <a:ext cx="7583486" cy="932787"/>
          </a:xfrm>
          <a:prstGeom prst="rect">
            <a:avLst/>
          </a:prstGeom>
        </p:spPr>
        <p:txBody>
          <a:bodyPr/>
          <a:lstStyle>
            <a:lvl1pPr defTabSz="740663">
              <a:defRPr b="1" sz="2916">
                <a:solidFill>
                  <a:srgbClr val="300044"/>
                </a:solidFill>
                <a:effectLst>
                  <a:outerShdw sx="100000" sy="100000" kx="0" ky="0" algn="b" rotWithShape="0" blurRad="61722" dist="41148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Demands for Minority Rights: Native Americans</a:t>
            </a:r>
          </a:p>
        </p:txBody>
      </p:sp>
      <p:sp>
        <p:nvSpPr>
          <p:cNvPr id="319" name="Content Placeholder 2"/>
          <p:cNvSpPr txBox="1"/>
          <p:nvPr>
            <p:ph type="body" sz="half" idx="1"/>
          </p:nvPr>
        </p:nvSpPr>
        <p:spPr>
          <a:xfrm>
            <a:off x="525485" y="1432561"/>
            <a:ext cx="4039674" cy="3127376"/>
          </a:xfrm>
          <a:prstGeom prst="rect">
            <a:avLst/>
          </a:prstGeom>
        </p:spPr>
        <p:txBody>
          <a:bodyPr/>
          <a:lstStyle/>
          <a:p>
            <a:pPr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American Indian Movement (AIM-1968)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Occupation Movement</a:t>
            </a:r>
          </a:p>
          <a:p>
            <a:pPr lvl="2" marL="860425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Wounded Knee &amp; Alcatraz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Indian Self-Determination Act of 1975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Tribally Controlled Community College Assistance Act of 1978</a:t>
            </a:r>
          </a:p>
        </p:txBody>
      </p:sp>
      <p:pic>
        <p:nvPicPr>
          <p:cNvPr id="320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8190" y="965200"/>
            <a:ext cx="2665479" cy="38867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/>
          <p:nvPr>
            <p:ph type="title"/>
          </p:nvPr>
        </p:nvSpPr>
        <p:spPr>
          <a:xfrm>
            <a:off x="779464" y="487680"/>
            <a:ext cx="7583486" cy="64232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Richard M. Nixon</a:t>
            </a:r>
          </a:p>
        </p:txBody>
      </p:sp>
      <p:sp>
        <p:nvSpPr>
          <p:cNvPr id="170" name="Content Placeholder 2"/>
          <p:cNvSpPr txBox="1"/>
          <p:nvPr>
            <p:ph type="body" sz="half" idx="1"/>
          </p:nvPr>
        </p:nvSpPr>
        <p:spPr>
          <a:xfrm>
            <a:off x="445612" y="1302720"/>
            <a:ext cx="4413467" cy="35563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Background: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Yorba Linda, CA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Quaker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Navy, World War II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Congressman &amp; Senator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Vice President</a:t>
            </a:r>
          </a:p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The “Imperial Presidency”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International relations &gt; domestic policy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Foreign policy reduces CW tensions</a:t>
            </a:r>
          </a:p>
        </p:txBody>
      </p:sp>
      <p:pic>
        <p:nvPicPr>
          <p:cNvPr id="171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6865" y="1723379"/>
            <a:ext cx="3731521" cy="2719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1"/>
          <p:cNvSpPr txBox="1"/>
          <p:nvPr>
            <p:ph type="title"/>
          </p:nvPr>
        </p:nvSpPr>
        <p:spPr>
          <a:xfrm>
            <a:off x="779464" y="367693"/>
            <a:ext cx="7583486" cy="932787"/>
          </a:xfrm>
          <a:prstGeom prst="rect">
            <a:avLst/>
          </a:prstGeom>
        </p:spPr>
        <p:txBody>
          <a:bodyPr/>
          <a:lstStyle>
            <a:lvl1pPr defTabSz="896111">
              <a:defRPr b="1" sz="3528">
                <a:solidFill>
                  <a:srgbClr val="300044"/>
                </a:solidFill>
                <a:effectLst>
                  <a:outerShdw sx="100000" sy="100000" kx="0" ky="0" algn="b" rotWithShape="0" blurRad="74676" dist="49784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Demands for Minority Rights (con.)</a:t>
            </a:r>
          </a:p>
        </p:txBody>
      </p:sp>
      <p:sp>
        <p:nvSpPr>
          <p:cNvPr id="325" name="Content Placeholder 2"/>
          <p:cNvSpPr txBox="1"/>
          <p:nvPr>
            <p:ph type="body" sz="half" idx="1"/>
          </p:nvPr>
        </p:nvSpPr>
        <p:spPr>
          <a:xfrm>
            <a:off x="525485" y="1371599"/>
            <a:ext cx="4039674" cy="328168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Asian Americans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Fastest growing ethnic minority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Emphasis on education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Discrimination</a:t>
            </a:r>
          </a:p>
          <a:p>
            <a:pPr>
              <a:lnSpc>
                <a:spcPct val="90000"/>
              </a:lnSpc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Gay Liberation Movement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Stonewall Riot (1969)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1970s – no longer a mental illness – dropped the ban on hiring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“Don’t Ask, Don’t Tell” (1993)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Movement for LGBT Rights</a:t>
            </a:r>
          </a:p>
        </p:txBody>
      </p:sp>
      <p:pic>
        <p:nvPicPr>
          <p:cNvPr id="326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1344" y="883919"/>
            <a:ext cx="4301809" cy="391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6870" y="883919"/>
            <a:ext cx="4329290" cy="391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2"/>
      <p:bldP build="p" bldLvl="5" animBg="1" rev="0" advAuto="0" spid="32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 1"/>
          <p:cNvSpPr txBox="1"/>
          <p:nvPr>
            <p:ph type="title"/>
          </p:nvPr>
        </p:nvSpPr>
        <p:spPr>
          <a:xfrm>
            <a:off x="779464" y="367693"/>
            <a:ext cx="7583486" cy="627988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The Environmental Movement</a:t>
            </a:r>
          </a:p>
        </p:txBody>
      </p:sp>
      <p:sp>
        <p:nvSpPr>
          <p:cNvPr id="332" name="Content Placeholder 2"/>
          <p:cNvSpPr txBox="1"/>
          <p:nvPr>
            <p:ph type="body" sz="half" idx="1"/>
          </p:nvPr>
        </p:nvSpPr>
        <p:spPr>
          <a:xfrm>
            <a:off x="383245" y="1158240"/>
            <a:ext cx="4039674" cy="36372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Increased Awareness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Rachel Carson’s </a:t>
            </a:r>
            <a:r>
              <a:rPr i="1"/>
              <a:t>Silent Spring</a:t>
            </a:r>
            <a:r>
              <a:t> (1962)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Earth Day (1970)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Major Oil Spills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Santa Barbara (1969)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i="1"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Exxon Valdez </a:t>
            </a:r>
            <a:r>
              <a:rPr i="0"/>
              <a:t>(1989)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Nuclear Disasters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Three Mile Island (1979)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Chernobyl (1986)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Pollution and Dumping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Love Canal (NY)</a:t>
            </a:r>
          </a:p>
        </p:txBody>
      </p:sp>
      <p:pic>
        <p:nvPicPr>
          <p:cNvPr id="333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2918" y="1375189"/>
            <a:ext cx="4426916" cy="2969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/>
          <p:nvPr>
            <p:ph type="title"/>
          </p:nvPr>
        </p:nvSpPr>
        <p:spPr>
          <a:xfrm>
            <a:off x="779464" y="266093"/>
            <a:ext cx="7583486" cy="627988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Protective Legislation</a:t>
            </a:r>
          </a:p>
        </p:txBody>
      </p:sp>
      <p:sp>
        <p:nvSpPr>
          <p:cNvPr id="338" name="Content Placeholder 2"/>
          <p:cNvSpPr txBox="1"/>
          <p:nvPr>
            <p:ph type="body" sz="half" idx="1"/>
          </p:nvPr>
        </p:nvSpPr>
        <p:spPr>
          <a:xfrm>
            <a:off x="454366" y="883919"/>
            <a:ext cx="4039673" cy="405384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Environment: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Clean Air Act &amp; the EPA (1970)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Clean Water Act (1972)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Endangered Species Act (1973)</a:t>
            </a:r>
          </a:p>
          <a:p>
            <a:pPr>
              <a:lnSpc>
                <a:spcPct val="80000"/>
              </a:lnSpc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Consumer Protection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Ralph Nader’s </a:t>
            </a:r>
            <a:r>
              <a:rPr i="1"/>
              <a:t>Unsafe at Any Speed</a:t>
            </a:r>
            <a:r>
              <a:t> (1965)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Automobile regulations: seat belts, weight distribution, and design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Freedom of Information Act (1967)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OSHA (1971)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Consumer Products Safety Act (1972)</a:t>
            </a:r>
          </a:p>
        </p:txBody>
      </p:sp>
      <p:pic>
        <p:nvPicPr>
          <p:cNvPr id="339" name="Content Placeholder 5" descr="Content Placeholder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5181" y="1069454"/>
            <a:ext cx="4356463" cy="3418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2279" y="1076960"/>
            <a:ext cx="4646508" cy="3484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0" dur="2000" fill="hold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8" grpId="1"/>
      <p:bldP build="whole" bldLvl="1" animBg="1" rev="0" advAuto="0" spid="340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1"/>
          <p:cNvSpPr txBox="1"/>
          <p:nvPr>
            <p:ph type="title"/>
          </p:nvPr>
        </p:nvSpPr>
        <p:spPr>
          <a:xfrm>
            <a:off x="779464" y="367693"/>
            <a:ext cx="7583486" cy="627988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Conservative Backlash</a:t>
            </a:r>
          </a:p>
        </p:txBody>
      </p:sp>
      <p:sp>
        <p:nvSpPr>
          <p:cNvPr id="345" name="Content Placeholder 2"/>
          <p:cNvSpPr txBox="1"/>
          <p:nvPr>
            <p:ph type="body" sz="half" idx="1"/>
          </p:nvPr>
        </p:nvSpPr>
        <p:spPr>
          <a:xfrm>
            <a:off x="606766" y="1320800"/>
            <a:ext cx="4039673" cy="3108961"/>
          </a:xfrm>
          <a:prstGeom prst="rect">
            <a:avLst/>
          </a:prstGeom>
        </p:spPr>
        <p:txBody>
          <a:bodyPr/>
          <a:lstStyle/>
          <a:p>
            <a:pPr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Conservative Reaction to “liberal” policies</a:t>
            </a:r>
          </a:p>
          <a:p>
            <a:pPr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Causes: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Rise of Religious Right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Response to SCOTUS decisions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Reaction to New Deal and Great Society Programs</a:t>
            </a:r>
          </a:p>
        </p:txBody>
      </p:sp>
      <p:pic>
        <p:nvPicPr>
          <p:cNvPr id="346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9037" y="995680"/>
            <a:ext cx="2781987" cy="38808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/>
          <p:nvPr>
            <p:ph type="title"/>
          </p:nvPr>
        </p:nvSpPr>
        <p:spPr>
          <a:xfrm>
            <a:off x="779464" y="1943520"/>
            <a:ext cx="7583486" cy="1021556"/>
          </a:xfrm>
          <a:prstGeom prst="rect">
            <a:avLst/>
          </a:prstGeom>
        </p:spPr>
        <p:txBody>
          <a:bodyPr/>
          <a:lstStyle>
            <a:lvl1pPr>
              <a:defRPr spc="100">
                <a:solidFill>
                  <a:srgbClr val="F8F8F8"/>
                </a:solidFill>
                <a:effectLst>
                  <a:outerShdw sx="100000" sy="100000" kx="0" ky="0" algn="b" rotWithShape="0" blurRad="25400" dist="0" dir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Foreign Policy</a:t>
            </a:r>
          </a:p>
        </p:txBody>
      </p:sp>
      <p:sp>
        <p:nvSpPr>
          <p:cNvPr id="176" name="Text Placeholder 2"/>
          <p:cNvSpPr txBox="1"/>
          <p:nvPr>
            <p:ph type="body" sz="quarter" idx="1"/>
          </p:nvPr>
        </p:nvSpPr>
        <p:spPr>
          <a:xfrm>
            <a:off x="779464" y="2962766"/>
            <a:ext cx="7583486" cy="1125141"/>
          </a:xfrm>
          <a:prstGeom prst="rect">
            <a:avLst/>
          </a:prstGeom>
        </p:spPr>
        <p:txBody>
          <a:bodyPr/>
          <a:lstStyle/>
          <a:p>
            <a:pPr/>
            <a:r>
              <a:t>Vietnamization and Détente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xfrm>
            <a:off x="779464" y="166518"/>
            <a:ext cx="7583486" cy="64232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Vietnam</a:t>
            </a:r>
          </a:p>
        </p:txBody>
      </p:sp>
      <p:sp>
        <p:nvSpPr>
          <p:cNvPr id="179" name="Content Placeholder 2"/>
          <p:cNvSpPr txBox="1"/>
          <p:nvPr>
            <p:ph type="body" sz="half" idx="1"/>
          </p:nvPr>
        </p:nvSpPr>
        <p:spPr>
          <a:xfrm>
            <a:off x="202019" y="951721"/>
            <a:ext cx="4235045" cy="357964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“Peace with Honor”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Reduce involvement without defeat</a:t>
            </a:r>
          </a:p>
          <a:p>
            <a:pPr>
              <a:spcBef>
                <a:spcPts val="600"/>
              </a:spcBef>
              <a:defRPr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“Vietnamization”</a:t>
            </a:r>
          </a:p>
          <a:p>
            <a:pPr lvl="1" marL="577850" indent="-2952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Withdrawal:</a:t>
            </a:r>
          </a:p>
          <a:p>
            <a:pPr lvl="2" marL="860425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540,000 (1969)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30,000 (1972)</a:t>
            </a:r>
          </a:p>
          <a:p>
            <a:pPr lvl="1" marL="577850" indent="-295275">
              <a:spcBef>
                <a:spcPts val="600"/>
              </a:spcBef>
              <a:defRPr i="1"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Nixon Doctrine</a:t>
            </a:r>
          </a:p>
          <a:p>
            <a:pPr lvl="2" marL="860425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Support in Asia, without troops</a:t>
            </a:r>
          </a:p>
          <a:p>
            <a:pPr lvl="3" marL="1143000" indent="-282575"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Money, weapons, training</a:t>
            </a:r>
          </a:p>
        </p:txBody>
      </p:sp>
      <p:pic>
        <p:nvPicPr>
          <p:cNvPr id="180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1207" y="182256"/>
            <a:ext cx="4371529" cy="31097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/>
          <p:nvPr>
            <p:ph type="title"/>
          </p:nvPr>
        </p:nvSpPr>
        <p:spPr>
          <a:xfrm>
            <a:off x="590550" y="262424"/>
            <a:ext cx="4531139" cy="962051"/>
          </a:xfrm>
          <a:prstGeom prst="rect">
            <a:avLst/>
          </a:prstGeom>
        </p:spPr>
        <p:txBody>
          <a:bodyPr/>
          <a:lstStyle>
            <a:lvl1pPr defTabSz="868680">
              <a:defRPr b="1" sz="3040">
                <a:solidFill>
                  <a:srgbClr val="300044"/>
                </a:solidFill>
                <a:effectLst>
                  <a:outerShdw sx="100000" sy="100000" kx="0" ky="0" algn="b" rotWithShape="0" blurRad="72390" dist="4826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Opposition to Nixon’s War Policies</a:t>
            </a:r>
          </a:p>
        </p:txBody>
      </p:sp>
      <p:sp>
        <p:nvSpPr>
          <p:cNvPr id="185" name="Content Placeholder 2"/>
          <p:cNvSpPr txBox="1"/>
          <p:nvPr>
            <p:ph type="body" idx="1"/>
          </p:nvPr>
        </p:nvSpPr>
        <p:spPr>
          <a:xfrm>
            <a:off x="244549" y="1365704"/>
            <a:ext cx="5395842" cy="36269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Laotian and Cambodian Campaigns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US forces invade Cambodia to destroy Vietnamese Communist bases 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Protest on college campuses</a:t>
            </a:r>
          </a:p>
          <a:p>
            <a:pPr lvl="3" marL="1143000" indent="-2825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Kent State Massacre (1970)</a:t>
            </a:r>
          </a:p>
          <a:p>
            <a:pPr lvl="3" marL="1143000" indent="-2825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Jackson State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US Senate voted to repeal the Gulf of Tonkin Resolution – House did not vote.</a:t>
            </a:r>
          </a:p>
          <a:p>
            <a:pPr>
              <a:lnSpc>
                <a:spcPct val="90000"/>
              </a:lnSpc>
              <a:defRPr sz="17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Public Revelations: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My Lai Massacre (1968) – women &amp; children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i="1"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Pentagon Papers</a:t>
            </a:r>
            <a:r>
              <a:rPr i="0"/>
              <a:t> (Daniel Ellsberg, 1971, DofD analyst)</a:t>
            </a:r>
          </a:p>
          <a:p>
            <a:pPr lvl="2" marL="860425" indent="-282575">
              <a:lnSpc>
                <a:spcPct val="90000"/>
              </a:lnSpc>
              <a:spcBef>
                <a:spcPts val="600"/>
              </a:spcBef>
              <a:defRPr i="1" sz="15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NY Times v. United States </a:t>
            </a:r>
          </a:p>
        </p:txBody>
      </p:sp>
      <p:pic>
        <p:nvPicPr>
          <p:cNvPr id="18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0390" y="209262"/>
            <a:ext cx="3259061" cy="270386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87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59970" y="1153813"/>
            <a:ext cx="2619901" cy="36269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  <p:bldP build="whole" bldLvl="1" animBg="1" rev="0" advAuto="0" spid="18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xfrm>
            <a:off x="907055" y="30027"/>
            <a:ext cx="7583486" cy="642323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Ending the Conflict</a:t>
            </a:r>
          </a:p>
        </p:txBody>
      </p:sp>
      <p:sp>
        <p:nvSpPr>
          <p:cNvPr id="192" name="Content Placeholder 2"/>
          <p:cNvSpPr txBox="1"/>
          <p:nvPr>
            <p:ph type="body" idx="1"/>
          </p:nvPr>
        </p:nvSpPr>
        <p:spPr>
          <a:xfrm>
            <a:off x="245943" y="672348"/>
            <a:ext cx="8652114" cy="416814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Kissinger: “Peace is at hand” - premature</a:t>
            </a:r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No deal met</a:t>
            </a:r>
            <a:endParaRPr sz="1800"/>
          </a:p>
          <a:p>
            <a:pPr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Bombing of North Vietnam (1972)</a:t>
            </a:r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Force an agreement</a:t>
            </a:r>
            <a:endParaRPr sz="1800"/>
          </a:p>
          <a:p>
            <a:pPr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Paris Accords (1973)</a:t>
            </a:r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Armistice</a:t>
            </a:r>
            <a:endParaRPr sz="1800"/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Withdrawal – the last of its troops </a:t>
            </a:r>
            <a:endParaRPr sz="1800"/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Return of POW’s – 500</a:t>
            </a:r>
            <a:endParaRPr sz="1800"/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Not the real end – fighting continued between North &amp; South; thousands of enemy troops left in the South </a:t>
            </a:r>
            <a:endParaRPr sz="1800"/>
          </a:p>
          <a:p>
            <a:pPr lvl="2" marL="860425" indent="-2825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Over a million died likely</a:t>
            </a:r>
            <a:endParaRPr sz="1800"/>
          </a:p>
          <a:p>
            <a:pPr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Results:</a:t>
            </a:r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58,000 deaths</a:t>
            </a:r>
            <a:endParaRPr sz="1800"/>
          </a:p>
          <a:p>
            <a:pPr lvl="1" marL="577850" indent="-2952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$118 Billion</a:t>
            </a:r>
            <a:endParaRPr sz="1800"/>
          </a:p>
          <a:p>
            <a:pPr lvl="2" marL="860425" indent="-282575">
              <a:spcBef>
                <a:spcPts val="600"/>
              </a:spcBef>
              <a:defRPr sz="14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Inflation</a:t>
            </a:r>
          </a:p>
        </p:txBody>
      </p:sp>
      <p:pic>
        <p:nvPicPr>
          <p:cNvPr id="193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4501" y="177808"/>
            <a:ext cx="3357100" cy="25737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1024013" y="-1"/>
            <a:ext cx="7583486" cy="642323"/>
          </a:xfrm>
          <a:prstGeom prst="rect">
            <a:avLst/>
          </a:prstGeom>
        </p:spPr>
        <p:txBody>
          <a:bodyPr/>
          <a:lstStyle>
            <a:lvl1pPr>
              <a:defRPr b="1" sz="2800">
                <a:solidFill>
                  <a:srgbClr val="30004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Détente with China and the Soviet Union</a:t>
            </a:r>
          </a:p>
        </p:txBody>
      </p:sp>
      <p:sp>
        <p:nvSpPr>
          <p:cNvPr id="198" name="Content Placeholder 2"/>
          <p:cNvSpPr txBox="1"/>
          <p:nvPr>
            <p:ph type="body" sz="half" idx="1"/>
          </p:nvPr>
        </p:nvSpPr>
        <p:spPr>
          <a:xfrm>
            <a:off x="205304" y="728562"/>
            <a:ext cx="3845702" cy="416301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Visit to China -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Travel ban lifted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“Ping-pong” diplomacy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Nixon meets w/Zhou Enlai &amp; Mao Zedong (1972)</a:t>
            </a:r>
          </a:p>
          <a:p>
            <a:pPr>
              <a:lnSpc>
                <a:spcPct val="80000"/>
              </a:lnSpc>
              <a:defRPr sz="18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Arms Control with the Soviet Union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SALT I (1969-1972) – freeze on ballistic missiles carrying nuclear warheads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Visits U.S.S.R. (1972)</a:t>
            </a:r>
          </a:p>
          <a:p>
            <a:pPr lvl="1" marL="577850" indent="-2952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Anti-Ballistic Missiles Treaty</a:t>
            </a:r>
          </a:p>
          <a:p>
            <a:pPr lvl="2" marL="860425" indent="-282575">
              <a:lnSpc>
                <a:spcPct val="80000"/>
              </a:lnSpc>
              <a:spcBef>
                <a:spcPts val="600"/>
              </a:spcBef>
              <a:defRPr sz="1600">
                <a:effectLst>
                  <a:outerShdw sx="100000" sy="100000" kx="0" ky="0" algn="b" rotWithShape="0" blurRad="50800" dist="38100" dir="2700000">
                    <a:srgbClr val="000000"/>
                  </a:outerShdw>
                </a:effectLst>
              </a:defRPr>
            </a:pPr>
            <a:r>
              <a:t>Arms limitations – brought about détente – reduction of Cold War tensions</a:t>
            </a:r>
          </a:p>
        </p:txBody>
      </p:sp>
      <p:pic>
        <p:nvPicPr>
          <p:cNvPr id="199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6748" y="1334280"/>
            <a:ext cx="4626300" cy="31117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0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1005" y="1095181"/>
            <a:ext cx="4655557" cy="315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90828" y="1477260"/>
            <a:ext cx="3329172" cy="1872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  <p:bldP build="whole" bldLvl="1" animBg="1" rev="0" advAuto="0" spid="201" grpId="3"/>
      <p:bldP build="whole" bldLvl="1" animBg="1" rev="0" advAuto="0" spid="200" grpId="4"/>
      <p:bldP build="whole" bldLvl="1" animBg="1" rev="0" advAuto="0" spid="19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xfrm>
            <a:off x="779464" y="1943520"/>
            <a:ext cx="7583486" cy="1021556"/>
          </a:xfrm>
          <a:prstGeom prst="rect">
            <a:avLst/>
          </a:prstGeom>
        </p:spPr>
        <p:txBody>
          <a:bodyPr/>
          <a:lstStyle>
            <a:lvl1pPr>
              <a:defRPr spc="100">
                <a:solidFill>
                  <a:srgbClr val="F8F8F8"/>
                </a:solidFill>
                <a:effectLst>
                  <a:outerShdw sx="100000" sy="100000" kx="0" ky="0" algn="b" rotWithShape="0" blurRad="25400" dist="0" dir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Domestic Policy</a:t>
            </a:r>
          </a:p>
        </p:txBody>
      </p:sp>
      <p:sp>
        <p:nvSpPr>
          <p:cNvPr id="206" name="Text Placeholder 2"/>
          <p:cNvSpPr txBox="1"/>
          <p:nvPr>
            <p:ph type="body" sz="quarter" idx="1"/>
          </p:nvPr>
        </p:nvSpPr>
        <p:spPr>
          <a:xfrm>
            <a:off x="779464" y="2962766"/>
            <a:ext cx="7583486" cy="1125141"/>
          </a:xfrm>
          <a:prstGeom prst="rect">
            <a:avLst/>
          </a:prstGeom>
        </p:spPr>
        <p:txBody>
          <a:bodyPr/>
          <a:lstStyle/>
          <a:p>
            <a:pPr/>
            <a:r>
              <a:t>Nixon and the Rise of Conservatism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Revolution">
  <a:themeElements>
    <a:clrScheme name="Revolu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0000FF"/>
      </a:hlink>
      <a:folHlink>
        <a:srgbClr val="FF00FF"/>
      </a:folHlink>
    </a:clrScheme>
    <a:fontScheme name="Revolu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volu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volution">
  <a:themeElements>
    <a:clrScheme name="Revolu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0000FF"/>
      </a:hlink>
      <a:folHlink>
        <a:srgbClr val="FF00FF"/>
      </a:folHlink>
    </a:clrScheme>
    <a:fontScheme name="Revolu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volu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