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49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CFB1-5093-ED49-A657-4ED5AA4A3DA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D089-4A18-434C-BCD9-B4ADCCEA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4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Features (in notes sections):</a:t>
            </a:r>
          </a:p>
          <a:p>
            <a:pPr marL="171450" indent="-171450">
              <a:buFontTx/>
              <a:buChar char="-"/>
            </a:pPr>
            <a:r>
              <a:rPr lang="en-US" dirty="0"/>
              <a:t>Suggested Clips for viewing from major films</a:t>
            </a:r>
          </a:p>
          <a:p>
            <a:pPr marL="171450" indent="-171450">
              <a:buFontTx/>
              <a:buChar char="-"/>
            </a:pPr>
            <a:r>
              <a:rPr lang="en-US" dirty="0"/>
              <a:t>Links to descriptions of images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 General tracker to undermine the perception that the entire Civil War was fought between Robert E. Lee and Ulysses S.</a:t>
            </a:r>
            <a:r>
              <a:rPr lang="en-US" baseline="0" dirty="0"/>
              <a:t>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4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Clip suggestion:</a:t>
            </a:r>
            <a:r>
              <a:rPr lang="en-US" baseline="0" dirty="0"/>
              <a:t> </a:t>
            </a:r>
            <a:r>
              <a:rPr lang="en-US" i="1" baseline="0" dirty="0"/>
              <a:t>Gods and Generals </a:t>
            </a:r>
            <a:r>
              <a:rPr lang="en-US" i="0" baseline="0" dirty="0"/>
              <a:t>– Fredericksburg erupts </a:t>
            </a:r>
          </a:p>
          <a:p>
            <a:r>
              <a:rPr lang="en-US" i="0" baseline="0" dirty="0"/>
              <a:t>Maps: http://</a:t>
            </a:r>
            <a:r>
              <a:rPr lang="en-US" i="0" baseline="0" dirty="0" err="1"/>
              <a:t>www.civilwar.illinoisgenweb.org</a:t>
            </a:r>
            <a:r>
              <a:rPr lang="en-US" i="0" baseline="0" dirty="0"/>
              <a:t>/battles/fredmap2.html</a:t>
            </a:r>
          </a:p>
          <a:p>
            <a:r>
              <a:rPr lang="en-US" i="0" baseline="0" dirty="0"/>
              <a:t>Results: http://</a:t>
            </a:r>
            <a:r>
              <a:rPr lang="en-US" i="0" baseline="0" dirty="0" err="1"/>
              <a:t>en.wikipedia.org</a:t>
            </a:r>
            <a:r>
              <a:rPr lang="en-US" i="0" baseline="0" dirty="0"/>
              <a:t>/wiki/</a:t>
            </a:r>
            <a:r>
              <a:rPr lang="en-US" i="0" baseline="0" dirty="0" err="1"/>
              <a:t>Battle_of_Fredericksburg</a:t>
            </a:r>
            <a:endParaRPr lang="en-US" i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–</a:t>
            </a:r>
            <a:r>
              <a:rPr lang="en-US" baseline="0" dirty="0"/>
              <a:t> Unconditional surrender @ </a:t>
            </a:r>
            <a:r>
              <a:rPr lang="en-US" baseline="0" dirty="0" err="1"/>
              <a:t>Donelson</a:t>
            </a:r>
            <a:r>
              <a:rPr lang="en-US" baseline="0" dirty="0"/>
              <a:t>: http://</a:t>
            </a:r>
            <a:r>
              <a:rPr lang="en-US" baseline="0" dirty="0" err="1"/>
              <a:t>civilwardailygazette.com</a:t>
            </a:r>
            <a:r>
              <a:rPr lang="en-US" baseline="0" dirty="0"/>
              <a:t>/2012/02/16/the-strange-and-unconditional-surrender-of-fort-</a:t>
            </a:r>
            <a:r>
              <a:rPr lang="en-US" baseline="0" dirty="0" err="1"/>
              <a:t>donelson</a:t>
            </a:r>
            <a:r>
              <a:rPr lang="en-US" baseline="0" dirty="0"/>
              <a:t>/</a:t>
            </a:r>
            <a:endParaRPr lang="en-US" dirty="0"/>
          </a:p>
          <a:p>
            <a:r>
              <a:rPr lang="en-US" dirty="0"/>
              <a:t>Map of western campaign: http://ryanhill1.wikispaces.com/Battle-of-Shiloh</a:t>
            </a:r>
          </a:p>
          <a:p>
            <a:r>
              <a:rPr lang="en-US" dirty="0"/>
              <a:t>Battle of New Orleans: https://</a:t>
            </a:r>
            <a:r>
              <a:rPr lang="en-US" dirty="0" err="1"/>
              <a:t>familysearch.org</a:t>
            </a:r>
            <a:r>
              <a:rPr lang="en-US" dirty="0"/>
              <a:t>/learn/wiki/en/</a:t>
            </a:r>
            <a:r>
              <a:rPr lang="en-US" dirty="0" err="1"/>
              <a:t>Louisiana_Military_Records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1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and description: http://</a:t>
            </a:r>
            <a:r>
              <a:rPr lang="en-US" dirty="0" err="1"/>
              <a:t>www.sonofthesouth.net</a:t>
            </a:r>
            <a:r>
              <a:rPr lang="en-US" dirty="0"/>
              <a:t>/uncle-</a:t>
            </a:r>
            <a:r>
              <a:rPr lang="en-US" dirty="0" err="1"/>
              <a:t>sam</a:t>
            </a:r>
            <a:r>
              <a:rPr lang="en-US" dirty="0"/>
              <a:t>/brother-</a:t>
            </a:r>
            <a:r>
              <a:rPr lang="en-US" dirty="0" err="1"/>
              <a:t>jonathan.htm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6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 film clip:</a:t>
            </a:r>
            <a:r>
              <a:rPr lang="en-US" baseline="0" dirty="0"/>
              <a:t> Glory – Training/bayonets and assault on Ft. Wagner</a:t>
            </a:r>
          </a:p>
          <a:p>
            <a:r>
              <a:rPr lang="en-US" baseline="0" dirty="0"/>
              <a:t>Image: http://</a:t>
            </a:r>
            <a:r>
              <a:rPr lang="en-US" baseline="0" dirty="0" err="1"/>
              <a:t>taylorpolites.blogspot.com</a:t>
            </a:r>
            <a:r>
              <a:rPr lang="en-US" baseline="0" dirty="0"/>
              <a:t>/2011/09/do-you-think-ill-make-</a:t>
            </a:r>
            <a:r>
              <a:rPr lang="en-US" baseline="0" dirty="0" err="1"/>
              <a:t>soldier.html</a:t>
            </a:r>
            <a:endParaRPr lang="en-US" baseline="0" dirty="0"/>
          </a:p>
          <a:p>
            <a:r>
              <a:rPr lang="en-US" baseline="0" dirty="0"/>
              <a:t>Link to experience of black soldiers: http://</a:t>
            </a:r>
            <a:r>
              <a:rPr lang="en-US" baseline="0" dirty="0" err="1"/>
              <a:t>www.nps.gov</a:t>
            </a:r>
            <a:r>
              <a:rPr lang="en-US" baseline="0" dirty="0"/>
              <a:t>/history/history/</a:t>
            </a:r>
            <a:r>
              <a:rPr lang="en-US" baseline="0" dirty="0" err="1"/>
              <a:t>online_books</a:t>
            </a:r>
            <a:r>
              <a:rPr lang="en-US" baseline="0" dirty="0"/>
              <a:t>/</a:t>
            </a:r>
            <a:r>
              <a:rPr lang="en-US" baseline="0" dirty="0" err="1"/>
              <a:t>civil_war_series</a:t>
            </a:r>
            <a:r>
              <a:rPr lang="en-US" baseline="0" dirty="0"/>
              <a:t>/2/sec19.htm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7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from “True Story of Pickett’s Charge”: http://</a:t>
            </a:r>
            <a:r>
              <a:rPr lang="en-US" baseline="0" dirty="0" err="1"/>
              <a:t>rare.us</a:t>
            </a:r>
            <a:r>
              <a:rPr lang="en-US" baseline="0" dirty="0"/>
              <a:t>/story/gettysburg-at-150-the-story-of-picketts-charge/</a:t>
            </a:r>
          </a:p>
          <a:p>
            <a:r>
              <a:rPr lang="en-US" baseline="0" dirty="0"/>
              <a:t>Suggested clips: </a:t>
            </a:r>
            <a:r>
              <a:rPr lang="en-US" i="1" baseline="0" dirty="0"/>
              <a:t>Gods and </a:t>
            </a:r>
            <a:r>
              <a:rPr lang="en-US" i="0" baseline="0" dirty="0"/>
              <a:t>Generals – Surprise at Chancellorsville -- </a:t>
            </a:r>
            <a:r>
              <a:rPr lang="en-US" i="1" baseline="0" dirty="0"/>
              <a:t>Gettysburg</a:t>
            </a:r>
            <a:r>
              <a:rPr lang="en-US" baseline="0" dirty="0"/>
              <a:t> – For Virginia (Pickett) &amp; Bayonets (Little Round Top &amp; Chamberlain)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Suggested Clip: </a:t>
            </a:r>
            <a:r>
              <a:rPr lang="en-US" i="1" baseline="0" dirty="0"/>
              <a:t>Cold Mountain</a:t>
            </a:r>
            <a:r>
              <a:rPr lang="en-US" i="0" baseline="0" dirty="0"/>
              <a:t> – The Crater (Petersburg)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Grant and Lee: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</a:t>
            </a:r>
            <a:r>
              <a:rPr lang="en-US" baseline="0" dirty="0" err="1"/>
              <a:t>Overland_Campaign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Sherman Necktie: http://</a:t>
            </a:r>
            <a:r>
              <a:rPr lang="en-US" baseline="0" dirty="0" err="1"/>
              <a:t>georgy-konstantinovich-zhukov.tumblr.com</a:t>
            </a:r>
            <a:r>
              <a:rPr lang="en-US" baseline="0" dirty="0"/>
              <a:t>/post/42965876469/peashooter85-general-shermans-neckties</a:t>
            </a:r>
            <a:endParaRPr lang="en-US" dirty="0"/>
          </a:p>
          <a:p>
            <a:r>
              <a:rPr lang="en-US" dirty="0"/>
              <a:t>March to the Sea map: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William_Tecumseh_Sherman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3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www.digitalgallery.emory.edu</a:t>
            </a:r>
            <a:r>
              <a:rPr lang="en-US" dirty="0"/>
              <a:t>/</a:t>
            </a:r>
            <a:r>
              <a:rPr lang="en-US" dirty="0" err="1"/>
              <a:t>luna</a:t>
            </a:r>
            <a:r>
              <a:rPr lang="en-US" dirty="0"/>
              <a:t>/servlet/detail/CORNELL~9~1~78014~1708:The-True-Issue-or--</a:t>
            </a:r>
            <a:r>
              <a:rPr lang="en-US" dirty="0" err="1"/>
              <a:t>Thats</a:t>
            </a:r>
            <a:r>
              <a:rPr lang="en-US" dirty="0"/>
              <a:t>-</a:t>
            </a:r>
            <a:r>
              <a:rPr lang="en-US" dirty="0" err="1"/>
              <a:t>Whats</a:t>
            </a:r>
            <a:r>
              <a:rPr lang="en-US" dirty="0"/>
              <a:t>-the-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2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Campaign</a:t>
            </a:r>
            <a:r>
              <a:rPr lang="en-US" baseline="0" dirty="0"/>
              <a:t> Posters: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/wiki/United_States_presidential_election,_1864</a:t>
            </a:r>
            <a:endParaRPr lang="en-US" dirty="0"/>
          </a:p>
          <a:p>
            <a:r>
              <a:rPr lang="en-US" dirty="0"/>
              <a:t>Map: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3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Appomattox Surrender &amp;</a:t>
            </a:r>
            <a:r>
              <a:rPr lang="en-US" baseline="0" dirty="0"/>
              <a:t> Description of Wilmer McLean: http://</a:t>
            </a:r>
            <a:r>
              <a:rPr lang="en-US" baseline="0" dirty="0" err="1"/>
              <a:t>rixxblog.wordpress.com</a:t>
            </a:r>
            <a:r>
              <a:rPr lang="en-US" baseline="0" dirty="0"/>
              <a:t>/2011/07/21/</a:t>
            </a:r>
            <a:r>
              <a:rPr lang="en-US" baseline="0" dirty="0" err="1"/>
              <a:t>wilmer-mclean</a:t>
            </a:r>
            <a:r>
              <a:rPr lang="en-US" baseline="0" dirty="0"/>
              <a:t>/</a:t>
            </a:r>
          </a:p>
          <a:p>
            <a:r>
              <a:rPr lang="en-US" baseline="0" dirty="0"/>
              <a:t>Lincoln’s Assassination: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</a:t>
            </a:r>
            <a:r>
              <a:rPr lang="en-US" baseline="0" dirty="0" err="1"/>
              <a:t>Lincoln_assassination_flags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0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Brady photograph of Clara Barton,</a:t>
            </a:r>
            <a:r>
              <a:rPr lang="en-US" baseline="0" dirty="0"/>
              <a:t> founder of the Red Cross: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</a:t>
            </a:r>
            <a:r>
              <a:rPr lang="en-US" baseline="0" dirty="0" err="1"/>
              <a:t>Clara_Barton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 image: http://</a:t>
            </a:r>
            <a:r>
              <a:rPr lang="en-US" dirty="0" err="1"/>
              <a:t>www.loc.gov</a:t>
            </a:r>
            <a:r>
              <a:rPr lang="en-US" dirty="0"/>
              <a:t>/pictures/item/2008661827/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4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Lincoln and the draft</a:t>
            </a:r>
            <a:r>
              <a:rPr lang="en-US" baseline="0" dirty="0"/>
              <a:t> riots cartoon w/description: http://</a:t>
            </a:r>
            <a:r>
              <a:rPr lang="en-US" baseline="0" dirty="0" err="1"/>
              <a:t>historygallery.com</a:t>
            </a:r>
            <a:r>
              <a:rPr lang="en-US" baseline="0" dirty="0"/>
              <a:t>/prints/</a:t>
            </a:r>
            <a:r>
              <a:rPr lang="en-US" baseline="0" dirty="0" err="1"/>
              <a:t>PunchLincoln</a:t>
            </a:r>
            <a:r>
              <a:rPr lang="en-US" baseline="0" dirty="0"/>
              <a:t>/1863riots/1863riots.htm</a:t>
            </a:r>
          </a:p>
          <a:p>
            <a:r>
              <a:rPr lang="en-US" baseline="0" dirty="0"/>
              <a:t>Suggested clip: </a:t>
            </a:r>
            <a:r>
              <a:rPr lang="en-US" i="1" baseline="0" dirty="0"/>
              <a:t>Gangs of New York</a:t>
            </a:r>
            <a:r>
              <a:rPr lang="en-US" i="0" baseline="0" dirty="0"/>
              <a:t> – The Draft (good depictions of William Tweed, Horace Greeley, reading of Irish names, and subsequent riots)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6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source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4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of Civil War Hospital and description</a:t>
            </a:r>
            <a:r>
              <a:rPr lang="en-US" baseline="0" dirty="0"/>
              <a:t> of Mary Ann </a:t>
            </a:r>
            <a:r>
              <a:rPr lang="en-US" baseline="0" dirty="0" err="1"/>
              <a:t>Bickerdyke</a:t>
            </a:r>
            <a:r>
              <a:rPr lang="en-US" baseline="0" dirty="0"/>
              <a:t>: http://</a:t>
            </a:r>
            <a:r>
              <a:rPr lang="en-US" baseline="0" dirty="0" err="1"/>
              <a:t>www.legendsofamerica.com</a:t>
            </a:r>
            <a:r>
              <a:rPr lang="en-US" baseline="0" dirty="0"/>
              <a:t>/ah-</a:t>
            </a:r>
            <a:r>
              <a:rPr lang="en-US" baseline="0" dirty="0" err="1"/>
              <a:t>marybickerdyke.html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Bullets: http://</a:t>
            </a:r>
            <a:r>
              <a:rPr lang="en-US" dirty="0" err="1"/>
              <a:t>www.metaldetectingintheusa.com</a:t>
            </a:r>
            <a:r>
              <a:rPr lang="en-US" dirty="0"/>
              <a:t>/</a:t>
            </a:r>
            <a:r>
              <a:rPr lang="en-US" dirty="0" err="1"/>
              <a:t>cwbullets.html</a:t>
            </a:r>
            <a:endParaRPr lang="en-US" dirty="0"/>
          </a:p>
          <a:p>
            <a:r>
              <a:rPr lang="en-US" dirty="0"/>
              <a:t>Burnside Carbine:</a:t>
            </a:r>
            <a:r>
              <a:rPr lang="en-US" baseline="0" dirty="0"/>
              <a:t> http://</a:t>
            </a:r>
            <a:r>
              <a:rPr lang="en-US" baseline="0" dirty="0" err="1"/>
              <a:t>www.thomaslegion.net</a:t>
            </a:r>
            <a:r>
              <a:rPr lang="en-US" baseline="0" dirty="0"/>
              <a:t>/</a:t>
            </a:r>
            <a:r>
              <a:rPr lang="en-US" baseline="0" dirty="0" err="1"/>
              <a:t>americancivilwar</a:t>
            </a:r>
            <a:r>
              <a:rPr lang="en-US" baseline="0" dirty="0"/>
              <a:t>/</a:t>
            </a:r>
            <a:r>
              <a:rPr lang="en-US" baseline="0" dirty="0" err="1"/>
              <a:t>civilwargunslistweapons.html</a:t>
            </a:r>
            <a:endParaRPr lang="en-US" baseline="0" dirty="0"/>
          </a:p>
          <a:p>
            <a:r>
              <a:rPr lang="en-US" baseline="0" dirty="0"/>
              <a:t>Andersonville Prison: http://</a:t>
            </a:r>
            <a:r>
              <a:rPr lang="en-US" baseline="0" dirty="0" err="1"/>
              <a:t>usslave.blogspot.com</a:t>
            </a:r>
            <a:r>
              <a:rPr lang="en-US" baseline="0" dirty="0"/>
              <a:t>/2012/08/ghosts-of-</a:t>
            </a:r>
            <a:r>
              <a:rPr lang="en-US" baseline="0" dirty="0" err="1"/>
              <a:t>andersonvilles</a:t>
            </a:r>
            <a:r>
              <a:rPr lang="en-US" baseline="0" dirty="0"/>
              <a:t>-prisoner-</a:t>
            </a:r>
            <a:r>
              <a:rPr lang="en-US" baseline="0" dirty="0" err="1"/>
              <a:t>of.html</a:t>
            </a:r>
            <a:endParaRPr lang="en-US" baseline="0" dirty="0"/>
          </a:p>
          <a:p>
            <a:r>
              <a:rPr lang="en-US" dirty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Fort Sumter: http://</a:t>
            </a:r>
            <a:r>
              <a:rPr lang="en-US" dirty="0" err="1"/>
              <a:t>www.learnnc.org</a:t>
            </a:r>
            <a:r>
              <a:rPr lang="en-US" dirty="0"/>
              <a:t>/</a:t>
            </a:r>
            <a:r>
              <a:rPr lang="en-US" dirty="0" err="1"/>
              <a:t>lp</a:t>
            </a:r>
            <a:r>
              <a:rPr lang="en-US" dirty="0"/>
              <a:t>/editions/</a:t>
            </a:r>
            <a:r>
              <a:rPr lang="en-US" dirty="0" err="1"/>
              <a:t>nchist-civilwar</a:t>
            </a:r>
            <a:r>
              <a:rPr lang="en-US" dirty="0"/>
              <a:t>/4637</a:t>
            </a:r>
          </a:p>
          <a:p>
            <a:r>
              <a:rPr lang="en-US" dirty="0"/>
              <a:t>CSA Map: http://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/commons/thumb/2/27/Map_of_CSA_4.png/550px-Map_of_CSA_4.png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Graphic: http://</a:t>
            </a:r>
            <a:r>
              <a:rPr lang="en-US" dirty="0" err="1"/>
              <a:t>www.econedlink.org</a:t>
            </a:r>
            <a:r>
              <a:rPr lang="en-US" dirty="0"/>
              <a:t>/lessons/</a:t>
            </a:r>
            <a:r>
              <a:rPr lang="en-US" dirty="0" err="1"/>
              <a:t>index.php?lid</a:t>
            </a:r>
            <a:r>
              <a:rPr lang="en-US" dirty="0"/>
              <a:t>=729&amp;type=educator</a:t>
            </a:r>
          </a:p>
          <a:p>
            <a:r>
              <a:rPr lang="en-US" dirty="0"/>
              <a:t>Chart source: </a:t>
            </a:r>
            <a:r>
              <a:rPr lang="en-US" dirty="0" err="1"/>
              <a:t>Cayton</a:t>
            </a:r>
            <a:r>
              <a:rPr lang="en-US" dirty="0"/>
              <a:t>, et el. </a:t>
            </a:r>
            <a:r>
              <a:rPr lang="en-US" u="sng" dirty="0"/>
              <a:t>America:</a:t>
            </a:r>
            <a:r>
              <a:rPr lang="en-US" u="sng" baseline="0" dirty="0"/>
              <a:t> Pathways to the Present</a:t>
            </a:r>
            <a:r>
              <a:rPr lang="en-US" u="none" baseline="0" dirty="0"/>
              <a:t>. 2005. </a:t>
            </a:r>
            <a:r>
              <a:rPr lang="en-US" i="1" u="none" baseline="0" dirty="0"/>
              <a:t>from The American Heritage Picture History of the Civil War</a:t>
            </a:r>
            <a:r>
              <a:rPr lang="en-US" i="0" u="none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7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fineartamerica.com</a:t>
            </a:r>
            <a:r>
              <a:rPr lang="en-US" dirty="0"/>
              <a:t>/featured/confederate-fasting-1863-granger.html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www.learnnc.org</a:t>
            </a:r>
            <a:r>
              <a:rPr lang="en-US" dirty="0"/>
              <a:t>/</a:t>
            </a:r>
            <a:r>
              <a:rPr lang="en-US" dirty="0" err="1"/>
              <a:t>lp</a:t>
            </a:r>
            <a:r>
              <a:rPr lang="en-US" dirty="0"/>
              <a:t>/editions/</a:t>
            </a:r>
            <a:r>
              <a:rPr lang="en-US" dirty="0" err="1"/>
              <a:t>nchist-civilwar</a:t>
            </a:r>
            <a:r>
              <a:rPr lang="en-US" dirty="0"/>
              <a:t>/5460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0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www.civilwar.org</a:t>
            </a:r>
            <a:r>
              <a:rPr lang="en-US" dirty="0"/>
              <a:t>/maps/peninsula-campaign/</a:t>
            </a:r>
            <a:r>
              <a:rPr lang="en-US" dirty="0" err="1"/>
              <a:t>peninsulacampaignmap.html</a:t>
            </a:r>
            <a:endParaRPr lang="en-US" dirty="0"/>
          </a:p>
          <a:p>
            <a:r>
              <a:rPr lang="en-US" dirty="0"/>
              <a:t>Battle of Hampton Roads: http://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/commons/1/18/</a:t>
            </a:r>
            <a:r>
              <a:rPr lang="en-US" dirty="0" err="1"/>
              <a:t>The_Monitor_and_Merrimac.jpg</a:t>
            </a:r>
            <a:endParaRPr lang="en-US" dirty="0"/>
          </a:p>
          <a:p>
            <a:r>
              <a:rPr lang="en-US" dirty="0"/>
              <a:t>Suggested Video: </a:t>
            </a:r>
            <a:r>
              <a:rPr lang="en-US" i="0" dirty="0"/>
              <a:t>Burns, </a:t>
            </a:r>
            <a:r>
              <a:rPr lang="en-US" i="1" dirty="0"/>
              <a:t>Civil War</a:t>
            </a:r>
            <a:r>
              <a:rPr lang="en-US" i="0" dirty="0"/>
              <a:t> - Ironclads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0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</a:t>
            </a:r>
            <a:r>
              <a:rPr lang="en-US" baseline="0" dirty="0"/>
              <a:t> film clips: </a:t>
            </a:r>
            <a:r>
              <a:rPr lang="en-US" i="1" baseline="0" dirty="0"/>
              <a:t>Gods and Generals – </a:t>
            </a:r>
            <a:r>
              <a:rPr lang="en-US" i="0" baseline="0" dirty="0"/>
              <a:t>Second Manassas. </a:t>
            </a:r>
            <a:r>
              <a:rPr lang="en-US" i="1" baseline="0" dirty="0"/>
              <a:t>Glory</a:t>
            </a:r>
            <a:r>
              <a:rPr lang="en-US" i="0" baseline="0" dirty="0"/>
              <a:t> – Antietam &amp; Hospital scene</a:t>
            </a:r>
          </a:p>
          <a:p>
            <a:r>
              <a:rPr lang="en-US" i="0" baseline="0" dirty="0"/>
              <a:t>Matthew Brady, bloody lane photograph: http://</a:t>
            </a:r>
            <a:r>
              <a:rPr lang="en-US" i="0" baseline="0" dirty="0" err="1"/>
              <a:t>www.civilwarphotography.org</a:t>
            </a:r>
            <a:r>
              <a:rPr lang="en-US" i="0" baseline="0" dirty="0"/>
              <a:t>/</a:t>
            </a:r>
            <a:r>
              <a:rPr lang="en-US" i="0" baseline="0" dirty="0" err="1"/>
              <a:t>index.php</a:t>
            </a:r>
            <a:r>
              <a:rPr lang="en-US" i="0" baseline="0" dirty="0"/>
              <a:t>/3-d-photographs-exhibit/74</a:t>
            </a:r>
          </a:p>
          <a:p>
            <a:r>
              <a:rPr lang="en-US" i="0" baseline="0" dirty="0"/>
              <a:t>Brady photograph of Lincoln and McClellan: http://</a:t>
            </a:r>
            <a:r>
              <a:rPr lang="en-US" i="0" baseline="0" dirty="0" err="1"/>
              <a:t>www.ohiohistoryhost.org</a:t>
            </a:r>
            <a:r>
              <a:rPr lang="en-US" i="0" baseline="0" dirty="0"/>
              <a:t>/</a:t>
            </a:r>
            <a:r>
              <a:rPr lang="en-US" i="0" baseline="0" dirty="0" err="1"/>
              <a:t>ohiomemory</a:t>
            </a:r>
            <a:r>
              <a:rPr lang="en-US" i="0" baseline="0" dirty="0"/>
              <a:t>/archives/1575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 Run: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Second_Battle_of_Bull_Run</a:t>
            </a:r>
            <a:endParaRPr lang="en-US" dirty="0"/>
          </a:p>
          <a:p>
            <a:r>
              <a:rPr lang="en-US" dirty="0"/>
              <a:t>Antietam: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Battle_of_Antietam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43150"/>
            <a:ext cx="6477000" cy="1435608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92474"/>
            <a:ext cx="6477000" cy="880566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5162"/>
            <a:ext cx="19842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4725162"/>
            <a:ext cx="38130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4725162"/>
            <a:ext cx="685800" cy="20574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7536"/>
            <a:ext cx="356393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276367"/>
            <a:ext cx="3566160" cy="422062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149523"/>
            <a:ext cx="3563938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379237"/>
            <a:ext cx="3850925" cy="413720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500671"/>
            <a:ext cx="3468664" cy="38435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2640599"/>
            <a:ext cx="4088024" cy="2269515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2761935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180942"/>
            <a:ext cx="4088024" cy="2269515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302278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284325"/>
            <a:ext cx="5031327" cy="258248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6552"/>
            <a:ext cx="7315200" cy="74097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423423"/>
            <a:ext cx="4653577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87276"/>
            <a:ext cx="3969060" cy="2779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228749"/>
            <a:ext cx="3598455" cy="25006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242356"/>
            <a:ext cx="4792693" cy="2582484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380751"/>
            <a:ext cx="4432860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4580"/>
            <a:ext cx="7315200" cy="74295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3" y="338138"/>
            <a:ext cx="846083" cy="401835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38138"/>
            <a:ext cx="5943600" cy="401835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2400300"/>
            <a:ext cx="8021782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2874821"/>
            <a:ext cx="4724400" cy="907473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3792682"/>
            <a:ext cx="4724400" cy="867440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4058"/>
            <a:ext cx="1981200" cy="204788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4724058"/>
            <a:ext cx="3810000" cy="20478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4734294"/>
            <a:ext cx="685800" cy="198817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21"/>
            <a:ext cx="7772400" cy="1021556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762"/>
            <a:ext cx="7772400" cy="740664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4" y="1267385"/>
            <a:ext cx="8431303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47265"/>
            <a:ext cx="5334000" cy="1021556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0464"/>
            <a:ext cx="5334000" cy="737315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3052353"/>
            <a:ext cx="553878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3" y="333885"/>
            <a:ext cx="5416247" cy="272262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474474"/>
            <a:ext cx="5009597" cy="244144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3923180"/>
            <a:ext cx="5532958" cy="64882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422781"/>
            <a:ext cx="3228975" cy="107156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422781"/>
            <a:ext cx="3228975" cy="107156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422781"/>
            <a:ext cx="3228975" cy="107156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422781"/>
            <a:ext cx="3228975" cy="107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301353"/>
            <a:ext cx="7313613" cy="304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4735846"/>
            <a:ext cx="1295400" cy="198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8" y="4729348"/>
            <a:ext cx="3717967" cy="194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4107073"/>
            <a:ext cx="1483056" cy="63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1122" y="-234705"/>
            <a:ext cx="8969267" cy="5155710"/>
            <a:chOff x="0" y="-240810"/>
            <a:chExt cx="8969267" cy="5155710"/>
          </a:xfrm>
        </p:grpSpPr>
        <p:pic>
          <p:nvPicPr>
            <p:cNvPr id="8" name="Picture 7" descr="historical-1st-confederate-flagBW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767" y="-240810"/>
              <a:ext cx="5143500" cy="5143500"/>
            </a:xfrm>
            <a:prstGeom prst="rect">
              <a:avLst/>
            </a:prstGeom>
          </p:spPr>
        </p:pic>
        <p:pic>
          <p:nvPicPr>
            <p:cNvPr id="10" name="Picture 9" descr="union-civil-war-flagBW.g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28600"/>
              <a:ext cx="5143500" cy="5143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3169666"/>
            <a:ext cx="6477000" cy="1435608"/>
          </a:xfrm>
        </p:spPr>
        <p:txBody>
          <a:bodyPr/>
          <a:lstStyle/>
          <a:p>
            <a:pPr algn="ctr"/>
            <a:r>
              <a:rPr lang="en-US" b="1" dirty="0">
                <a:latin typeface="Copperplate Gothic Bold"/>
                <a:cs typeface="Copperplate Gothic Bold"/>
              </a:rPr>
              <a:t>The Civil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4618990"/>
            <a:ext cx="6477000" cy="880566"/>
          </a:xfrm>
        </p:spPr>
        <p:txBody>
          <a:bodyPr/>
          <a:lstStyle/>
          <a:p>
            <a:pPr algn="ctr"/>
            <a:r>
              <a:rPr lang="en-US" dirty="0">
                <a:latin typeface="Copperplate Gothic Bold"/>
                <a:cs typeface="Copperplate Gothic Bold"/>
              </a:rPr>
              <a:t>1861-1865</a:t>
            </a:r>
          </a:p>
        </p:txBody>
      </p:sp>
    </p:spTree>
    <p:extLst>
      <p:ext uri="{BB962C8B-B14F-4D97-AF65-F5344CB8AC3E}">
        <p14:creationId xmlns:p14="http://schemas.microsoft.com/office/powerpoint/2010/main" val="295778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10-20 at 2.17.26 PM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73" r="-65773"/>
          <a:stretch>
            <a:fillRect/>
          </a:stretch>
        </p:blipFill>
        <p:spPr>
          <a:xfrm>
            <a:off x="-1297233" y="60638"/>
            <a:ext cx="5858056" cy="49971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460" y="479600"/>
            <a:ext cx="3394102" cy="3753428"/>
          </a:xfrm>
        </p:spPr>
        <p:txBody>
          <a:bodyPr/>
          <a:lstStyle/>
          <a:p>
            <a:r>
              <a:rPr lang="en-US" sz="3600" dirty="0"/>
              <a:t>Results:</a:t>
            </a:r>
            <a:br>
              <a:rPr lang="en-US" sz="3600" dirty="0"/>
            </a:b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Bull Run </a:t>
            </a:r>
            <a:br>
              <a:rPr lang="en-US" sz="3600" dirty="0"/>
            </a:br>
            <a:r>
              <a:rPr lang="en-US" sz="3600" dirty="0"/>
              <a:t>&amp; </a:t>
            </a:r>
            <a:br>
              <a:rPr lang="en-US" sz="3600" dirty="0"/>
            </a:br>
            <a:r>
              <a:rPr lang="en-US" sz="3600" dirty="0"/>
              <a:t>Antietam</a:t>
            </a:r>
          </a:p>
        </p:txBody>
      </p:sp>
      <p:pic>
        <p:nvPicPr>
          <p:cNvPr id="8" name="Content Placeholder 7" descr="Screen Shot 2014-10-20 at 2.18.16 PM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13" r="-75913"/>
          <a:stretch>
            <a:fillRect/>
          </a:stretch>
        </p:blipFill>
        <p:spPr>
          <a:xfrm>
            <a:off x="4553315" y="60638"/>
            <a:ext cx="5858056" cy="4997107"/>
          </a:xfrm>
        </p:spPr>
      </p:pic>
    </p:spTree>
    <p:extLst>
      <p:ext uri="{BB962C8B-B14F-4D97-AF65-F5344CB8AC3E}">
        <p14:creationId xmlns:p14="http://schemas.microsoft.com/office/powerpoint/2010/main" val="275475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88" y="132075"/>
            <a:ext cx="3924930" cy="651272"/>
          </a:xfrm>
        </p:spPr>
        <p:txBody>
          <a:bodyPr/>
          <a:lstStyle/>
          <a:p>
            <a:r>
              <a:rPr lang="en-US" sz="3600" dirty="0"/>
              <a:t>Fredericksburg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6495" y="1031329"/>
            <a:ext cx="2846665" cy="2603254"/>
          </a:xfrm>
        </p:spPr>
        <p:txBody>
          <a:bodyPr>
            <a:normAutofit/>
          </a:bodyPr>
          <a:lstStyle/>
          <a:p>
            <a:r>
              <a:rPr lang="en-US" dirty="0"/>
              <a:t>Burnside leads full frontal assault on Confederate position at convergence of Rapidan and Rappahannock</a:t>
            </a:r>
          </a:p>
        </p:txBody>
      </p:sp>
      <p:pic>
        <p:nvPicPr>
          <p:cNvPr id="5" name="Content Placeholder 4" descr="cw2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65" b="-5165"/>
          <a:stretch>
            <a:fillRect/>
          </a:stretch>
        </p:blipFill>
        <p:spPr>
          <a:xfrm>
            <a:off x="2634989" y="717503"/>
            <a:ext cx="3985332" cy="3399614"/>
          </a:xfrm>
        </p:spPr>
      </p:pic>
      <p:pic>
        <p:nvPicPr>
          <p:cNvPr id="6" name="Picture 5" descr="Screen Shot 2014-10-20 at 2.27.2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2" y="0"/>
            <a:ext cx="2420914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095" y="4106484"/>
            <a:ext cx="2598501" cy="10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0000FF"/>
                </a:solidFill>
              </a:rPr>
              <a:t>Army of the Potomac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McClellan (fired – Seven Days’)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Pope (fired – 2</a:t>
            </a:r>
            <a:r>
              <a:rPr lang="en-US" sz="1050" baseline="30000" dirty="0">
                <a:solidFill>
                  <a:srgbClr val="0000FF"/>
                </a:solidFill>
              </a:rPr>
              <a:t>nd</a:t>
            </a:r>
            <a:r>
              <a:rPr lang="en-US" sz="1050" dirty="0">
                <a:solidFill>
                  <a:srgbClr val="0000FF"/>
                </a:solidFill>
              </a:rPr>
              <a:t> Bull Run)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McClellan (reinstated, fired – Antietam)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Burnside (fired – Fredericksburg)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Hooker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2642" y="4106484"/>
            <a:ext cx="20948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FF0000"/>
                </a:solidFill>
              </a:rPr>
              <a:t>Army of Northern Virginia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Johnston (killed – Seven Pines)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Lee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336" y="3866133"/>
            <a:ext cx="2408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Major General Tracker:</a:t>
            </a:r>
          </a:p>
        </p:txBody>
      </p:sp>
    </p:spTree>
    <p:extLst>
      <p:ext uri="{BB962C8B-B14F-4D97-AF65-F5344CB8AC3E}">
        <p14:creationId xmlns:p14="http://schemas.microsoft.com/office/powerpoint/2010/main" val="23295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7" grpId="0" build="p" bldLvl="5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_Orleans_Civil_War_Batt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74" y="3242929"/>
            <a:ext cx="2426676" cy="1803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5" y="165777"/>
            <a:ext cx="4862013" cy="651272"/>
          </a:xfrm>
        </p:spPr>
        <p:txBody>
          <a:bodyPr/>
          <a:lstStyle/>
          <a:p>
            <a:r>
              <a:rPr lang="en-US" sz="3600" dirty="0"/>
              <a:t>The Western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361" y="817049"/>
            <a:ext cx="5064100" cy="37178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Ulysses S. Grant – trying to control the Mississippi </a:t>
            </a:r>
          </a:p>
          <a:p>
            <a:pPr lvl="1"/>
            <a:r>
              <a:rPr lang="en-US" dirty="0"/>
              <a:t>Forts Henry and Donelson (1862) – branches of the Mississippi</a:t>
            </a:r>
          </a:p>
          <a:p>
            <a:pPr lvl="2"/>
            <a:r>
              <a:rPr lang="en-US" dirty="0"/>
              <a:t>“Unconditional Surrender” – 14000 Confederates taken prisoner</a:t>
            </a:r>
          </a:p>
          <a:p>
            <a:pPr lvl="1"/>
            <a:r>
              <a:rPr lang="en-US" dirty="0"/>
              <a:t>Shiloh (1862) -23000 dead or wounded</a:t>
            </a:r>
          </a:p>
          <a:p>
            <a:r>
              <a:rPr lang="en-US" dirty="0"/>
              <a:t>Once the Mississippi River was under Union Control: David Farragut (Navy)</a:t>
            </a:r>
          </a:p>
          <a:p>
            <a:pPr lvl="1"/>
            <a:r>
              <a:rPr lang="en-US" dirty="0"/>
              <a:t>New Orleans (April, 1862)</a:t>
            </a:r>
          </a:p>
          <a:p>
            <a:pPr lvl="1"/>
            <a:r>
              <a:rPr lang="en-US" dirty="0"/>
              <a:t>Heads to Vicksburg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MiddlePhase_Shiloh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30" b="-8830"/>
          <a:stretch>
            <a:fillRect/>
          </a:stretch>
        </p:blipFill>
        <p:spPr>
          <a:xfrm>
            <a:off x="5367758" y="-190481"/>
            <a:ext cx="3566160" cy="3042047"/>
          </a:xfrm>
        </p:spPr>
      </p:pic>
      <p:pic>
        <p:nvPicPr>
          <p:cNvPr id="6" name="Picture 5" descr="feb16un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50" y="2700387"/>
            <a:ext cx="2018565" cy="23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43882"/>
            <a:ext cx="7313613" cy="651272"/>
          </a:xfrm>
        </p:spPr>
        <p:txBody>
          <a:bodyPr/>
          <a:lstStyle/>
          <a:p>
            <a:r>
              <a:rPr lang="en-US" sz="3600" dirty="0"/>
              <a:t>Foreign Affairs and Diplomacy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358" y="1294056"/>
            <a:ext cx="3566160" cy="304204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Courting European Powers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Necessity for South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“King Cotton” – to gain support of Britain and France</a:t>
            </a:r>
          </a:p>
          <a:p>
            <a:pPr>
              <a:spcBef>
                <a:spcPts val="400"/>
              </a:spcBef>
            </a:pPr>
            <a:r>
              <a:rPr lang="en-US" i="1" dirty="0"/>
              <a:t>Trent Affair</a:t>
            </a:r>
            <a:r>
              <a:rPr lang="en-US" dirty="0"/>
              <a:t> (1861) – Mason &amp; Slidell</a:t>
            </a:r>
          </a:p>
          <a:p>
            <a:pPr>
              <a:spcBef>
                <a:spcPts val="400"/>
              </a:spcBef>
            </a:pPr>
            <a:r>
              <a:rPr lang="en-US" dirty="0"/>
              <a:t>Confederate Raiders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Privateers (British-built ironclads)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The </a:t>
            </a:r>
            <a:r>
              <a:rPr lang="en-US" i="1" dirty="0"/>
              <a:t>Alabama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Captured at least 60 Union vessels</a:t>
            </a:r>
          </a:p>
          <a:p>
            <a:pPr>
              <a:spcBef>
                <a:spcPts val="400"/>
              </a:spcBef>
            </a:pPr>
            <a:r>
              <a:rPr lang="en-US" dirty="0"/>
              <a:t>Failure of Cotton Diplomacy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Southern blockade and later embargo led to cotton imported from India and Egypt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England and France refused to formally recognize the CSA</a:t>
            </a:r>
          </a:p>
        </p:txBody>
      </p:sp>
      <p:pic>
        <p:nvPicPr>
          <p:cNvPr id="7" name="Content Placeholder 6" descr="brother-jonatha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81" b="-8681"/>
          <a:stretch>
            <a:fillRect/>
          </a:stretch>
        </p:blipFill>
        <p:spPr>
          <a:xfrm>
            <a:off x="4203192" y="739382"/>
            <a:ext cx="4874144" cy="4157799"/>
          </a:xfrm>
        </p:spPr>
      </p:pic>
    </p:spTree>
    <p:extLst>
      <p:ext uri="{BB962C8B-B14F-4D97-AF65-F5344CB8AC3E}">
        <p14:creationId xmlns:p14="http://schemas.microsoft.com/office/powerpoint/2010/main" val="9238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439" y="174773"/>
            <a:ext cx="7313613" cy="651272"/>
          </a:xfrm>
        </p:spPr>
        <p:txBody>
          <a:bodyPr/>
          <a:lstStyle/>
          <a:p>
            <a:r>
              <a:rPr lang="en-US" sz="4000" dirty="0"/>
              <a:t>The End of Slavery (?)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744280"/>
            <a:ext cx="5390706" cy="424777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Confiscation Acts (May, 1861-July, 1862)</a:t>
            </a:r>
          </a:p>
          <a:p>
            <a:pPr lvl="1"/>
            <a:r>
              <a:rPr lang="en-US" dirty="0"/>
              <a:t>Slaves = “contraband”</a:t>
            </a:r>
          </a:p>
          <a:p>
            <a:pPr>
              <a:spcBef>
                <a:spcPts val="600"/>
              </a:spcBef>
            </a:pPr>
            <a:r>
              <a:rPr lang="en-US" dirty="0"/>
              <a:t>The Emancipation Proclamation (September, 1862 – effective January 1, 1863)</a:t>
            </a:r>
          </a:p>
          <a:p>
            <a:pPr lvl="1"/>
            <a:r>
              <a:rPr lang="en-US" dirty="0"/>
              <a:t>Effect on slavery = none</a:t>
            </a:r>
          </a:p>
          <a:p>
            <a:pPr lvl="1"/>
            <a:r>
              <a:rPr lang="en-US" dirty="0"/>
              <a:t>Consequences:</a:t>
            </a:r>
          </a:p>
          <a:p>
            <a:pPr lvl="2"/>
            <a:r>
              <a:rPr lang="en-US" dirty="0"/>
              <a:t>Enlarged purpose of war</a:t>
            </a:r>
          </a:p>
          <a:p>
            <a:pPr lvl="3"/>
            <a:r>
              <a:rPr lang="en-US" dirty="0"/>
              <a:t>Kept England out</a:t>
            </a:r>
          </a:p>
          <a:p>
            <a:pPr lvl="2"/>
            <a:r>
              <a:rPr lang="en-US" dirty="0"/>
              <a:t>Strengthened Confiscation Acts</a:t>
            </a:r>
          </a:p>
          <a:p>
            <a:pPr lvl="2"/>
            <a:r>
              <a:rPr lang="en-US" dirty="0"/>
              <a:t>Allowed for enlistment of free blacks</a:t>
            </a:r>
          </a:p>
          <a:p>
            <a:pPr lvl="3"/>
            <a:r>
              <a:rPr lang="en-US" dirty="0"/>
              <a:t>Over 200,000 serve</a:t>
            </a:r>
          </a:p>
          <a:p>
            <a:pPr lvl="4"/>
            <a:r>
              <a:rPr lang="en-US" dirty="0"/>
              <a:t>Segregated</a:t>
            </a:r>
          </a:p>
          <a:p>
            <a:pPr lvl="4"/>
            <a:r>
              <a:rPr lang="en-US" dirty="0"/>
              <a:t>Mostly non-combat, few exceptions (54</a:t>
            </a:r>
            <a:r>
              <a:rPr lang="en-US" baseline="30000" dirty="0"/>
              <a:t>th</a:t>
            </a:r>
            <a:r>
              <a:rPr lang="en-US" dirty="0"/>
              <a:t> Mass.)</a:t>
            </a:r>
          </a:p>
          <a:p>
            <a:pPr>
              <a:spcBef>
                <a:spcPts val="600"/>
              </a:spcBef>
            </a:pPr>
            <a:r>
              <a:rPr lang="en-US" dirty="0"/>
              <a:t>Thirteenth Amendment (Ratified December, 1865) – end of slavery</a:t>
            </a:r>
          </a:p>
        </p:txBody>
      </p:sp>
      <p:pic>
        <p:nvPicPr>
          <p:cNvPr id="5" name="Content Placeholder 4" descr="black_troops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0" b="-2020"/>
          <a:stretch>
            <a:fillRect/>
          </a:stretch>
        </p:blipFill>
        <p:spPr>
          <a:xfrm>
            <a:off x="5507985" y="1339702"/>
            <a:ext cx="3443004" cy="2936991"/>
          </a:xfrm>
        </p:spPr>
      </p:pic>
    </p:spTree>
    <p:extLst>
      <p:ext uri="{BB962C8B-B14F-4D97-AF65-F5344CB8AC3E}">
        <p14:creationId xmlns:p14="http://schemas.microsoft.com/office/powerpoint/2010/main" val="20875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29" y="-115934"/>
            <a:ext cx="7313613" cy="651272"/>
          </a:xfrm>
        </p:spPr>
        <p:txBody>
          <a:bodyPr/>
          <a:lstStyle/>
          <a:p>
            <a:r>
              <a:rPr lang="en-US" sz="3200" dirty="0"/>
              <a:t>The Turning Tide of War (1863-1865)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98022"/>
            <a:ext cx="6432699" cy="300122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Chancellorsville (May, 1863)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Jackson killed by “friendly” fire 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Confederate victory</a:t>
            </a:r>
          </a:p>
          <a:p>
            <a:pPr>
              <a:spcBef>
                <a:spcPts val="400"/>
              </a:spcBef>
            </a:pPr>
            <a:r>
              <a:rPr lang="en-US" dirty="0"/>
              <a:t>Vicksburg (May-July, 1863)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Grant achieves surrender on July 4.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Completes the “anaconda”</a:t>
            </a:r>
          </a:p>
          <a:p>
            <a:pPr>
              <a:spcBef>
                <a:spcPts val="400"/>
              </a:spcBef>
            </a:pPr>
            <a:r>
              <a:rPr lang="en-US" dirty="0"/>
              <a:t>Gettysburg (July 1-3, 1863)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First Southern offensive in North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Accidental encounter leads to deadliest battle, 50,000 died/injured</a:t>
            </a:r>
          </a:p>
          <a:p>
            <a:pPr>
              <a:spcBef>
                <a:spcPts val="400"/>
              </a:spcBef>
            </a:pPr>
            <a:r>
              <a:rPr lang="en-US" dirty="0"/>
              <a:t>Impact: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Massive Southern casualties lead to decreased support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Union has two major victories, both in terms of strategy and morale</a:t>
            </a:r>
          </a:p>
          <a:p>
            <a:pPr lvl="1">
              <a:spcBef>
                <a:spcPts val="400"/>
              </a:spcBef>
            </a:pPr>
            <a:r>
              <a:rPr lang="en-US" u="sng" dirty="0"/>
              <a:t>Gettysburg Address – admittance of this war being about equality and putting an end to slavery</a:t>
            </a:r>
          </a:p>
        </p:txBody>
      </p:sp>
      <p:pic>
        <p:nvPicPr>
          <p:cNvPr id="8" name="Content Placeholder 7" descr="63-7-3-the-high-water-at-gettysburg_detail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647" b="-44647"/>
          <a:stretch>
            <a:fillRect/>
          </a:stretch>
        </p:blipFill>
        <p:spPr>
          <a:xfrm>
            <a:off x="6169237" y="535338"/>
            <a:ext cx="2794110" cy="3223303"/>
          </a:xfrm>
        </p:spPr>
      </p:pic>
      <p:sp>
        <p:nvSpPr>
          <p:cNvPr id="5" name="TextBox 4"/>
          <p:cNvSpPr txBox="1"/>
          <p:nvPr/>
        </p:nvSpPr>
        <p:spPr>
          <a:xfrm>
            <a:off x="540130" y="3740081"/>
            <a:ext cx="254010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0000FF"/>
                </a:solidFill>
              </a:rPr>
              <a:t>Army of the Potomac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McClellan (fired – Seven Days’)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Pope (fired – 2</a:t>
            </a:r>
            <a:r>
              <a:rPr lang="en-US" sz="1050" baseline="30000" dirty="0">
                <a:solidFill>
                  <a:srgbClr val="0000FF"/>
                </a:solidFill>
              </a:rPr>
              <a:t>nd</a:t>
            </a:r>
            <a:r>
              <a:rPr lang="en-US" sz="1050" dirty="0">
                <a:solidFill>
                  <a:srgbClr val="0000FF"/>
                </a:solidFill>
              </a:rPr>
              <a:t> Bull Run)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McClellan (reinstated, fired – Antietam)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Burnside (fired – Fredericksburg)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Hooker (fired – Chancellorsville)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Meade (fired – Gettysburg)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Grant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0678" y="3740081"/>
            <a:ext cx="20948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FF0000"/>
                </a:solidFill>
              </a:rPr>
              <a:t>Army of Northern Virginia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Johnston (killed – Seven Pines)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Lee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72" y="3499730"/>
            <a:ext cx="2408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Major General Tracker:</a:t>
            </a:r>
          </a:p>
        </p:txBody>
      </p:sp>
    </p:spTree>
    <p:extLst>
      <p:ext uri="{BB962C8B-B14F-4D97-AF65-F5344CB8AC3E}">
        <p14:creationId xmlns:p14="http://schemas.microsoft.com/office/powerpoint/2010/main" val="31807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build="p" bldLvl="5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-9366"/>
            <a:ext cx="7313613" cy="651272"/>
          </a:xfrm>
        </p:spPr>
        <p:txBody>
          <a:bodyPr/>
          <a:lstStyle/>
          <a:p>
            <a:r>
              <a:rPr lang="en-US" sz="3200" dirty="0"/>
              <a:t>The Overland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552" y="788220"/>
            <a:ext cx="3662157" cy="42184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Grant vs. Lee</a:t>
            </a:r>
          </a:p>
          <a:p>
            <a:pPr lvl="1"/>
            <a:r>
              <a:rPr lang="en-US" dirty="0"/>
              <a:t>Wilderness (May, 1864)</a:t>
            </a:r>
          </a:p>
          <a:p>
            <a:pPr lvl="2"/>
            <a:r>
              <a:rPr lang="en-US" dirty="0"/>
              <a:t>Grant heavily supplied</a:t>
            </a:r>
          </a:p>
          <a:p>
            <a:pPr lvl="1"/>
            <a:r>
              <a:rPr lang="en-US" dirty="0"/>
              <a:t>Spotsylvania and Cold Harbor (May-June, 1864)</a:t>
            </a:r>
          </a:p>
          <a:p>
            <a:pPr lvl="2"/>
            <a:r>
              <a:rPr lang="en-US" dirty="0"/>
              <a:t>Massive Casualties</a:t>
            </a:r>
          </a:p>
          <a:p>
            <a:pPr lvl="1"/>
            <a:r>
              <a:rPr lang="en-US" dirty="0"/>
              <a:t>The Siege at Petersburg (June, 1864-April, 1865)</a:t>
            </a:r>
          </a:p>
          <a:p>
            <a:pPr lvl="2"/>
            <a:r>
              <a:rPr lang="en-US" dirty="0"/>
              <a:t>Cut off Southern Railroads</a:t>
            </a:r>
          </a:p>
          <a:p>
            <a:pPr>
              <a:spcBef>
                <a:spcPts val="600"/>
              </a:spcBef>
            </a:pPr>
            <a:r>
              <a:rPr lang="en-US" dirty="0"/>
              <a:t>Sherman’s March to the Sea (November-December, 1864)</a:t>
            </a:r>
          </a:p>
          <a:p>
            <a:pPr lvl="1"/>
            <a:r>
              <a:rPr lang="en-US" dirty="0"/>
              <a:t>Chickamauga (loss-1863)</a:t>
            </a:r>
            <a:r>
              <a:rPr lang="en-US" dirty="0">
                <a:sym typeface="Wingdings"/>
              </a:rPr>
              <a:t> Chattanooga (victory-1863)Atlanta (victory, 1864)</a:t>
            </a:r>
          </a:p>
          <a:p>
            <a:pPr lvl="1"/>
            <a:r>
              <a:rPr lang="en-US" dirty="0">
                <a:sym typeface="Wingdings"/>
              </a:rPr>
              <a:t>“Make Georgia Howl”</a:t>
            </a:r>
          </a:p>
          <a:p>
            <a:pPr lvl="2"/>
            <a:r>
              <a:rPr lang="en-US" dirty="0">
                <a:sym typeface="Wingdings"/>
              </a:rPr>
              <a:t>Sherman “neckties”</a:t>
            </a:r>
          </a:p>
          <a:p>
            <a:pPr lvl="1"/>
            <a:r>
              <a:rPr lang="en-US" dirty="0">
                <a:sym typeface="Wingdings"/>
              </a:rPr>
              <a:t>Savannah, GA = Christmas present</a:t>
            </a:r>
          </a:p>
        </p:txBody>
      </p:sp>
      <p:pic>
        <p:nvPicPr>
          <p:cNvPr id="5" name="Content Placeholder 4" descr="Grant+Le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9" r="-9199"/>
          <a:stretch>
            <a:fillRect/>
          </a:stretch>
        </p:blipFill>
        <p:spPr>
          <a:xfrm>
            <a:off x="4151704" y="802816"/>
            <a:ext cx="2045734" cy="1745075"/>
          </a:xfrm>
        </p:spPr>
      </p:pic>
      <p:pic>
        <p:nvPicPr>
          <p:cNvPr id="6" name="Picture 5" descr="ACW_Chattanooga2Carolina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73" y="2644593"/>
            <a:ext cx="4363061" cy="2324182"/>
          </a:xfrm>
          <a:prstGeom prst="rect">
            <a:avLst/>
          </a:prstGeom>
        </p:spPr>
      </p:pic>
      <p:pic>
        <p:nvPicPr>
          <p:cNvPr id="7" name="Picture 6" descr="tumblr_mi357dPQYF1rwjpnyo1_12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94" y="802816"/>
            <a:ext cx="2973715" cy="17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3" y="1374122"/>
            <a:ext cx="2589384" cy="871538"/>
          </a:xfrm>
        </p:spPr>
        <p:txBody>
          <a:bodyPr/>
          <a:lstStyle/>
          <a:p>
            <a:r>
              <a:rPr lang="en-US" sz="3600" dirty="0"/>
              <a:t>The Election of 1864</a:t>
            </a:r>
          </a:p>
        </p:txBody>
      </p:sp>
      <p:pic>
        <p:nvPicPr>
          <p:cNvPr id="5" name="Content Placeholder 4" descr="0515402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0" b="-26510"/>
          <a:stretch>
            <a:fillRect/>
          </a:stretch>
        </p:blipFill>
        <p:spPr>
          <a:xfrm>
            <a:off x="2810737" y="-1143729"/>
            <a:ext cx="6302033" cy="74585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531" y="2256109"/>
            <a:ext cx="2558156" cy="16223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Primary Source Analysis: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C</a:t>
            </a:r>
            <a:r>
              <a:rPr lang="en-US" dirty="0"/>
              <a:t> – Context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A</a:t>
            </a:r>
            <a:r>
              <a:rPr lang="en-US" dirty="0"/>
              <a:t> – Audience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P</a:t>
            </a:r>
            <a:r>
              <a:rPr lang="en-US" dirty="0"/>
              <a:t> – Purpose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P</a:t>
            </a:r>
            <a:r>
              <a:rPr lang="en-US" dirty="0"/>
              <a:t> – Point of View</a:t>
            </a:r>
          </a:p>
        </p:txBody>
      </p:sp>
    </p:spTree>
    <p:extLst>
      <p:ext uri="{BB962C8B-B14F-4D97-AF65-F5344CB8AC3E}">
        <p14:creationId xmlns:p14="http://schemas.microsoft.com/office/powerpoint/2010/main" val="257141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</p:spPr>
        <p:txBody>
          <a:bodyPr/>
          <a:lstStyle/>
          <a:p>
            <a:r>
              <a:rPr lang="en-US" sz="4400" dirty="0"/>
              <a:t>The Election of 1864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71326" y="1064525"/>
            <a:ext cx="3200400" cy="438026"/>
          </a:xfrm>
        </p:spPr>
        <p:txBody>
          <a:bodyPr/>
          <a:lstStyle/>
          <a:p>
            <a:r>
              <a:rPr lang="en-US" dirty="0"/>
              <a:t>Abraham Lincoln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81725" y="1631157"/>
            <a:ext cx="3025596" cy="137575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/>
              <a:t>“Unionists”</a:t>
            </a:r>
          </a:p>
          <a:p>
            <a:pPr>
              <a:spcBef>
                <a:spcPts val="800"/>
              </a:spcBef>
            </a:pPr>
            <a:r>
              <a:rPr lang="en-US" dirty="0"/>
              <a:t>Pro-war</a:t>
            </a:r>
          </a:p>
          <a:p>
            <a:pPr>
              <a:spcBef>
                <a:spcPts val="800"/>
              </a:spcBef>
            </a:pPr>
            <a:r>
              <a:rPr lang="en-US" dirty="0"/>
              <a:t>New running mate – Andrew Johnson (Democrat)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30247" y="1064525"/>
            <a:ext cx="3200400" cy="438026"/>
          </a:xfrm>
        </p:spPr>
        <p:txBody>
          <a:bodyPr/>
          <a:lstStyle/>
          <a:p>
            <a:r>
              <a:rPr lang="en-US" dirty="0"/>
              <a:t>George McClellan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9379" y="1631157"/>
            <a:ext cx="2938138" cy="137575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/>
              <a:t>Democrats want cease fire</a:t>
            </a:r>
          </a:p>
          <a:p>
            <a:pPr>
              <a:spcBef>
                <a:spcPts val="800"/>
              </a:spcBef>
            </a:pPr>
            <a:r>
              <a:rPr lang="en-US" dirty="0"/>
              <a:t>“ditch-Lincoln” movement</a:t>
            </a:r>
          </a:p>
          <a:p>
            <a:pPr>
              <a:spcBef>
                <a:spcPts val="800"/>
              </a:spcBef>
            </a:pPr>
            <a:r>
              <a:rPr lang="en-US" dirty="0"/>
              <a:t>Anti-emancipation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1855" y="3328160"/>
            <a:ext cx="27371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Results</a:t>
            </a:r>
            <a:r>
              <a:rPr lang="en-US" sz="16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Lincoln gets push from victories @ Atlanta and Petersburg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Lincoln allows furlough for soldiers to vote</a:t>
            </a:r>
          </a:p>
        </p:txBody>
      </p:sp>
      <p:pic>
        <p:nvPicPr>
          <p:cNvPr id="10" name="Picture 9" descr="1864_Electoral_Ma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10" y="3160306"/>
            <a:ext cx="3202499" cy="1720463"/>
          </a:xfrm>
          <a:prstGeom prst="rect">
            <a:avLst/>
          </a:prstGeom>
        </p:spPr>
      </p:pic>
      <p:pic>
        <p:nvPicPr>
          <p:cNvPr id="11" name="Picture 10" descr="Republican_presidential_ticket_1864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041"/>
            <a:ext cx="1519124" cy="2136586"/>
          </a:xfrm>
          <a:prstGeom prst="rect">
            <a:avLst/>
          </a:prstGeom>
        </p:spPr>
      </p:pic>
      <p:pic>
        <p:nvPicPr>
          <p:cNvPr id="12" name="Picture 11" descr="Democratic_presidential_ticket_1864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17" y="1537776"/>
            <a:ext cx="1516483" cy="21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8" grpId="0" build="p" bldLvl="5"/>
      <p:bldP spid="9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532" y="124986"/>
            <a:ext cx="3733799" cy="932109"/>
          </a:xfrm>
        </p:spPr>
        <p:txBody>
          <a:bodyPr/>
          <a:lstStyle/>
          <a:p>
            <a:r>
              <a:rPr lang="en-US" sz="3600" dirty="0"/>
              <a:t>The End of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482" y="1372056"/>
            <a:ext cx="4717531" cy="325866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Fall of Richmond (April 3, 1865)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Lee’s Surrender at Appomattox (April 9, 1865)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Recapture of Fort Sumter (April 14, 1865)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Lincoln’s Assassination (April 14, 1865)</a:t>
            </a:r>
          </a:p>
          <a:p>
            <a:pPr lvl="1"/>
            <a:r>
              <a:rPr lang="en-US" sz="1800" dirty="0"/>
              <a:t>Ford’s Theater</a:t>
            </a:r>
          </a:p>
          <a:p>
            <a:pPr lvl="1"/>
            <a:r>
              <a:rPr lang="en-US" sz="1800" dirty="0"/>
              <a:t>John Wilkes Booth</a:t>
            </a:r>
          </a:p>
          <a:p>
            <a:pPr lvl="1"/>
            <a:r>
              <a:rPr lang="en-US" sz="1800" dirty="0"/>
              <a:t>Attack on Sec. of State Seward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Johnston Surrenders to Sherman (NC – April 17, 1865) </a:t>
            </a:r>
          </a:p>
        </p:txBody>
      </p:sp>
      <p:pic>
        <p:nvPicPr>
          <p:cNvPr id="5" name="Content Placeholder 4" descr="surrender-at-appomattox-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1" b="-5731"/>
          <a:stretch>
            <a:fillRect/>
          </a:stretch>
        </p:blipFill>
        <p:spPr>
          <a:xfrm>
            <a:off x="5134993" y="-118630"/>
            <a:ext cx="3308111" cy="2821923"/>
          </a:xfrm>
        </p:spPr>
      </p:pic>
      <p:pic>
        <p:nvPicPr>
          <p:cNvPr id="6" name="Picture 5" descr="The_assassination_of_President_Lincoln_at_Ford's_Theat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93" y="2571750"/>
            <a:ext cx="3308111" cy="25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8028"/>
            <a:ext cx="7313613" cy="651272"/>
          </a:xfrm>
        </p:spPr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447800"/>
            <a:ext cx="3289299" cy="304204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To what extent did the role of the federal government change both during, and as a result of, the Civil War.</a:t>
            </a:r>
          </a:p>
        </p:txBody>
      </p:sp>
      <p:pic>
        <p:nvPicPr>
          <p:cNvPr id="4" name="Picture 3" descr="3a05722r.jp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871776"/>
            <a:ext cx="5613400" cy="415742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4618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24"/>
            <a:ext cx="7772400" cy="1021556"/>
          </a:xfrm>
        </p:spPr>
        <p:txBody>
          <a:bodyPr/>
          <a:lstStyle/>
          <a:p>
            <a:r>
              <a:rPr lang="en-US" sz="4000" dirty="0"/>
              <a:t>Effects of the War on Civilian 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665"/>
            <a:ext cx="7772400" cy="740664"/>
          </a:xfrm>
        </p:spPr>
        <p:txBody>
          <a:bodyPr/>
          <a:lstStyle/>
          <a:p>
            <a:r>
              <a:rPr lang="en-US" dirty="0"/>
              <a:t>Societal, Economic, and Political changes of the </a:t>
            </a:r>
          </a:p>
          <a:p>
            <a:r>
              <a:rPr lang="en-US" dirty="0"/>
              <a:t>“War Between the States”</a:t>
            </a:r>
          </a:p>
        </p:txBody>
      </p:sp>
      <p:pic>
        <p:nvPicPr>
          <p:cNvPr id="4" name="Picture 3" descr="Clarabartonwcbbrad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15" y="1791222"/>
            <a:ext cx="2791769" cy="31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51204"/>
            <a:ext cx="7313613" cy="651272"/>
          </a:xfrm>
        </p:spPr>
        <p:txBody>
          <a:bodyPr/>
          <a:lstStyle/>
          <a:p>
            <a:r>
              <a:rPr lang="en-US" sz="4000" dirty="0"/>
              <a:t>Political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22" y="1151465"/>
            <a:ext cx="4922875" cy="389899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Republican in office, Republicans in Congress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Factionalized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Radicals vs. Moderates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Dissenters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Copperheads – negotiated peace with treason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Peace Democrats</a:t>
            </a:r>
          </a:p>
          <a:p>
            <a:pPr>
              <a:spcBef>
                <a:spcPts val="400"/>
              </a:spcBef>
            </a:pPr>
            <a:r>
              <a:rPr lang="en-US" dirty="0"/>
              <a:t>Civil Liberties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Suspension of habeas corpus in Maryland and Kentucky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13,000 held without trial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The Draft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Conscription Act (March, 1863)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All men 20-45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Allowed for “substitutes” ($300)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New York Draft Riots (July)- immigrants vs. freed African Americans. </a:t>
            </a:r>
          </a:p>
          <a:p>
            <a:pPr>
              <a:spcBef>
                <a:spcPts val="400"/>
              </a:spcBef>
            </a:pPr>
            <a:r>
              <a:rPr lang="en-US" dirty="0"/>
              <a:t>Political Dominance of the North – supremacy of the federal government was an established fact.</a:t>
            </a:r>
          </a:p>
        </p:txBody>
      </p:sp>
      <p:pic>
        <p:nvPicPr>
          <p:cNvPr id="5" name="Content Placeholder 4" descr="draftriotsME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8" b="-5958"/>
          <a:stretch>
            <a:fillRect/>
          </a:stretch>
        </p:blipFill>
        <p:spPr>
          <a:xfrm>
            <a:off x="5136499" y="1031359"/>
            <a:ext cx="3817830" cy="3256730"/>
          </a:xfrm>
        </p:spPr>
      </p:pic>
    </p:spTree>
    <p:extLst>
      <p:ext uri="{BB962C8B-B14F-4D97-AF65-F5344CB8AC3E}">
        <p14:creationId xmlns:p14="http://schemas.microsoft.com/office/powerpoint/2010/main" val="30030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1313"/>
            <a:ext cx="7313613" cy="651272"/>
          </a:xfrm>
        </p:spPr>
        <p:txBody>
          <a:bodyPr/>
          <a:lstStyle/>
          <a:p>
            <a:r>
              <a:rPr lang="en-US" sz="4000" dirty="0"/>
              <a:t>Economic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39" y="700218"/>
            <a:ext cx="5754214" cy="436439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Financing the War</a:t>
            </a:r>
          </a:p>
          <a:p>
            <a:pPr lvl="1"/>
            <a:r>
              <a:rPr lang="en-US" dirty="0"/>
              <a:t>North</a:t>
            </a:r>
          </a:p>
          <a:p>
            <a:pPr lvl="2"/>
            <a:r>
              <a:rPr lang="en-US" dirty="0"/>
              <a:t>Selling of bonds ($2.6 billion)</a:t>
            </a:r>
          </a:p>
          <a:p>
            <a:pPr lvl="2"/>
            <a:r>
              <a:rPr lang="en-US" dirty="0"/>
              <a:t>Income tax, excise taxes, and increased tariffs (Morrill, 1861)</a:t>
            </a:r>
          </a:p>
          <a:p>
            <a:pPr lvl="2"/>
            <a:r>
              <a:rPr lang="en-US" dirty="0"/>
              <a:t>Issuance of Greenbacks – could not be traded in for gold – contributing to inflation</a:t>
            </a:r>
          </a:p>
          <a:p>
            <a:pPr lvl="2"/>
            <a:r>
              <a:rPr lang="en-US" dirty="0"/>
              <a:t>Renewal of National Bank (1863)</a:t>
            </a:r>
          </a:p>
          <a:p>
            <a:pPr>
              <a:spcBef>
                <a:spcPts val="600"/>
              </a:spcBef>
            </a:pPr>
            <a:r>
              <a:rPr lang="en-US" dirty="0"/>
              <a:t>Modernizing Northern Society</a:t>
            </a:r>
          </a:p>
          <a:p>
            <a:pPr lvl="1"/>
            <a:r>
              <a:rPr lang="en-US" dirty="0"/>
              <a:t>Consolidation of industry</a:t>
            </a:r>
          </a:p>
          <a:p>
            <a:pPr lvl="1"/>
            <a:r>
              <a:rPr lang="en-US" dirty="0"/>
              <a:t>Profiteers &amp; New Industry</a:t>
            </a:r>
          </a:p>
          <a:p>
            <a:pPr lvl="2"/>
            <a:r>
              <a:rPr lang="en-US" dirty="0"/>
              <a:t>War Financing (Cooke), Pork (</a:t>
            </a:r>
            <a:r>
              <a:rPr lang="en-US" dirty="0" err="1"/>
              <a:t>Armour</a:t>
            </a:r>
            <a:r>
              <a:rPr lang="en-US" dirty="0"/>
              <a:t>), Guns (Colt &amp; Winchester), Wool and Linen see resurgence</a:t>
            </a:r>
          </a:p>
          <a:p>
            <a:pPr>
              <a:spcBef>
                <a:spcPts val="600"/>
              </a:spcBef>
            </a:pPr>
            <a:r>
              <a:rPr lang="en-US" dirty="0"/>
              <a:t>Economic Expansion</a:t>
            </a:r>
          </a:p>
          <a:p>
            <a:pPr lvl="1"/>
            <a:r>
              <a:rPr lang="en-US" dirty="0"/>
              <a:t>Homestead Act (1862) – promotes settlement in Great Plains – 160 acres to farm and live 5 years</a:t>
            </a:r>
          </a:p>
          <a:p>
            <a:pPr lvl="1"/>
            <a:r>
              <a:rPr lang="en-US" dirty="0"/>
              <a:t>Morrill Land Grant Act (1862) – sale of federal land grants to maintain agricultural and technical colleges. </a:t>
            </a:r>
          </a:p>
          <a:p>
            <a:pPr lvl="1"/>
            <a:r>
              <a:rPr lang="en-US" dirty="0"/>
              <a:t>Pacific Railway Act (1862) – authorized the building of a transcontinental railroad over a northern route in order to link the economies of east and west together.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>
          <a:xfrm>
            <a:off x="5857593" y="1307805"/>
            <a:ext cx="3286407" cy="2803409"/>
          </a:xfrm>
          <a:noFill/>
        </p:spPr>
      </p:pic>
    </p:spTree>
    <p:extLst>
      <p:ext uri="{BB962C8B-B14F-4D97-AF65-F5344CB8AC3E}">
        <p14:creationId xmlns:p14="http://schemas.microsoft.com/office/powerpoint/2010/main" val="27644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95981"/>
            <a:ext cx="7313613" cy="651272"/>
          </a:xfrm>
        </p:spPr>
        <p:txBody>
          <a:bodyPr/>
          <a:lstStyle/>
          <a:p>
            <a:r>
              <a:rPr lang="en-US" sz="4000" dirty="0"/>
              <a:t>Social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864" y="965588"/>
            <a:ext cx="3566160" cy="411480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Women at Work</a:t>
            </a:r>
          </a:p>
          <a:p>
            <a:pPr lvl="1"/>
            <a:r>
              <a:rPr lang="en-US" dirty="0"/>
              <a:t>Added responsibilities</a:t>
            </a:r>
          </a:p>
          <a:p>
            <a:pPr lvl="2"/>
            <a:r>
              <a:rPr lang="en-US" dirty="0"/>
              <a:t>Factory jobs (North)</a:t>
            </a:r>
          </a:p>
          <a:p>
            <a:pPr lvl="2"/>
            <a:r>
              <a:rPr lang="en-US" dirty="0"/>
              <a:t>Farms and plantations (South)</a:t>
            </a:r>
          </a:p>
          <a:p>
            <a:pPr lvl="1"/>
            <a:r>
              <a:rPr lang="en-US" dirty="0"/>
              <a:t>Nurses and Volunteers for war efforts</a:t>
            </a:r>
          </a:p>
          <a:p>
            <a:pPr lvl="2"/>
            <a:r>
              <a:rPr lang="en-US" dirty="0"/>
              <a:t>Formation of the Red Cross (Clara Barton)</a:t>
            </a:r>
          </a:p>
          <a:p>
            <a:pPr lvl="2"/>
            <a:r>
              <a:rPr lang="en-US" dirty="0"/>
              <a:t>Ambulance corps &amp; The US Sanitary Commission</a:t>
            </a:r>
          </a:p>
          <a:p>
            <a:pPr lvl="1"/>
            <a:r>
              <a:rPr lang="en-US" dirty="0"/>
              <a:t>Strengthened Women’s Rights Movement and, following the war, a renewed effort for suffrage</a:t>
            </a:r>
          </a:p>
          <a:p>
            <a:pPr>
              <a:spcBef>
                <a:spcPts val="600"/>
              </a:spcBef>
            </a:pPr>
            <a:r>
              <a:rPr lang="en-US" dirty="0"/>
              <a:t>End of Slavery</a:t>
            </a:r>
          </a:p>
          <a:p>
            <a:pPr lvl="1"/>
            <a:r>
              <a:rPr lang="en-US" dirty="0"/>
              <a:t>4 million freedmen (13</a:t>
            </a:r>
            <a:r>
              <a:rPr lang="en-US" baseline="30000" dirty="0"/>
              <a:t>th</a:t>
            </a:r>
            <a:r>
              <a:rPr lang="en-US" dirty="0"/>
              <a:t> Amendment)</a:t>
            </a:r>
          </a:p>
        </p:txBody>
      </p:sp>
      <p:pic>
        <p:nvPicPr>
          <p:cNvPr id="5" name="Content Placeholder 4" descr="Civil War Hospital, 186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9" b="-3989"/>
          <a:stretch>
            <a:fillRect/>
          </a:stretch>
        </p:blipFill>
        <p:spPr>
          <a:xfrm>
            <a:off x="4401680" y="847253"/>
            <a:ext cx="4336071" cy="3698805"/>
          </a:xfrm>
        </p:spPr>
      </p:pic>
    </p:spTree>
    <p:extLst>
      <p:ext uri="{BB962C8B-B14F-4D97-AF65-F5344CB8AC3E}">
        <p14:creationId xmlns:p14="http://schemas.microsoft.com/office/powerpoint/2010/main" val="33876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-17022"/>
            <a:ext cx="7313613" cy="651272"/>
          </a:xfrm>
        </p:spPr>
        <p:txBody>
          <a:bodyPr/>
          <a:lstStyle/>
          <a:p>
            <a:r>
              <a:rPr lang="en-US" sz="3200" dirty="0"/>
              <a:t>Impact of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926" y="432247"/>
            <a:ext cx="3684520" cy="454793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New Technology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Weapons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Rifles and Carbines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Bullets &amp; Cartridges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Artillery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Shells and canisters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Naval advances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Ironclads &amp; turrets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Submarine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Expansion of Railroads &amp; Telegraphy</a:t>
            </a:r>
          </a:p>
          <a:p>
            <a:pPr>
              <a:spcBef>
                <a:spcPts val="400"/>
              </a:spcBef>
            </a:pPr>
            <a:r>
              <a:rPr lang="en-US"/>
              <a:t>Costs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/>
              <a:t>$15 billion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750,000 lives (est.)</a:t>
            </a:r>
          </a:p>
          <a:p>
            <a:pPr lvl="1">
              <a:spcBef>
                <a:spcPts val="400"/>
              </a:spcBef>
            </a:pPr>
            <a:endParaRPr lang="en-US" dirty="0"/>
          </a:p>
        </p:txBody>
      </p:sp>
      <p:pic>
        <p:nvPicPr>
          <p:cNvPr id="5" name="Content Placeholder 4" descr="Screen Shot 2014-10-20 at 8.34.30 P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25" r="-90125"/>
          <a:stretch>
            <a:fillRect/>
          </a:stretch>
        </p:blipFill>
        <p:spPr>
          <a:xfrm>
            <a:off x="5003409" y="0"/>
            <a:ext cx="6024804" cy="5139348"/>
          </a:xfrm>
        </p:spPr>
      </p:pic>
      <p:pic>
        <p:nvPicPr>
          <p:cNvPr id="7" name="Picture 6" descr="burnsidecarbinemode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64" y="686262"/>
            <a:ext cx="2864567" cy="640052"/>
          </a:xfrm>
          <a:prstGeom prst="rect">
            <a:avLst/>
          </a:prstGeom>
        </p:spPr>
      </p:pic>
      <p:pic>
        <p:nvPicPr>
          <p:cNvPr id="6" name="Picture 5" descr="cwpic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59" y="1446112"/>
            <a:ext cx="1552710" cy="1513566"/>
          </a:xfrm>
          <a:prstGeom prst="rect">
            <a:avLst/>
          </a:prstGeom>
        </p:spPr>
      </p:pic>
      <p:pic>
        <p:nvPicPr>
          <p:cNvPr id="8" name="Picture 7" descr="Andersonvill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02" y="3062571"/>
            <a:ext cx="2866796" cy="17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-16272"/>
            <a:ext cx="7313613" cy="651272"/>
          </a:xfrm>
        </p:spPr>
        <p:txBody>
          <a:bodyPr/>
          <a:lstStyle/>
          <a:p>
            <a:r>
              <a:rPr lang="en-US" sz="4000" dirty="0"/>
              <a:t>The War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933054"/>
            <a:ext cx="3771900" cy="412154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300"/>
              </a:spcBef>
            </a:pPr>
            <a:r>
              <a:rPr lang="en-US" dirty="0"/>
              <a:t>Fort Sumter (April 12, 1861)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Use of Executive Power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“Commander-in-Chief”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75,000 volunteers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War spending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Suspended habeas corpus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All </a:t>
            </a:r>
            <a:r>
              <a:rPr lang="en-US" i="1" dirty="0"/>
              <a:t>without </a:t>
            </a:r>
            <a:r>
              <a:rPr lang="en-US" dirty="0"/>
              <a:t>Congressional consent</a:t>
            </a:r>
          </a:p>
          <a:p>
            <a:pPr>
              <a:spcBef>
                <a:spcPts val="300"/>
              </a:spcBef>
            </a:pPr>
            <a:r>
              <a:rPr lang="en-US" dirty="0"/>
              <a:t>The Upper South Secedes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VA, NC, TN, AR 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Capital moves to Richmond</a:t>
            </a:r>
          </a:p>
          <a:p>
            <a:pPr>
              <a:spcBef>
                <a:spcPts val="300"/>
              </a:spcBef>
            </a:pPr>
            <a:r>
              <a:rPr lang="en-US" dirty="0"/>
              <a:t>The Border States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DE, MD, MO, KY… later: WV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Martial law in Missouri</a:t>
            </a:r>
          </a:p>
        </p:txBody>
      </p:sp>
      <p:pic>
        <p:nvPicPr>
          <p:cNvPr id="10" name="Content Placeholder 9" descr="550px-Map_of_CSA_4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80" b="-34080"/>
          <a:stretch>
            <a:fillRect/>
          </a:stretch>
        </p:blipFill>
        <p:spPr>
          <a:xfrm>
            <a:off x="4933060" y="2425700"/>
            <a:ext cx="4088511" cy="3363763"/>
          </a:xfrm>
        </p:spPr>
      </p:pic>
      <p:pic>
        <p:nvPicPr>
          <p:cNvPr id="11" name="Picture 10" descr="fort-sumter-bombardmen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60" y="648959"/>
            <a:ext cx="4088511" cy="24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61528"/>
            <a:ext cx="7313613" cy="651272"/>
          </a:xfrm>
        </p:spPr>
        <p:txBody>
          <a:bodyPr/>
          <a:lstStyle/>
          <a:p>
            <a:r>
              <a:rPr lang="en-US" dirty="0"/>
              <a:t>Wartime Advantages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4114699"/>
              </p:ext>
            </p:extLst>
          </p:nvPr>
        </p:nvGraphicFramePr>
        <p:xfrm>
          <a:off x="914401" y="984250"/>
          <a:ext cx="7313613" cy="384411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7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65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MILTARY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population</a:t>
                      </a:r>
                    </a:p>
                    <a:p>
                      <a:pPr algn="l"/>
                      <a:r>
                        <a:rPr lang="en-US" dirty="0"/>
                        <a:t>Strong navy</a:t>
                      </a:r>
                    </a:p>
                    <a:p>
                      <a:pPr algn="l"/>
                      <a:r>
                        <a:rPr lang="en-US" dirty="0"/>
                        <a:t>Spirit of adventure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Defensive</a:t>
                      </a:r>
                    </a:p>
                    <a:p>
                      <a:pPr algn="l"/>
                      <a:r>
                        <a:rPr lang="en-US" dirty="0"/>
                        <a:t>Experienced</a:t>
                      </a:r>
                      <a:r>
                        <a:rPr lang="en-US" baseline="0" dirty="0"/>
                        <a:t> Leadership</a:t>
                      </a:r>
                    </a:p>
                    <a:p>
                      <a:pPr algn="l"/>
                      <a:r>
                        <a:rPr lang="en-US" baseline="0" dirty="0"/>
                        <a:t>High troop morale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65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85%</a:t>
                      </a:r>
                      <a:r>
                        <a:rPr lang="en-US" baseline="0" dirty="0"/>
                        <a:t> of factories</a:t>
                      </a:r>
                    </a:p>
                    <a:p>
                      <a:pPr algn="l"/>
                      <a:r>
                        <a:rPr lang="en-US" baseline="0" dirty="0"/>
                        <a:t>70% of railroads</a:t>
                      </a:r>
                    </a:p>
                    <a:p>
                      <a:pPr algn="l"/>
                      <a:r>
                        <a:rPr lang="en-US" baseline="0" dirty="0"/>
                        <a:t>65% of farmland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European reliance on cotton*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65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Preserve Union</a:t>
                      </a:r>
                    </a:p>
                    <a:p>
                      <a:pPr algn="l"/>
                      <a:r>
                        <a:rPr lang="en-US" dirty="0"/>
                        <a:t>Strong central</a:t>
                      </a:r>
                      <a:r>
                        <a:rPr lang="en-US" baseline="0" dirty="0"/>
                        <a:t> 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Fighting for independence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37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05" y="302336"/>
            <a:ext cx="4203700" cy="871538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3600" dirty="0"/>
              <a:t>North vs. South -</a:t>
            </a:r>
            <a:br>
              <a:rPr lang="en-US" sz="3600" dirty="0"/>
            </a:br>
            <a:r>
              <a:rPr lang="en-US" sz="3600" dirty="0"/>
              <a:t>By the Numbers</a:t>
            </a:r>
          </a:p>
        </p:txBody>
      </p:sp>
      <p:pic>
        <p:nvPicPr>
          <p:cNvPr id="6" name="Picture 5" descr="729_1860_uc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1" y="1371600"/>
            <a:ext cx="3345962" cy="34798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33574"/>
              </p:ext>
            </p:extLst>
          </p:nvPr>
        </p:nvGraphicFramePr>
        <p:xfrm>
          <a:off x="4338788" y="43787"/>
          <a:ext cx="4754118" cy="51350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84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2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NORTHERN STATES</a:t>
                      </a:r>
                      <a:endParaRPr lang="en-US" sz="1200" b="1" kern="0" dirty="0">
                        <a:effectLst/>
                        <a:latin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SOUTHERN STATES</a:t>
                      </a:r>
                      <a:endParaRPr lang="en-US" sz="1200" b="1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8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Agriculture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Corn (bushels)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446 million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280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Wheat (bushels)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132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Oats (bushels)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150 million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Cotton (bales)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Tobacco (pounds)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229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199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Rice (pounds)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28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Finance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Bank Deposits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$207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$47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Specie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$56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28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Livestock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Horses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4.2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Donkeys and Mules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300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800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Milk Cows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Beef Cattle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6.6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Sheep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Swine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16.3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28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Manufacturing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1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 of Factories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110.1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20.6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1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 of Workers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111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Value of Products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$1.62 billion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$155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Population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21.5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Railroad Mileage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21.7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 thousand 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25028"/>
            <a:ext cx="7313613" cy="651272"/>
          </a:xfrm>
        </p:spPr>
        <p:txBody>
          <a:bodyPr/>
          <a:lstStyle/>
          <a:p>
            <a:r>
              <a:rPr lang="en-US" sz="3600" b="1" dirty="0"/>
              <a:t>The Confederate States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640" y="1301354"/>
            <a:ext cx="3566160" cy="30420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Confederacy?</a:t>
            </a:r>
          </a:p>
          <a:p>
            <a:pPr lvl="1"/>
            <a:r>
              <a:rPr lang="en-US" dirty="0"/>
              <a:t>Purpose of gov’t vs. implementation during war.</a:t>
            </a:r>
          </a:p>
          <a:p>
            <a:pPr lvl="1"/>
            <a:r>
              <a:rPr lang="en-US" dirty="0"/>
              <a:t>Wartime Centralization at the state level</a:t>
            </a:r>
          </a:p>
          <a:p>
            <a:r>
              <a:rPr lang="en-US" dirty="0"/>
              <a:t>Economy</a:t>
            </a:r>
          </a:p>
          <a:p>
            <a:pPr lvl="1"/>
            <a:r>
              <a:rPr lang="en-US" dirty="0"/>
              <a:t>Nationalization of at the railroads</a:t>
            </a:r>
          </a:p>
          <a:p>
            <a:pPr lvl="1"/>
            <a:r>
              <a:rPr lang="en-US" dirty="0"/>
              <a:t>Promotion of industrialization</a:t>
            </a:r>
          </a:p>
          <a:p>
            <a:pPr lvl="1"/>
            <a:r>
              <a:rPr lang="en-US" dirty="0"/>
              <a:t>Extreme inflation</a:t>
            </a:r>
          </a:p>
        </p:txBody>
      </p:sp>
      <p:pic>
        <p:nvPicPr>
          <p:cNvPr id="5" name="Content Placeholder 4" descr="confederate-fasting-1863-grang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8" b="-2298"/>
          <a:stretch>
            <a:fillRect/>
          </a:stretch>
        </p:blipFill>
        <p:spPr>
          <a:xfrm>
            <a:off x="4514105" y="1048914"/>
            <a:ext cx="4083659" cy="3483490"/>
          </a:xfrm>
        </p:spPr>
      </p:pic>
    </p:spTree>
    <p:extLst>
      <p:ext uri="{BB962C8B-B14F-4D97-AF65-F5344CB8AC3E}">
        <p14:creationId xmlns:p14="http://schemas.microsoft.com/office/powerpoint/2010/main" val="8165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First Years of War (1861-1862)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528" y="1443356"/>
            <a:ext cx="3566160" cy="304204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Early volunteers enlisted for only 90 days.</a:t>
            </a:r>
          </a:p>
          <a:p>
            <a:r>
              <a:rPr lang="en-US" dirty="0"/>
              <a:t>First Bull Run (Manassas, July, 1861)</a:t>
            </a:r>
          </a:p>
          <a:p>
            <a:pPr lvl="1"/>
            <a:r>
              <a:rPr lang="en-US" dirty="0"/>
              <a:t>30,000 U troops attack in VA</a:t>
            </a:r>
          </a:p>
          <a:p>
            <a:pPr lvl="1"/>
            <a:r>
              <a:rPr lang="en-US" dirty="0"/>
              <a:t>“Stonewall” Jackson – forces retreat</a:t>
            </a:r>
          </a:p>
          <a:p>
            <a:pPr lvl="1"/>
            <a:r>
              <a:rPr lang="en-US" dirty="0"/>
              <a:t>War would be longer than expected</a:t>
            </a:r>
          </a:p>
          <a:p>
            <a:r>
              <a:rPr lang="en-US" dirty="0"/>
              <a:t>Union Strategy</a:t>
            </a:r>
          </a:p>
          <a:p>
            <a:pPr lvl="1"/>
            <a:r>
              <a:rPr lang="en-US" dirty="0"/>
              <a:t>Blockade Southern ports (Anaconda Plan)</a:t>
            </a:r>
          </a:p>
          <a:p>
            <a:pPr lvl="1"/>
            <a:r>
              <a:rPr lang="en-US" dirty="0"/>
              <a:t>Take control of Mississippi</a:t>
            </a:r>
          </a:p>
          <a:p>
            <a:pPr lvl="1"/>
            <a:r>
              <a:rPr lang="en-US" dirty="0"/>
              <a:t>Raise and </a:t>
            </a:r>
            <a:r>
              <a:rPr lang="en-US" b="1" dirty="0"/>
              <a:t>train</a:t>
            </a:r>
            <a:r>
              <a:rPr lang="en-US" dirty="0"/>
              <a:t> 500,000 man army to conquer Richmond</a:t>
            </a:r>
          </a:p>
        </p:txBody>
      </p:sp>
      <p:pic>
        <p:nvPicPr>
          <p:cNvPr id="5" name="Content Placeholder 4" descr="scott-anacond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8" b="-6228"/>
          <a:stretch>
            <a:fillRect/>
          </a:stretch>
        </p:blipFill>
        <p:spPr>
          <a:xfrm>
            <a:off x="4480560" y="1143578"/>
            <a:ext cx="4322290" cy="3687050"/>
          </a:xfrm>
        </p:spPr>
      </p:pic>
    </p:spTree>
    <p:extLst>
      <p:ext uri="{BB962C8B-B14F-4D97-AF65-F5344CB8AC3E}">
        <p14:creationId xmlns:p14="http://schemas.microsoft.com/office/powerpoint/2010/main" val="5933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230"/>
            <a:ext cx="7313613" cy="651272"/>
          </a:xfrm>
        </p:spPr>
        <p:txBody>
          <a:bodyPr/>
          <a:lstStyle/>
          <a:p>
            <a:r>
              <a:rPr lang="en-US" sz="4000" dirty="0"/>
              <a:t>The Peninsula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73" y="986658"/>
            <a:ext cx="3991523" cy="29243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Army of the Potomac</a:t>
            </a:r>
          </a:p>
          <a:p>
            <a:pPr lvl="1"/>
            <a:r>
              <a:rPr lang="en-US" dirty="0"/>
              <a:t>Failures @ Yorktown, Seven Pines, &amp; the Seven Days’ Battle</a:t>
            </a:r>
          </a:p>
          <a:p>
            <a:pPr lvl="1"/>
            <a:r>
              <a:rPr lang="en-US" dirty="0"/>
              <a:t>Ironclads</a:t>
            </a:r>
          </a:p>
          <a:p>
            <a:pPr lvl="2"/>
            <a:r>
              <a:rPr lang="en-US" i="1" dirty="0"/>
              <a:t>Monitor vs. Merrimac (CSS Virginia) – ironclad ships </a:t>
            </a:r>
          </a:p>
          <a:p>
            <a:pPr lvl="3"/>
            <a:r>
              <a:rPr lang="en-US" dirty="0"/>
              <a:t>Hampton Roads (March, 1862)</a:t>
            </a:r>
          </a:p>
          <a:p>
            <a:pPr lvl="2"/>
            <a:r>
              <a:rPr lang="en-US" dirty="0"/>
              <a:t>Impact – revolution in naval warfare, iron replacing wood</a:t>
            </a:r>
          </a:p>
          <a:p>
            <a:pPr lvl="1"/>
            <a:r>
              <a:rPr lang="en-US" dirty="0"/>
              <a:t>McClellan Fired, replaced by John Pope</a:t>
            </a:r>
          </a:p>
        </p:txBody>
      </p:sp>
      <p:pic>
        <p:nvPicPr>
          <p:cNvPr id="5" name="Content Placeholder 4" descr="peninsula-campaign-overview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8" b="-4798"/>
          <a:stretch>
            <a:fillRect/>
          </a:stretch>
        </p:blipFill>
        <p:spPr>
          <a:xfrm>
            <a:off x="4480560" y="892873"/>
            <a:ext cx="4446291" cy="3793007"/>
          </a:xfrm>
        </p:spPr>
      </p:pic>
      <p:sp>
        <p:nvSpPr>
          <p:cNvPr id="6" name="TextBox 5"/>
          <p:cNvSpPr txBox="1"/>
          <p:nvPr/>
        </p:nvSpPr>
        <p:spPr>
          <a:xfrm>
            <a:off x="145983" y="4296087"/>
            <a:ext cx="2094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00FF"/>
                </a:solidFill>
              </a:rPr>
              <a:t>Army of the Potomac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McClellan (fired – Seven Days’)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Pope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6529" y="4296087"/>
            <a:ext cx="2094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Army of Northern Virginia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Johnston (killed – Seven Pines)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Robert E. Lee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93" y="3992192"/>
            <a:ext cx="240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Major General Tracker:</a:t>
            </a:r>
          </a:p>
        </p:txBody>
      </p:sp>
      <p:pic>
        <p:nvPicPr>
          <p:cNvPr id="4" name="Picture 3" descr="The_Monitor_and_Merrima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17" y="1082209"/>
            <a:ext cx="4901822" cy="34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6" grpId="0" build="p" bldLvl="5"/>
      <p:bldP spid="7" grpId="0" build="p" bldLvl="5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0104"/>
            <a:ext cx="7313613" cy="651272"/>
          </a:xfrm>
        </p:spPr>
        <p:txBody>
          <a:bodyPr/>
          <a:lstStyle/>
          <a:p>
            <a:r>
              <a:rPr lang="en-US" sz="2800" dirty="0"/>
              <a:t>Northern Virginia and Maryland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984" y="812388"/>
            <a:ext cx="4671792" cy="30420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Second Bull Run (August, 1862)</a:t>
            </a:r>
          </a:p>
          <a:p>
            <a:pPr lvl="1"/>
            <a:r>
              <a:rPr lang="en-US" dirty="0"/>
              <a:t>Lee - Pope forced to withdraw to protect Washington</a:t>
            </a:r>
          </a:p>
          <a:p>
            <a:r>
              <a:rPr lang="en-US" dirty="0"/>
              <a:t>Antietam (Sharpsburg – September, 1862)</a:t>
            </a:r>
          </a:p>
          <a:p>
            <a:pPr lvl="1"/>
            <a:r>
              <a:rPr lang="en-US" dirty="0"/>
              <a:t>Single bloodiest day of the war – 22,000 dead or injured</a:t>
            </a:r>
          </a:p>
          <a:p>
            <a:pPr lvl="1"/>
            <a:r>
              <a:rPr lang="en-US" dirty="0"/>
              <a:t>Value of cigars</a:t>
            </a:r>
          </a:p>
          <a:p>
            <a:pPr lvl="1"/>
            <a:r>
              <a:rPr lang="en-US" dirty="0"/>
              <a:t>Impact of Burnside – aggressive leader – reckless – worse consequences </a:t>
            </a:r>
          </a:p>
          <a:p>
            <a:pPr lvl="1"/>
            <a:r>
              <a:rPr lang="en-US" dirty="0"/>
              <a:t>Photography of Matthew Brady</a:t>
            </a:r>
          </a:p>
          <a:p>
            <a:pPr lvl="1"/>
            <a:r>
              <a:rPr lang="en-US" dirty="0"/>
              <a:t>Lincoln seizes as opportunity to issue </a:t>
            </a:r>
            <a:r>
              <a:rPr lang="en-US" i="1" dirty="0"/>
              <a:t>Emancipation Proclamation – awaiting a victory</a:t>
            </a:r>
            <a:endParaRPr lang="en-US" dirty="0"/>
          </a:p>
        </p:txBody>
      </p:sp>
      <p:pic>
        <p:nvPicPr>
          <p:cNvPr id="5" name="Content Placeholder 4" descr="Brady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04" b="-37604"/>
          <a:stretch>
            <a:fillRect/>
          </a:stretch>
        </p:blipFill>
        <p:spPr>
          <a:xfrm>
            <a:off x="4896378" y="165786"/>
            <a:ext cx="3566160" cy="3042047"/>
          </a:xfrm>
        </p:spPr>
      </p:pic>
      <p:pic>
        <p:nvPicPr>
          <p:cNvPr id="6" name="Picture 5" descr="brady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57" y="2656593"/>
            <a:ext cx="3375979" cy="2362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83" y="3931170"/>
            <a:ext cx="272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00FF"/>
                </a:solidFill>
              </a:rPr>
              <a:t>Army of the Potomac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McClellan (fired – Seven Days’)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Pope (fired – 2</a:t>
            </a:r>
            <a:r>
              <a:rPr lang="en-US" sz="1100" baseline="30000" dirty="0">
                <a:solidFill>
                  <a:srgbClr val="0000FF"/>
                </a:solidFill>
              </a:rPr>
              <a:t>nd</a:t>
            </a:r>
            <a:r>
              <a:rPr lang="en-US" sz="1100" dirty="0">
                <a:solidFill>
                  <a:srgbClr val="0000FF"/>
                </a:solidFill>
              </a:rPr>
              <a:t> Bull Run)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McClellan (reinstated, fired – Antietam)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Burnside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6529" y="3931170"/>
            <a:ext cx="2094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Army of Northern Virginia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Johnston (killed – Seven Pines)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Lee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3" y="3627275"/>
            <a:ext cx="240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Major General Tracker:</a:t>
            </a:r>
          </a:p>
        </p:txBody>
      </p:sp>
    </p:spTree>
    <p:extLst>
      <p:ext uri="{BB962C8B-B14F-4D97-AF65-F5344CB8AC3E}">
        <p14:creationId xmlns:p14="http://schemas.microsoft.com/office/powerpoint/2010/main" val="2824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7" grpId="0" build="p" bldLvl="5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3377</TotalTime>
  <Words>2505</Words>
  <Application>Microsoft Office PowerPoint</Application>
  <PresentationFormat>On-screen Show (16:9)</PresentationFormat>
  <Paragraphs>400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Copperplate Gothic Bold</vt:lpstr>
      <vt:lpstr>Goudy Old Style</vt:lpstr>
      <vt:lpstr>Impact</vt:lpstr>
      <vt:lpstr>Rockwell</vt:lpstr>
      <vt:lpstr>Times</vt:lpstr>
      <vt:lpstr>Times New Roman</vt:lpstr>
      <vt:lpstr>Wingdings</vt:lpstr>
      <vt:lpstr>Inkwell</vt:lpstr>
      <vt:lpstr>The Civil War</vt:lpstr>
      <vt:lpstr>Essential Question</vt:lpstr>
      <vt:lpstr>The War Begins</vt:lpstr>
      <vt:lpstr>Wartime Advantages</vt:lpstr>
      <vt:lpstr> North vs. South - By the Numbers</vt:lpstr>
      <vt:lpstr>The Confederate States of America</vt:lpstr>
      <vt:lpstr>First Years of War (1861-1862)</vt:lpstr>
      <vt:lpstr>The Peninsula Campaign</vt:lpstr>
      <vt:lpstr>Northern Virginia and Maryland Campaigns</vt:lpstr>
      <vt:lpstr>Results: 2nd Bull Run  &amp;  Antietam</vt:lpstr>
      <vt:lpstr>Fredericksburg</vt:lpstr>
      <vt:lpstr>The Western Campaign</vt:lpstr>
      <vt:lpstr>Foreign Affairs and Diplomacy</vt:lpstr>
      <vt:lpstr>The End of Slavery (?)</vt:lpstr>
      <vt:lpstr>The Turning Tide of War (1863-1865)</vt:lpstr>
      <vt:lpstr>The Overland Campaign</vt:lpstr>
      <vt:lpstr>The Election of 1864</vt:lpstr>
      <vt:lpstr>The Election of 1864</vt:lpstr>
      <vt:lpstr>The End of the War</vt:lpstr>
      <vt:lpstr>Effects of the War on Civilian Life</vt:lpstr>
      <vt:lpstr>Political Change</vt:lpstr>
      <vt:lpstr>Economic Change</vt:lpstr>
      <vt:lpstr>Social Change</vt:lpstr>
      <vt:lpstr>Impact of the War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ARHS</dc:creator>
  <cp:lastModifiedBy>Lisa Klein</cp:lastModifiedBy>
  <cp:revision>65</cp:revision>
  <dcterms:created xsi:type="dcterms:W3CDTF">2014-10-17T18:32:06Z</dcterms:created>
  <dcterms:modified xsi:type="dcterms:W3CDTF">2017-11-12T19:18:00Z</dcterms:modified>
</cp:coreProperties>
</file>